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16" r:id="rId2"/>
    <p:sldId id="514" r:id="rId3"/>
    <p:sldId id="483" r:id="rId4"/>
    <p:sldId id="488" r:id="rId5"/>
    <p:sldId id="489" r:id="rId6"/>
    <p:sldId id="497" r:id="rId7"/>
    <p:sldId id="492" r:id="rId8"/>
    <p:sldId id="494" r:id="rId9"/>
    <p:sldId id="505" r:id="rId10"/>
    <p:sldId id="493" r:id="rId11"/>
    <p:sldId id="506" r:id="rId12"/>
    <p:sldId id="515" r:id="rId13"/>
    <p:sldId id="513" r:id="rId14"/>
    <p:sldId id="504" r:id="rId15"/>
    <p:sldId id="498" r:id="rId16"/>
    <p:sldId id="491" r:id="rId17"/>
    <p:sldId id="518" r:id="rId18"/>
    <p:sldId id="519" r:id="rId19"/>
    <p:sldId id="499" r:id="rId20"/>
    <p:sldId id="490" r:id="rId21"/>
    <p:sldId id="500" r:id="rId22"/>
    <p:sldId id="510" r:id="rId23"/>
    <p:sldId id="51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12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0.png"/><Relationship Id="rId7" Type="http://schemas.openxmlformats.org/officeDocument/2006/relationships/image" Target="../media/image36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261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006C31"/>
                </a:solidFill>
              </a:rPr>
              <a:t>A powerful tool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b="1" dirty="0" err="1">
                <a:solidFill>
                  <a:schemeClr val="tx1"/>
                </a:solidFill>
              </a:rPr>
              <a:t>analyse</a:t>
            </a:r>
            <a:r>
              <a:rPr lang="en-US" sz="2400" b="1" dirty="0">
                <a:solidFill>
                  <a:schemeClr val="tx1"/>
                </a:solidFill>
              </a:rPr>
              <a:t> algorithm)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Inspiration from </a:t>
            </a:r>
            <a:r>
              <a:rPr lang="en-US" sz="2800" b="1" dirty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In order to 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 suffices to show that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962400" y="4191000"/>
            <a:ext cx="2819400" cy="706120"/>
            <a:chOff x="3962400" y="4191000"/>
            <a:chExt cx="2819400" cy="70612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194998" y="2958402"/>
              <a:ext cx="354204" cy="28194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066" y="452778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71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This is how it may work out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3600"/>
            <a:ext cx="304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57400" y="3657600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8803" y="1136592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0600" y="1600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0600" y="3886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5299" y="4041284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66455" y="3886200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 rot="161165">
            <a:off x="3183488" y="2138105"/>
            <a:ext cx="198688" cy="2753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069068"/>
            <a:ext cx="16449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Amortized </a:t>
            </a:r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1986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746E-6 L 5.55112E-17 -0.222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0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L 0.00313 -0.2169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0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7" grpId="0"/>
      <p:bldP spid="31" grpId="0"/>
      <p:bldP spid="31" grpId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 get a bound on 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      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if there is some quantity that is “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bit flips of a binary counter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Algorithm for increment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Keep scanning from right to left till we get the first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increment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b="1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06764" y="5310664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What if we had used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Length of longest suffix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’s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06062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Stack with multi-pop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: the </a:t>
                </a:r>
                <a:r>
                  <a:rPr lang="en-US" sz="2000" b="1" dirty="0"/>
                  <a:t>worst case </a:t>
                </a:r>
                <a:r>
                  <a:rPr lang="en-US" sz="2000" dirty="0"/>
                  <a:t>time complexity of </a:t>
                </a:r>
                <a:r>
                  <a:rPr lang="en-US" sz="2000" b="1" u="sng" dirty="0"/>
                  <a:t>any</a:t>
                </a:r>
                <a:r>
                  <a:rPr lang="en-US" sz="2000" dirty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When there is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the time complexity of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/>
                        <a:t> elements</a:t>
                      </a: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953000" y="5357336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82964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A simple exercise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1800" dirty="0"/>
                  <a:t>: (</a:t>
                </a:r>
                <a:r>
                  <a:rPr lang="en-US" sz="1800" dirty="0">
                    <a:solidFill>
                      <a:srgbClr val="7030A0"/>
                    </a:solidFill>
                  </a:rPr>
                  <a:t>Binary heap</a:t>
                </a:r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Extract-min</a:t>
                </a:r>
                <a:r>
                  <a:rPr lang="en-US" sz="1800" dirty="0"/>
                  <a:t> operation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insert </a:t>
                </a:r>
                <a:r>
                  <a:rPr lang="en-US" sz="1800" dirty="0"/>
                  <a:t>operation is still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Extract-min(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56" t="-5747" r="-1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545" r="-3003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6897" r="-30035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𝒅𝒆𝒑𝒕𝒉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5" t="-119672" r="-382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5562600" y="2590800"/>
            <a:ext cx="2743200" cy="1905000"/>
            <a:chOff x="1828800" y="1981200"/>
            <a:chExt cx="5029200" cy="3276600"/>
          </a:xfrm>
        </p:grpSpPr>
        <p:sp>
          <p:nvSpPr>
            <p:cNvPr id="48" name="Oval 47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stCxn id="81" idx="3"/>
                <a:endCxn id="7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81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72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7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6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74" idx="3"/>
                <a:endCxn id="64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ight Arrow 83"/>
              <p:cNvSpPr/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4" name="Right Arrow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7539390" y="3875567"/>
            <a:ext cx="226082" cy="42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82346" y="4318591"/>
            <a:ext cx="166254" cy="17720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loud Callout 87"/>
          <p:cNvSpPr/>
          <p:nvPr/>
        </p:nvSpPr>
        <p:spPr>
          <a:xfrm>
            <a:off x="6186055" y="685800"/>
            <a:ext cx="2729345" cy="993648"/>
          </a:xfrm>
          <a:prstGeom prst="cloudCallout">
            <a:avLst>
              <a:gd name="adj1" fmla="val -26514"/>
              <a:gd name="adj2" fmla="val 78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“</a:t>
            </a:r>
            <a:r>
              <a:rPr lang="en-US" i="1" dirty="0">
                <a:solidFill>
                  <a:srgbClr val="7030A0"/>
                </a:solidFill>
              </a:rPr>
              <a:t>decreasing</a:t>
            </a:r>
            <a:r>
              <a:rPr lang="en-US" dirty="0">
                <a:solidFill>
                  <a:schemeClr val="tx1"/>
                </a:solidFill>
              </a:rPr>
              <a:t>”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590800"/>
            <a:ext cx="2743200" cy="1905000"/>
            <a:chOff x="762000" y="2590800"/>
            <a:chExt cx="2743200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2590800"/>
              <a:ext cx="2743200" cy="1905000"/>
              <a:chOff x="1828800" y="1981200"/>
              <a:chExt cx="5029200" cy="3276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45" idx="3"/>
                  <a:endCxn id="4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4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endCxn id="3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4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endCxn id="3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>
                  <a:stCxn id="38" idx="3"/>
                  <a:endCxn id="28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>
              <a:off x="2738790" y="3886200"/>
              <a:ext cx="226082" cy="4246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81746" y="4318591"/>
              <a:ext cx="166254" cy="17720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2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05400" y="1679448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81600" y="20574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114800" y="6400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  <p:bldP spid="8" grpId="0"/>
      <p:bldP spid="10" grpId="0"/>
      <p:bldP spid="11" grpId="0" animBg="1"/>
      <p:bldP spid="84" grpId="0" animBg="1"/>
      <p:bldP spid="87" grpId="0" animBg="1"/>
      <p:bldP spid="87" grpId="1" animBg="1"/>
      <p:bldP spid="88" grpId="0" animBg="1"/>
      <p:bldP spid="90" grpId="0"/>
      <p:bldP spid="91" grpId="0"/>
      <p:bldP spid="4" grpId="0" animBg="1"/>
      <p:bldP spid="92" grpId="0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6C31"/>
                </a:solidFill>
              </a:rPr>
              <a:t>Home work </a:t>
            </a:r>
            <a:r>
              <a:rPr lang="en-US" sz="2800" b="1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worst case upper bound on the number of bit flips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b="1" dirty="0"/>
                  <a:t>increment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decrement</a:t>
                </a:r>
                <a:r>
                  <a:rPr lang="en-US" sz="2000" dirty="0"/>
                  <a:t>} on a binary counter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initialized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 </a:t>
                </a:r>
                <a:r>
                  <a:rPr lang="en-US" sz="2000" dirty="0"/>
                  <a:t>: (Simulating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/>
                  <a:t> by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stacks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Enqueue</a:t>
                </a:r>
                <a:r>
                  <a:rPr lang="en-US" sz="2000" dirty="0"/>
                  <a:t> operation =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:r>
                  <a:rPr lang="en-US" sz="2000" b="1" dirty="0" err="1"/>
                  <a:t>Dequeue</a:t>
                </a:r>
                <a:r>
                  <a:rPr lang="en-US" sz="2000" b="1" dirty="0"/>
                  <a:t> </a:t>
                </a:r>
                <a:r>
                  <a:rPr lang="en-US" sz="2000" dirty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7     6     5     4      3     2     1     0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increments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09163" y="29718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Top</a:t>
                  </a:r>
                </a:p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elements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                      …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pushed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>
                    <a:solidFill>
                      <a:schemeClr val="tx1"/>
                    </a:solidFill>
                  </a:rPr>
                  <a:t>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13034</TotalTime>
  <Words>1662</Words>
  <Application>Microsoft Macintosh PowerPoint</Application>
  <PresentationFormat>On-screen Show (4:3)</PresentationFormat>
  <Paragraphs>409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This is how it may work out</vt:lpstr>
      <vt:lpstr>Amortized Cost </vt:lpstr>
      <vt:lpstr>amortized analysis of bit flips of a binary counter</vt:lpstr>
      <vt:lpstr>A careful insight into increment</vt:lpstr>
      <vt:lpstr>A careful insight into increment</vt:lpstr>
      <vt:lpstr>Homework</vt:lpstr>
      <vt:lpstr>amortized analysis of Stack with multi-pop</vt:lpstr>
      <vt:lpstr>Stack with multi-pop </vt:lpstr>
      <vt:lpstr>Stack with multi-pop </vt:lpstr>
      <vt:lpstr>A simple exercise </vt:lpstr>
      <vt:lpstr>Home work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1297</cp:revision>
  <dcterms:created xsi:type="dcterms:W3CDTF">2011-12-03T04:13:03Z</dcterms:created>
  <dcterms:modified xsi:type="dcterms:W3CDTF">2021-10-25T07:10:34Z</dcterms:modified>
</cp:coreProperties>
</file>