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428" r:id="rId2"/>
    <p:sldId id="607" r:id="rId3"/>
    <p:sldId id="636" r:id="rId4"/>
    <p:sldId id="608" r:id="rId5"/>
    <p:sldId id="609" r:id="rId6"/>
    <p:sldId id="610" r:id="rId7"/>
    <p:sldId id="611" r:id="rId8"/>
    <p:sldId id="612" r:id="rId9"/>
    <p:sldId id="613" r:id="rId10"/>
    <p:sldId id="615" r:id="rId11"/>
    <p:sldId id="579" r:id="rId12"/>
    <p:sldId id="595" r:id="rId13"/>
    <p:sldId id="633" r:id="rId14"/>
    <p:sldId id="591" r:id="rId15"/>
    <p:sldId id="634" r:id="rId16"/>
    <p:sldId id="645" r:id="rId17"/>
    <p:sldId id="644" r:id="rId18"/>
    <p:sldId id="63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6" autoAdjust="0"/>
    <p:restoredTop sz="95009" autoAdjust="0"/>
  </p:normalViewPr>
  <p:slideViewPr>
    <p:cSldViewPr>
      <p:cViewPr varScale="1">
        <p:scale>
          <a:sx n="87" d="100"/>
          <a:sy n="87" d="100"/>
        </p:scale>
        <p:origin x="2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../media/image4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1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1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12" Type="http://schemas.openxmlformats.org/officeDocument/2006/relationships/image" Target="../media/image500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1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0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.png"/><Relationship Id="rId5" Type="http://schemas.openxmlformats.org/officeDocument/2006/relationships/image" Target="../media/image70.png"/><Relationship Id="rId10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4</a:t>
            </a:r>
          </a:p>
          <a:p>
            <a:pPr marL="457200" indent="-457200" fontAlgn="auto">
              <a:spcAft>
                <a:spcPts val="0"/>
              </a:spcAft>
              <a:buAutoNum type="arabicPeriod"/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IV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/>
              <a:t>Problem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 polynomial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u="sng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u="sng" dirty="0"/>
                  <a:t> representation</a:t>
                </a:r>
                <a:r>
                  <a:rPr lang="en-US" sz="1800" dirty="0"/>
                  <a:t>, 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Choose  </a:t>
                </a:r>
                <a:r>
                  <a:rPr lang="en-US" sz="1800" b="1" dirty="0"/>
                  <a:t>any </a:t>
                </a:r>
                <a:r>
                  <a:rPr lang="en-US" sz="1800" dirty="0"/>
                  <a:t>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numbers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1800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is a power of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.  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 l="-556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228600" y="1600200"/>
            <a:ext cx="8686800" cy="1676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5384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8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as 2 polynomials of degree less than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Idea 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8AE70-85DF-3740-B8B0-B5A998DCDCDF}"/>
              </a:ext>
            </a:extLst>
          </p:cNvPr>
          <p:cNvSpPr/>
          <p:nvPr/>
        </p:nvSpPr>
        <p:spPr>
          <a:xfrm>
            <a:off x="838199" y="4419600"/>
            <a:ext cx="74676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7432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0453" y="2769326"/>
            <a:ext cx="178594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803732"/>
            <a:ext cx="2362200" cy="396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first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96" y="4296690"/>
                <a:ext cx="2803268" cy="400110"/>
              </a:xfrm>
              <a:prstGeom prst="rect">
                <a:avLst/>
              </a:prstGeom>
              <a:blipFill>
                <a:blip r:embed="rId8"/>
                <a:stretch>
                  <a:fillRect l="-195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80" y="4732310"/>
                <a:ext cx="3059748" cy="400110"/>
              </a:xfrm>
              <a:prstGeom prst="rect">
                <a:avLst/>
              </a:prstGeom>
              <a:blipFill>
                <a:blip r:embed="rId9"/>
                <a:stretch>
                  <a:fillRect l="-179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816378" y="4331301"/>
            <a:ext cx="353449" cy="168849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90" y="5076292"/>
                <a:ext cx="2512739" cy="499817"/>
              </a:xfrm>
              <a:prstGeom prst="rect">
                <a:avLst/>
              </a:prstGeom>
              <a:blipFill>
                <a:blip r:embed="rId10"/>
                <a:stretch>
                  <a:fillRect l="-218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7" y="5591710"/>
                <a:ext cx="1511504" cy="400110"/>
              </a:xfrm>
              <a:prstGeom prst="rect">
                <a:avLst/>
              </a:prstGeom>
              <a:blipFill>
                <a:blip r:embed="rId11"/>
                <a:stretch>
                  <a:fillRect t="-5882" r="-36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888" y="5162495"/>
                <a:ext cx="1911805" cy="400110"/>
              </a:xfrm>
              <a:prstGeom prst="rect">
                <a:avLst/>
              </a:prstGeom>
              <a:blipFill>
                <a:blip r:embed="rId12"/>
                <a:stretch>
                  <a:fillRect l="-2848" t="-7353" r="-2532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730626" y="5191672"/>
            <a:ext cx="822574" cy="34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3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4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62490"/>
                <a:ext cx="3046856" cy="400110"/>
              </a:xfrm>
              <a:prstGeom prst="rect">
                <a:avLst/>
              </a:prstGeom>
              <a:blipFill>
                <a:blip r:embed="rId17"/>
                <a:stretch>
                  <a:fillRect t="-7353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9" grpId="0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5" grpId="0" animBg="1"/>
      <p:bldP spid="7" grpId="0" animBg="1"/>
      <p:bldP spid="26" grpId="0" animBg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40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first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408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978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second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9786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476657" cy="4584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firs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second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476657" cy="458459"/>
              </a:xfrm>
              <a:prstGeom prst="rect">
                <a:avLst/>
              </a:prstGeom>
              <a:blipFill>
                <a:blip r:embed="rId6"/>
                <a:stretch>
                  <a:fillRect b="-19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34817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34817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34817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4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6" grpId="0" animBg="1"/>
      <p:bldP spid="19" grpId="0" animBg="1"/>
      <p:bldP spid="21" grpId="0" animBg="1"/>
      <p:bldP spid="21" grpId="1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000" dirty="0"/>
                  <a:t>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2000" dirty="0"/>
                  <a:t>  at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blipFill>
                <a:blip r:embed="rId3"/>
                <a:stretch>
                  <a:fillRect l="-18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blipFill>
                <a:blip r:embed="rId4"/>
                <a:stretch>
                  <a:fillRect l="-1891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747218" y="5084000"/>
            <a:ext cx="236057" cy="13582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blipFill>
                <a:blip r:embed="rId5"/>
                <a:stretch>
                  <a:fillRect t="-5882" r="-32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even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odd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blipFill>
                <a:blip r:embed="rId7"/>
                <a:stretch>
                  <a:fillRect l="-2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71566" y="2736256"/>
                <a:ext cx="898002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566" y="2736256"/>
                <a:ext cx="898002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49118" y="2761344"/>
                <a:ext cx="1117614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18" y="2761344"/>
                <a:ext cx="1117614" cy="3782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55294" y="2737820"/>
                <a:ext cx="1099916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94" y="2737820"/>
                <a:ext cx="1099916" cy="378245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49118" y="2758752"/>
                <a:ext cx="1319527" cy="3782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18" y="2758752"/>
                <a:ext cx="1319527" cy="378245"/>
              </a:xfrm>
              <a:prstGeom prst="rect">
                <a:avLst/>
              </a:prstGeom>
              <a:blipFill>
                <a:blip r:embed="rId14"/>
                <a:stretch>
                  <a:fillRect b="-10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31594" y="2653136"/>
            <a:ext cx="3177947" cy="28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29322" y="2663162"/>
            <a:ext cx="3130383" cy="142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blipFill>
                <a:blip r:embed="rId15"/>
                <a:stretch>
                  <a:fillRect t="-8065" r="-111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blipFill>
                <a:blip r:embed="rId19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9" grpId="0"/>
      <p:bldP spid="18" grpId="0"/>
      <p:bldP spid="19" grpId="0" animBg="1"/>
      <p:bldP spid="21" grpId="0" animBg="1"/>
      <p:bldP spid="24" grpId="0" animBg="1"/>
      <p:bldP spid="25" grpId="0" animBg="1"/>
      <p:bldP spid="5" grpId="0" animBg="1"/>
      <p:bldP spid="7" grpId="0" animBg="1"/>
      <p:bldP spid="27" grpId="0" animBg="1"/>
      <p:bldP spid="11" grpId="0" animBg="1"/>
      <p:bldP spid="28" grpId="0" animBg="1"/>
      <p:bldP spid="29" grpId="0" animBg="1"/>
      <p:bldP spid="30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Is 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3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7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8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1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?   </a:t>
                </a: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5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loud Callout 85"/>
          <p:cNvSpPr/>
          <p:nvPr/>
        </p:nvSpPr>
        <p:spPr>
          <a:xfrm>
            <a:off x="5672276" y="5334000"/>
            <a:ext cx="3312387" cy="1219200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This hurdle is pointing to a very important question whose answer will solve this problem …</a:t>
            </a:r>
          </a:p>
        </p:txBody>
      </p:sp>
    </p:spTree>
    <p:extLst>
      <p:ext uri="{BB962C8B-B14F-4D97-AF65-F5344CB8AC3E}">
        <p14:creationId xmlns:p14="http://schemas.microsoft.com/office/powerpoint/2010/main" val="177545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  <p:bldP spid="86" grpId="0" animBg="1"/>
      <p:bldP spid="8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Question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2108308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8308"/>
                <a:ext cx="1077474" cy="568874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005850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05850"/>
                <a:ext cx="1077474" cy="568874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4665777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65777"/>
                <a:ext cx="1074268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/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blipFill>
                <a:blip r:embed="rId6"/>
                <a:stretch>
                  <a:fillRect t="-10714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D97F5F8-DA19-4248-B3C3-D0AF56EBC654}"/>
              </a:ext>
            </a:extLst>
          </p:cNvPr>
          <p:cNvSpPr/>
          <p:nvPr/>
        </p:nvSpPr>
        <p:spPr>
          <a:xfrm>
            <a:off x="644012" y="2057400"/>
            <a:ext cx="1184787" cy="66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E467F3DF-BE31-3C4B-9100-93F2C7A8B6E3}"/>
              </a:ext>
            </a:extLst>
          </p:cNvPr>
          <p:cNvSpPr/>
          <p:nvPr/>
        </p:nvSpPr>
        <p:spPr>
          <a:xfrm>
            <a:off x="3505200" y="2985748"/>
            <a:ext cx="4379187" cy="1394613"/>
          </a:xfrm>
          <a:prstGeom prst="cloudCallout">
            <a:avLst>
              <a:gd name="adj1" fmla="val -24125"/>
              <a:gd name="adj2" fmla="val 666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 start 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how to satisfy the remaining requirements …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7B8FC9E-BFB0-F645-A1AB-0F6B830B265A}"/>
              </a:ext>
            </a:extLst>
          </p:cNvPr>
          <p:cNvSpPr/>
          <p:nvPr/>
        </p:nvSpPr>
        <p:spPr>
          <a:xfrm>
            <a:off x="2675538" y="2108308"/>
            <a:ext cx="1889088" cy="420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4" grpId="0" animBg="1"/>
      <p:bldP spid="14" grpId="0" animBg="1"/>
      <p:bldP spid="12" grpId="0" animBg="1"/>
      <p:bldP spid="12" grpId="1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Study basic properties of complex numbers from any source.</a:t>
            </a:r>
          </a:p>
          <a:p>
            <a:endParaRPr lang="en-US" sz="2000" dirty="0"/>
          </a:p>
          <a:p>
            <a:r>
              <a:rPr lang="en-US" sz="2000" dirty="0"/>
              <a:t>Can you use this knowledge of complex number to answer the question on the previous slide ?</a:t>
            </a:r>
          </a:p>
          <a:p>
            <a:endParaRPr lang="en-US" sz="2000" dirty="0"/>
          </a:p>
          <a:p>
            <a:r>
              <a:rPr lang="en-US" sz="2000" dirty="0"/>
              <a:t>Ponder over the above questions with diligence ….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AA90-BBD8-474A-B8CF-0A57C5E61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94" y="5213350"/>
            <a:ext cx="8229600" cy="1143000"/>
          </a:xfrm>
        </p:spPr>
        <p:txBody>
          <a:bodyPr/>
          <a:lstStyle/>
          <a:p>
            <a:r>
              <a:rPr lang="en-US" sz="2000" dirty="0"/>
              <a:t>Carl Friedrich Gauss (</a:t>
            </a:r>
            <a:r>
              <a:rPr lang="en-US" sz="2000" b="1" dirty="0"/>
              <a:t>1777-1855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3685" y="1066800"/>
            <a:ext cx="375662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×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2"/>
                <a:stretch>
                  <a:fillRect l="-593" t="-64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dirty="0"/>
                  <a:t> representation: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              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01768" y="2971800"/>
            <a:ext cx="484632" cy="38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</a:t>
                </a:r>
              </a:p>
              <a:p>
                <a:pPr marL="0" indent="0">
                  <a:buNone/>
                </a:pPr>
                <a:r>
                  <a:rPr lang="en-US" sz="1600" dirty="0"/>
                  <a:t>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  <a:blipFill rotWithShape="1">
                <a:blip r:embed="rId2"/>
                <a:stretch>
                  <a:fillRect l="-828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404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3352800"/>
            <a:ext cx="4191000" cy="3276600"/>
            <a:chOff x="-609600" y="3352800"/>
            <a:chExt cx="41910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52400" y="3352800"/>
            <a:ext cx="35052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828800" y="3733800"/>
            <a:ext cx="1219200" cy="914400"/>
            <a:chOff x="1828800" y="3733800"/>
            <a:chExt cx="1219200" cy="914400"/>
          </a:xfrm>
        </p:grpSpPr>
        <p:sp>
          <p:nvSpPr>
            <p:cNvPr id="18" name="Oval 17"/>
            <p:cNvSpPr/>
            <p:nvPr/>
          </p:nvSpPr>
          <p:spPr>
            <a:xfrm>
              <a:off x="29718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288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95800" y="3352800"/>
            <a:ext cx="4191000" cy="3276600"/>
            <a:chOff x="-609600" y="3352800"/>
            <a:chExt cx="4191000" cy="3276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30350" y="3429000"/>
            <a:ext cx="2413450" cy="2305246"/>
            <a:chOff x="5130350" y="3429000"/>
            <a:chExt cx="2413450" cy="2305246"/>
          </a:xfrm>
        </p:grpSpPr>
        <p:sp>
          <p:nvSpPr>
            <p:cNvPr id="9" name="Freeform 8"/>
            <p:cNvSpPr/>
            <p:nvPr/>
          </p:nvSpPr>
          <p:spPr>
            <a:xfrm>
              <a:off x="5130350" y="3560496"/>
              <a:ext cx="1351370" cy="2173750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481720" y="3429000"/>
              <a:ext cx="1062080" cy="2305246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15000" y="3657600"/>
            <a:ext cx="1828800" cy="1676400"/>
            <a:chOff x="5715000" y="3657600"/>
            <a:chExt cx="1828800" cy="16764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4419600"/>
              <a:ext cx="1676400" cy="914400"/>
              <a:chOff x="1828800" y="3733800"/>
              <a:chExt cx="1676400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429000" y="37338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28800" y="45720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build="p"/>
      <p:bldP spid="21" grpId="0"/>
      <p:bldP spid="22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/>
                  <a:t> There exists a </a:t>
                </a:r>
                <a:r>
                  <a:rPr lang="en-US" sz="1800" b="1" dirty="0"/>
                  <a:t>unique</a:t>
                </a:r>
                <a:r>
                  <a:rPr lang="en-US" sz="1800" dirty="0"/>
                  <a:t> polynomial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 Elementary matrix theory.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Do it as a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Homework.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3276600"/>
            <a:ext cx="3200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2209800" y="2670048"/>
            <a:ext cx="2628900" cy="60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2667000" y="2057400"/>
            <a:ext cx="4191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point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) representation of a polynomial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32004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581400"/>
            <a:ext cx="30861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12" grpId="0" animBg="1"/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Questions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two polynomial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𝑨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𝑩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and</a:t>
                </a:r>
              </a:p>
              <a:p>
                <a:pPr marL="0" indent="0">
                  <a:buNone/>
                </a:pPr>
                <a:r>
                  <a:rPr lang="en-US" sz="18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/>
                  <a:t>}: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distinct numbers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we are given {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and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1</a:t>
                </a:r>
                <a:r>
                  <a:rPr lang="en-US" sz="1800" dirty="0"/>
                  <a:t> : How efficiently can we compute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,…</m:t>
                    </m:r>
                  </m:oMath>
                </a14:m>
                <a:r>
                  <a:rPr lang="en-US" sz="1800" dirty="0"/>
                  <a:t> 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2</a:t>
                </a:r>
                <a:r>
                  <a:rPr lang="en-US" sz="1800" dirty="0"/>
                  <a:t> : What should be the </a:t>
                </a:r>
                <a:r>
                  <a:rPr lang="en-US" sz="1800" b="1" dirty="0"/>
                  <a:t>smallest</a:t>
                </a:r>
                <a:r>
                  <a:rPr lang="en-US" sz="1800" dirty="0"/>
                  <a:t>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…,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}  is a (</a:t>
                </a:r>
                <a:r>
                  <a:rPr lang="en-US" sz="1800" dirty="0" err="1">
                    <a:solidFill>
                      <a:srgbClr val="7030A0"/>
                    </a:solidFill>
                  </a:rPr>
                  <a:t>point,value</a:t>
                </a:r>
                <a:r>
                  <a:rPr lang="en-US" sz="1800" dirty="0"/>
                  <a:t>) representation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35" y="3669268"/>
                <a:ext cx="116166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12" t="-8197" r="-83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659868"/>
                <a:ext cx="906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8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050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3048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048000"/>
            <a:ext cx="60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23622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6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4267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669268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3657600"/>
            <a:ext cx="21990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2300" y="3643284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0" y="47244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57" y="2223276"/>
                <a:ext cx="2129494" cy="369332"/>
              </a:xfrm>
              <a:prstGeom prst="rect">
                <a:avLst/>
              </a:prstGeom>
              <a:blipFill>
                <a:blip r:embed="rId3"/>
                <a:stretch>
                  <a:fillRect l="-2279" t="-8065" r="-114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81200"/>
                <a:ext cx="1447800" cy="1077218"/>
              </a:xfrm>
              <a:prstGeom prst="rect">
                <a:avLst/>
              </a:prstGeom>
              <a:blipFill>
                <a:blip r:embed="rId4"/>
                <a:stretch>
                  <a:fillRect l="-1739" b="-5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0"/>
            <a:ext cx="2231135" cy="37156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>
                <a:blip r:embed="rId5"/>
                <a:stretch>
                  <a:fillRect l="-1128" b="-3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>
                <a:blip r:embed="rId6"/>
                <a:stretch>
                  <a:fillRect l="-1527" r="-763" b="-21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>
                <a:blip r:embed="rId8"/>
                <a:stretch>
                  <a:fillRect l="-3000" t="-3846" r="-300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/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rgbClr val="006C31"/>
                    </a:solidFill>
                  </a:rPr>
                  <a:t>Coefficient </a:t>
                </a:r>
              </a:p>
              <a:p>
                <a:r>
                  <a:rPr lang="en-US" sz="1600" dirty="0"/>
                  <a:t>Represent-</a:t>
                </a:r>
                <a:r>
                  <a:rPr lang="en-US" sz="1600" dirty="0" err="1"/>
                  <a:t>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9B31F-9484-1F4C-A5A1-344717584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57" y="1828800"/>
                <a:ext cx="1166987" cy="1077218"/>
              </a:xfrm>
              <a:prstGeom prst="rect">
                <a:avLst/>
              </a:prstGeom>
              <a:blipFill>
                <a:blip r:embed="rId11"/>
                <a:stretch>
                  <a:fillRect l="-2591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/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41B69-68BE-A447-8B89-ED9C63D4A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11" y="712752"/>
                <a:ext cx="13724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A50D54-0CBB-5F48-AE67-454F5B494E3D}"/>
              </a:ext>
            </a:extLst>
          </p:cNvPr>
          <p:cNvSpPr txBox="1"/>
          <p:nvPr/>
        </p:nvSpPr>
        <p:spPr>
          <a:xfrm>
            <a:off x="1327192" y="4222958"/>
            <a:ext cx="224984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90FF6-84D0-9843-97C9-8E9C7F1FD852}"/>
              </a:ext>
            </a:extLst>
          </p:cNvPr>
          <p:cNvSpPr txBox="1"/>
          <p:nvPr/>
        </p:nvSpPr>
        <p:spPr>
          <a:xfrm>
            <a:off x="6176559" y="4171414"/>
            <a:ext cx="250087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Polynomial Interpolation</a:t>
            </a:r>
          </a:p>
        </p:txBody>
      </p:sp>
    </p:spTree>
    <p:extLst>
      <p:ext uri="{BB962C8B-B14F-4D97-AF65-F5344CB8AC3E}">
        <p14:creationId xmlns:p14="http://schemas.microsoft.com/office/powerpoint/2010/main" val="8989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12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6126</TotalTime>
  <Words>1314</Words>
  <Application>Microsoft Macintosh PowerPoint</Application>
  <PresentationFormat>On-screen Show (4:3)</PresentationFormat>
  <Paragraphs>330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Design and Analysis of Algorithms </vt:lpstr>
      <vt:lpstr>An algorithm for  multiplying two polynomials</vt:lpstr>
      <vt:lpstr>Carl Friedrich Gauss (1777-1855)</vt:lpstr>
      <vt:lpstr>Multiplying two polynomials </vt:lpstr>
      <vt:lpstr>Representation of a polynomial ? </vt:lpstr>
      <vt:lpstr>Representation of a polynomial ? </vt:lpstr>
      <vt:lpstr>Representation of a polynomial ? </vt:lpstr>
      <vt:lpstr>Questions </vt:lpstr>
      <vt:lpstr>PowerPoint Presentation</vt:lpstr>
      <vt:lpstr>Polynomial Evaluation Problem</vt:lpstr>
      <vt:lpstr>a Divide and Conquer algorithm for </vt:lpstr>
      <vt:lpstr>Divide Step </vt:lpstr>
      <vt:lpstr>Divide Step </vt:lpstr>
      <vt:lpstr>Solving the sub-problem </vt:lpstr>
      <vt:lpstr>Divide Step </vt:lpstr>
      <vt:lpstr>Solving the sub-problem </vt:lpstr>
      <vt:lpstr>Question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747</cp:revision>
  <dcterms:created xsi:type="dcterms:W3CDTF">2011-12-03T04:13:03Z</dcterms:created>
  <dcterms:modified xsi:type="dcterms:W3CDTF">2021-08-11T15:52:36Z</dcterms:modified>
</cp:coreProperties>
</file>