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495" r:id="rId2"/>
    <p:sldId id="527" r:id="rId3"/>
    <p:sldId id="579" r:id="rId4"/>
    <p:sldId id="634" r:id="rId5"/>
    <p:sldId id="635" r:id="rId6"/>
    <p:sldId id="644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50" r:id="rId15"/>
    <p:sldId id="651" r:id="rId16"/>
    <p:sldId id="64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7" autoAdjust="0"/>
    <p:restoredTop sz="94640" autoAdjust="0"/>
  </p:normalViewPr>
  <p:slideViewPr>
    <p:cSldViewPr>
      <p:cViewPr varScale="1">
        <p:scale>
          <a:sx n="87" d="100"/>
          <a:sy n="87" d="100"/>
        </p:scale>
        <p:origin x="7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8" Type="http://schemas.openxmlformats.org/officeDocument/2006/relationships/image" Target="../media/image54.png"/><Relationship Id="rId3" Type="http://schemas.openxmlformats.org/officeDocument/2006/relationships/image" Target="../media/image30.png"/><Relationship Id="rId7" Type="http://schemas.openxmlformats.org/officeDocument/2006/relationships/image" Target="../media/image42.png"/><Relationship Id="rId17" Type="http://schemas.openxmlformats.org/officeDocument/2006/relationships/image" Target="../media/image14.png"/><Relationship Id="rId2" Type="http://schemas.openxmlformats.org/officeDocument/2006/relationships/image" Target="../media/image29.png"/><Relationship Id="rId16" Type="http://schemas.openxmlformats.org/officeDocument/2006/relationships/image" Target="../media/image1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5" Type="http://schemas.openxmlformats.org/officeDocument/2006/relationships/image" Target="../media/image53.png"/><Relationship Id="rId10" Type="http://schemas.openxmlformats.org/officeDocument/2006/relationships/image" Target="../media/image45.png"/><Relationship Id="rId19" Type="http://schemas.openxmlformats.org/officeDocument/2006/relationships/image" Target="../media/image55.png"/><Relationship Id="rId4" Type="http://schemas.openxmlformats.org/officeDocument/2006/relationships/image" Target="../media/image32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NULL"/><Relationship Id="rId7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6" y="4499848"/>
            <a:ext cx="65532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5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Divide and Conquer </a:t>
            </a:r>
            <a:r>
              <a:rPr lang="en-US" sz="2400" b="1" dirty="0">
                <a:solidFill>
                  <a:schemeClr val="tx1"/>
                </a:solidFill>
              </a:rPr>
              <a:t>Paradigm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- </a:t>
            </a:r>
            <a:r>
              <a:rPr lang="en-US" sz="2400" b="1" dirty="0">
                <a:solidFill>
                  <a:srgbClr val="0070C0"/>
                </a:solidFill>
              </a:rPr>
              <a:t>V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0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08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 b="-9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2438400"/>
            <a:ext cx="3886200" cy="2819400"/>
            <a:chOff x="-609600" y="3352800"/>
            <a:chExt cx="4191000" cy="32766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1295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752600" y="3048000"/>
            <a:ext cx="1676400" cy="1828800"/>
            <a:chOff x="1752600" y="3048000"/>
            <a:chExt cx="1676400" cy="182880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2362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52600" y="3048000"/>
              <a:ext cx="617913" cy="9144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8" idx="4"/>
            </p:cNvCxnSpPr>
            <p:nvPr/>
          </p:nvCxnSpPr>
          <p:spPr>
            <a:xfrm flipV="1">
              <a:off x="1790700" y="3948114"/>
              <a:ext cx="579813" cy="92868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486400" y="2895600"/>
            <a:ext cx="2133600" cy="2133600"/>
            <a:chOff x="5486400" y="2895600"/>
            <a:chExt cx="2133600" cy="2133600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6553200" y="3943350"/>
              <a:ext cx="1066800" cy="9526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553200" y="2895600"/>
              <a:ext cx="8313" cy="106680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86400" y="3948114"/>
              <a:ext cx="1075113" cy="0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4"/>
            </p:cNvCxnSpPr>
            <p:nvPr/>
          </p:nvCxnSpPr>
          <p:spPr>
            <a:xfrm flipV="1">
              <a:off x="6553200" y="3914776"/>
              <a:ext cx="8313" cy="111442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974657" y="2514600"/>
            <a:ext cx="3026343" cy="2887907"/>
            <a:chOff x="4974657" y="2514600"/>
            <a:chExt cx="3026343" cy="2887907"/>
          </a:xfrm>
        </p:grpSpPr>
        <p:sp>
          <p:nvSpPr>
            <p:cNvPr id="33" name="Oval 32"/>
            <p:cNvSpPr/>
            <p:nvPr/>
          </p:nvSpPr>
          <p:spPr>
            <a:xfrm>
              <a:off x="64770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81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4102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658" y="2514600"/>
                  <a:ext cx="511743" cy="3717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667" r="-1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57" y="3971695"/>
                  <a:ext cx="516680" cy="3722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5294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5029200"/>
                  <a:ext cx="516680" cy="37330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5476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4320" y="3962400"/>
                  <a:ext cx="516680" cy="3711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118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43000" y="2749739"/>
            <a:ext cx="2650280" cy="2508061"/>
            <a:chOff x="1143000" y="2749739"/>
            <a:chExt cx="2650280" cy="2508061"/>
          </a:xfrm>
        </p:grpSpPr>
        <p:sp>
          <p:nvSpPr>
            <p:cNvPr id="10" name="Oval 9"/>
            <p:cNvSpPr/>
            <p:nvPr/>
          </p:nvSpPr>
          <p:spPr>
            <a:xfrm>
              <a:off x="1714500" y="30099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0900" y="391477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2600" y="4800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83339"/>
                  <a:ext cx="516680" cy="37446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452" r="-14118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749739"/>
                  <a:ext cx="511742" cy="37388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557" r="-1686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3969515"/>
                  <a:ext cx="516680" cy="37587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5476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1676400" y="47273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29940" y="29366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34000" y="3812977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505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14700" y="3840064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50468"/>
                <a:ext cx="5084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5650468"/>
                <a:ext cx="50840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 flipV="1">
            <a:off x="1905000" y="3482182"/>
            <a:ext cx="914400" cy="914400"/>
          </a:xfrm>
          <a:prstGeom prst="arc">
            <a:avLst>
              <a:gd name="adj1" fmla="val 7589944"/>
              <a:gd name="adj2" fmla="val 14270903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21" name="L-Shape 20"/>
          <p:cNvSpPr/>
          <p:nvPr/>
        </p:nvSpPr>
        <p:spPr>
          <a:xfrm rot="19373214">
            <a:off x="3657598" y="3786951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-Shape 51"/>
          <p:cNvSpPr/>
          <p:nvPr/>
        </p:nvSpPr>
        <p:spPr>
          <a:xfrm rot="19373214">
            <a:off x="1104899" y="518160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-Shape 53"/>
          <p:cNvSpPr/>
          <p:nvPr/>
        </p:nvSpPr>
        <p:spPr>
          <a:xfrm rot="19373214">
            <a:off x="1540443" y="258803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flipV="1">
            <a:off x="1905000" y="3486334"/>
            <a:ext cx="914400" cy="914400"/>
          </a:xfrm>
          <a:prstGeom prst="arc">
            <a:avLst>
              <a:gd name="adj1" fmla="val 14307350"/>
              <a:gd name="adj2" fmla="val 7665822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57" name="Oval 56"/>
          <p:cNvSpPr/>
          <p:nvPr/>
        </p:nvSpPr>
        <p:spPr>
          <a:xfrm>
            <a:off x="6384358" y="2746181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84004" y="4876800"/>
            <a:ext cx="228600" cy="2256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-Shape 58"/>
          <p:cNvSpPr/>
          <p:nvPr/>
        </p:nvSpPr>
        <p:spPr>
          <a:xfrm rot="19373214">
            <a:off x="7867648" y="3794919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flipV="1">
            <a:off x="6096000" y="3511062"/>
            <a:ext cx="914400" cy="914400"/>
          </a:xfrm>
          <a:prstGeom prst="arc">
            <a:avLst>
              <a:gd name="adj1" fmla="val 5251232"/>
              <a:gd name="adj2" fmla="val 10801837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0" name="Arc 59"/>
          <p:cNvSpPr/>
          <p:nvPr/>
        </p:nvSpPr>
        <p:spPr>
          <a:xfrm flipV="1">
            <a:off x="6089726" y="3507970"/>
            <a:ext cx="914400" cy="914400"/>
          </a:xfrm>
          <a:prstGeom prst="arc">
            <a:avLst>
              <a:gd name="adj1" fmla="val 16254375"/>
              <a:gd name="adj2" fmla="val 10792054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1" name="L-Shape 60"/>
          <p:cNvSpPr/>
          <p:nvPr/>
        </p:nvSpPr>
        <p:spPr>
          <a:xfrm rot="19373214">
            <a:off x="4880237" y="3818951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-Shape 61"/>
          <p:cNvSpPr/>
          <p:nvPr/>
        </p:nvSpPr>
        <p:spPr>
          <a:xfrm rot="19373214">
            <a:off x="8239986" y="3852579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 flipV="1">
            <a:off x="6096000" y="3505200"/>
            <a:ext cx="914400" cy="914400"/>
          </a:xfrm>
          <a:prstGeom prst="arc">
            <a:avLst>
              <a:gd name="adj1" fmla="val 10742783"/>
              <a:gd name="adj2" fmla="val 37134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6C31"/>
                </a:solidFill>
              </a:ln>
            </a:endParaRPr>
          </a:p>
        </p:txBody>
      </p:sp>
      <p:sp>
        <p:nvSpPr>
          <p:cNvPr id="64" name="L-Shape 63"/>
          <p:cNvSpPr/>
          <p:nvPr/>
        </p:nvSpPr>
        <p:spPr>
          <a:xfrm rot="19373214">
            <a:off x="4611021" y="3786690"/>
            <a:ext cx="381000" cy="152399"/>
          </a:xfrm>
          <a:prstGeom prst="corner">
            <a:avLst>
              <a:gd name="adj1" fmla="val 29956"/>
              <a:gd name="adj2" fmla="val 34967"/>
            </a:avLst>
          </a:prstGeom>
          <a:solidFill>
            <a:srgbClr val="006C31"/>
          </a:solidFill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1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45" grpId="0" animBg="1"/>
      <p:bldP spid="46" grpId="0" animBg="1"/>
      <p:bldP spid="47" grpId="0" animBg="1"/>
      <p:bldP spid="48" grpId="0" animBg="1"/>
      <p:bldP spid="49" grpId="0" animBg="1"/>
      <p:bldP spid="19" grpId="0" animBg="1"/>
      <p:bldP spid="51" grpId="0" animBg="1"/>
      <p:bldP spid="3" grpId="0" animBg="1"/>
      <p:bldP spid="3" grpId="1" animBg="1"/>
      <p:bldP spid="21" grpId="0" animBg="1"/>
      <p:bldP spid="52" grpId="0" animBg="1"/>
      <p:bldP spid="54" grpId="0" animBg="1"/>
      <p:bldP spid="55" grpId="0" animBg="1"/>
      <p:bldP spid="55" grpId="1" animBg="1"/>
      <p:bldP spid="57" grpId="0" animBg="1"/>
      <p:bldP spid="58" grpId="0" animBg="1"/>
      <p:bldP spid="59" grpId="0" animBg="1"/>
      <p:bldP spid="56" grpId="0" animBg="1"/>
      <p:bldP spid="56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3" grpId="1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odd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/>
                  <a:t>is even</a:t>
                </a:r>
                <a:r>
                  <a:rPr lang="en-US" sz="20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}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2209800"/>
                <a:ext cx="929998" cy="568874"/>
              </a:xfrm>
              <a:prstGeom prst="rect">
                <a:avLst/>
              </a:prstGeom>
              <a:blipFill rotWithShape="1">
                <a:blip r:embed="rId4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602" y="3012526"/>
                <a:ext cx="929998" cy="568874"/>
              </a:xfrm>
              <a:prstGeom prst="rect">
                <a:avLst/>
              </a:prstGeom>
              <a:blipFill rotWithShape="1">
                <a:blip r:embed="rId5"/>
                <a:stretch>
                  <a:fillRect r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419600"/>
                <a:ext cx="9267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14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own Ribbon 11"/>
              <p:cNvSpPr/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Down Ribbo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158189"/>
                <a:ext cx="2133600" cy="1014011"/>
              </a:xfrm>
              <a:prstGeom prst="ribbon">
                <a:avLst>
                  <a:gd name="adj1" fmla="val 16667"/>
                  <a:gd name="adj2" fmla="val 73193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276600" y="3124200"/>
            <a:ext cx="914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52800" y="35814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  <p:bldP spid="10" grpId="0" animBg="1"/>
      <p:bldP spid="11" grpId="0" animBg="1"/>
      <p:bldP spid="12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Time complexity of 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=</a:t>
                </a:r>
                <a:r>
                  <a:rPr lang="en-US" sz="2000" b="1" dirty="0"/>
                  <a:t> a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46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478529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3448" r="-8642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71" y="2743200"/>
                <a:ext cx="478529" cy="447558"/>
              </a:xfrm>
              <a:prstGeom prst="rect">
                <a:avLst/>
              </a:prstGeom>
              <a:blipFill rotWithShape="1">
                <a:blip r:embed="rId12"/>
                <a:stretch>
                  <a:fillRect t="-1333" r="-86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72116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3509" r="-886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600" b="1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176046"/>
                <a:ext cx="478528" cy="447558"/>
              </a:xfrm>
              <a:prstGeom prst="rect">
                <a:avLst/>
              </a:prstGeom>
              <a:blipFill rotWithShape="1">
                <a:blip r:embed="rId14"/>
                <a:stretch>
                  <a:fillRect t="-1333" r="-875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19200" y="4989755"/>
            <a:ext cx="4453076" cy="7252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68" grpId="0" animBg="1"/>
      <p:bldP spid="80" grpId="0" animBg="1"/>
      <p:bldP spid="81" grpId="0" animBg="1"/>
      <p:bldP spid="86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552" y="2133600"/>
                <a:ext cx="214404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977" t="-3704" r="-395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752" y="2221468"/>
                <a:ext cx="212949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279" t="-6349" r="-370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𝑩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r>
                  <a:rPr lang="en-US" sz="1600" dirty="0"/>
                  <a:t>Coefficient </a:t>
                </a:r>
              </a:p>
              <a:p>
                <a:r>
                  <a:rPr lang="en-US" sz="1600" dirty="0" err="1"/>
                  <a:t>represntation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8" y="1981200"/>
                <a:ext cx="1361152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222" t="-1117" r="-444" b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657600" y="2209801"/>
            <a:ext cx="2504152" cy="371564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21868"/>
                <a:ext cx="337085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1" i="1" smtClean="0">
                        <a:latin typeface="Cambria Math"/>
                      </a:rPr>
                      <m:t>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7800"/>
                <a:ext cx="331796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1465" t="-3704" r="-2198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4156160" y="5382768"/>
            <a:ext cx="1330240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  <a:p>
                <a:r>
                  <a:rPr lang="en-US" dirty="0"/>
                  <a:t>      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49" y="5906869"/>
                <a:ext cx="1100751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3825" t="-3704" r="-874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time </a:t>
                </a:r>
              </a:p>
              <a:p>
                <a:r>
                  <a:rPr lang="en-US" dirty="0">
                    <a:sym typeface="Wingdings" pitchFamily="2" charset="2"/>
                  </a:rPr>
                  <a:t>          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187" y="1563469"/>
                <a:ext cx="1260986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4348" t="-4673" r="-724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>
            <a:off x="2209800" y="2779931"/>
            <a:ext cx="484632" cy="247786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7059168" y="2581364"/>
            <a:ext cx="484632" cy="282883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5" y="3581400"/>
                <a:ext cx="1627305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602" t="-6452" r="-557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495" y="3733800"/>
                <a:ext cx="16273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974" t="-6452" r="-520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16844" y="3497759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3516868"/>
            <a:ext cx="6864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715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9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11CA-C336-F044-A9A3-2225FC4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There is a polynomial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’s unknown.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Given the following (point, value) representation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400" dirty="0"/>
                  <a:t>: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’s 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A9F43-67E5-8347-B6CB-CA4DB27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C015E-6F0E-8C42-80F6-7FF9EAAAE279}"/>
                  </a:ext>
                </a:extLst>
              </p:cNvPr>
              <p:cNvSpPr txBox="1"/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…,(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AC015E-6F0E-8C42-80F6-7FF9EAAA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blipFill>
                <a:blip r:embed="rId3"/>
                <a:stretch>
                  <a:fillRect l="-1400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20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11CA-C336-F044-A9A3-2225FC4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Interpolation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Solution</a:t>
                </a:r>
                <a:r>
                  <a:rPr lang="en-US" sz="2400" dirty="0"/>
                  <a:t>: Define a polynomial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err="1"/>
                  <a:t>Analyse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/>
                  <a:t>’s.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Hint</a:t>
                </a:r>
                <a:r>
                  <a:rPr lang="en-US" sz="2400" dirty="0"/>
                  <a:t>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are such that ……….., then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/>
                            </a:rPr>
                            <m:t>0</m:t>
                          </m:r>
                          <m:r>
                            <a:rPr lang="en-US" sz="2400" i="1"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8F717-E2CC-1D4A-B943-B436DA592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235" t="-1272" b="-34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A9F43-67E5-8347-B6CB-CA4DB276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9B9E3-62C6-6B4B-9DA8-D2494F97DBEF}"/>
              </a:ext>
            </a:extLst>
          </p:cNvPr>
          <p:cNvSpPr txBox="1"/>
          <p:nvPr/>
        </p:nvSpPr>
        <p:spPr>
          <a:xfrm>
            <a:off x="5562600" y="5477470"/>
            <a:ext cx="68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851AFE-4480-C541-BB20-90F314B23141}"/>
                  </a:ext>
                </a:extLst>
              </p:cNvPr>
              <p:cNvSpPr txBox="1"/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b="1" i="1">
                            <a:latin typeface="Cambria Math"/>
                          </a:rPr>
                          <m:t>𝑪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…,(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b="1" i="1">
                        <a:latin typeface="Cambria Math"/>
                      </a:rPr>
                      <m:t>𝑪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}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851AFE-4480-C541-BB20-90F314B2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038600"/>
                <a:ext cx="6324600" cy="509178"/>
              </a:xfrm>
              <a:prstGeom prst="rect">
                <a:avLst/>
              </a:prstGeom>
              <a:blipFill>
                <a:blip r:embed="rId3"/>
                <a:stretch>
                  <a:fillRect l="-1400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89B1C05-4C96-ED4E-9336-B52926125B7C}"/>
              </a:ext>
            </a:extLst>
          </p:cNvPr>
          <p:cNvSpPr txBox="1"/>
          <p:nvPr/>
        </p:nvSpPr>
        <p:spPr>
          <a:xfrm>
            <a:off x="8491875" y="2743200"/>
            <a:ext cx="503664" cy="353943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</a:p>
          <a:p>
            <a:r>
              <a:rPr lang="en-US" sz="2800" dirty="0"/>
              <a:t>O</a:t>
            </a:r>
          </a:p>
          <a:p>
            <a:r>
              <a:rPr lang="en-US" sz="2800" dirty="0"/>
              <a:t>M</a:t>
            </a:r>
          </a:p>
          <a:p>
            <a:r>
              <a:rPr lang="en-US" sz="2800" dirty="0"/>
              <a:t>E</a:t>
            </a:r>
          </a:p>
          <a:p>
            <a:r>
              <a:rPr lang="en-US" sz="2800" dirty="0"/>
              <a:t>W</a:t>
            </a:r>
          </a:p>
          <a:p>
            <a:r>
              <a:rPr lang="en-US" sz="2800" dirty="0"/>
              <a:t>O</a:t>
            </a:r>
          </a:p>
          <a:p>
            <a:r>
              <a:rPr lang="en-US" sz="2800" dirty="0"/>
              <a:t>R</a:t>
            </a:r>
          </a:p>
          <a:p>
            <a:r>
              <a:rPr lang="en-US" sz="2800" dirty="0"/>
              <a:t>k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B8CFF5D-4172-F049-A8D8-6F88153DB15B}"/>
              </a:ext>
            </a:extLst>
          </p:cNvPr>
          <p:cNvSpPr/>
          <p:nvPr/>
        </p:nvSpPr>
        <p:spPr>
          <a:xfrm>
            <a:off x="6522867" y="2883133"/>
            <a:ext cx="1969008" cy="42372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E8D11809-6DF0-F54A-A3C8-71D5537BFED2}"/>
              </a:ext>
            </a:extLst>
          </p:cNvPr>
          <p:cNvSpPr/>
          <p:nvPr/>
        </p:nvSpPr>
        <p:spPr>
          <a:xfrm>
            <a:off x="6522867" y="5240202"/>
            <a:ext cx="1969008" cy="42372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F712-7C4A-7D46-B033-BE82AFFF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Optional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311E-7202-654B-B212-618B27DC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For those of you, who </a:t>
            </a:r>
            <a:r>
              <a:rPr lang="en-US" sz="2400"/>
              <a:t>love competitive </a:t>
            </a:r>
            <a:r>
              <a:rPr lang="en-US" sz="2400" dirty="0"/>
              <a:t>programming</a:t>
            </a:r>
            <a:r>
              <a:rPr lang="en-US" sz="2400"/>
              <a:t>, </a:t>
            </a:r>
          </a:p>
          <a:p>
            <a:pPr marL="0" indent="0">
              <a:buNone/>
            </a:pPr>
            <a:r>
              <a:rPr lang="en-US" sz="2400"/>
              <a:t>try </a:t>
            </a:r>
            <a:r>
              <a:rPr lang="en-US" sz="2400" dirty="0"/>
              <a:t>to write a neat code for the algorithm we discussed for multiplication of two polynomials.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will you implement complex numbers 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01DA2-3E57-0443-8C5D-637DD544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719262"/>
            <a:ext cx="7772400" cy="1470025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4"/>
          <p:cNvSpPr txBox="1">
            <a:spLocks/>
          </p:cNvSpPr>
          <p:nvPr/>
        </p:nvSpPr>
        <p:spPr bwMode="auto">
          <a:xfrm>
            <a:off x="685800" y="360045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/>
              <a:t>An </a:t>
            </a:r>
            <a:r>
              <a:rPr lang="en-US" sz="3600" b="1" dirty="0">
                <a:sym typeface="Wingdings" pitchFamily="2" charset="2"/>
              </a:rPr>
              <a:t>algorithm for </a:t>
            </a:r>
            <a:br>
              <a:rPr lang="en-US" sz="3600" b="1" dirty="0">
                <a:sym typeface="Wingdings" pitchFamily="2" charset="2"/>
              </a:rPr>
            </a:b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multiplying two polynomials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6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a Divide and Conquer algorithm for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538413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Polynomial Evaluation </a:t>
            </a:r>
            <a:r>
              <a:rPr lang="en-US" sz="36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89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Divide Step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6C3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𝑒𝑣𝑒𝑛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𝑜𝑑𝑑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+ …+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2000" dirty="0"/>
                  <a:t>Evaluating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006C31"/>
                    </a:solidFill>
                  </a:rPr>
                  <a:t>  </a:t>
                </a:r>
                <a:r>
                  <a:rPr lang="en-US" sz="2000" dirty="0"/>
                  <a:t>= 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8763000" cy="4830763"/>
              </a:xfrm>
              <a:blipFill>
                <a:blip r:embed="rId2"/>
                <a:stretch>
                  <a:fillRect l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7AEF-FD9D-B542-9995-D525CA52F81D}"/>
              </a:ext>
            </a:extLst>
          </p:cNvPr>
          <p:cNvSpPr txBox="1"/>
          <p:nvPr/>
        </p:nvSpPr>
        <p:spPr>
          <a:xfrm>
            <a:off x="3728756" y="887160"/>
            <a:ext cx="1686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Attempt </a:t>
            </a:r>
            <a:r>
              <a:rPr lang="en-US" sz="2800" b="1" dirty="0">
                <a:solidFill>
                  <a:srgbClr val="0070C0"/>
                </a:solidFill>
              </a:rPr>
              <a:t>2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sz="2000" dirty="0"/>
                  <a:t>  at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13" y="5017516"/>
                <a:ext cx="3002040" cy="400110"/>
              </a:xfrm>
              <a:prstGeom prst="rect">
                <a:avLst/>
              </a:prstGeom>
              <a:blipFill>
                <a:blip r:embed="rId3"/>
                <a:stretch>
                  <a:fillRect l="-182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Evaluating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sz="2000" dirty="0"/>
                  <a:t> 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456" y="5504862"/>
                <a:ext cx="2903231" cy="407099"/>
              </a:xfrm>
              <a:prstGeom prst="rect">
                <a:avLst/>
              </a:prstGeom>
              <a:blipFill>
                <a:blip r:embed="rId4"/>
                <a:stretch>
                  <a:fillRect l="-1891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2747218" y="5084000"/>
            <a:ext cx="236057" cy="13582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1" dirty="0"/>
                  <a:t> 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time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4" y="6022882"/>
                <a:ext cx="1511504" cy="400110"/>
              </a:xfrm>
              <a:prstGeom prst="rect">
                <a:avLst/>
              </a:prstGeom>
              <a:blipFill>
                <a:blip r:embed="rId5"/>
                <a:stretch>
                  <a:fillRect t="-5882" r="-3200" b="-235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even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62" y="2240789"/>
                <a:ext cx="2286844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</a:t>
                </a:r>
                <a:r>
                  <a:rPr lang="en-US" u="sng" dirty="0"/>
                  <a:t>odd</a:t>
                </a:r>
                <a:r>
                  <a:rPr lang="en-US" dirty="0"/>
                  <a:t> terms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40" y="2221301"/>
                <a:ext cx="2211375" cy="369332"/>
              </a:xfrm>
              <a:prstGeom prst="rect">
                <a:avLst/>
              </a:prstGeom>
              <a:blipFill>
                <a:blip r:embed="rId7"/>
                <a:stretch>
                  <a:fillRect l="-24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/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47F585-55F4-444D-8B56-0CB1AAF9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944" y="2214348"/>
                <a:ext cx="348524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/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28966-16C5-8043-99DD-D214CCFC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65" y="2201751"/>
                <a:ext cx="3538661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35" y="2233910"/>
                <a:ext cx="3896560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1731594" y="2653136"/>
            <a:ext cx="3177947" cy="287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29322" y="2663162"/>
            <a:ext cx="3130383" cy="142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37" y="3747698"/>
                <a:ext cx="3259162" cy="369332"/>
              </a:xfrm>
              <a:prstGeom prst="rect">
                <a:avLst/>
              </a:prstGeom>
              <a:blipFill>
                <a:blip r:embed="rId15"/>
                <a:stretch>
                  <a:fillRect t="-8065" r="-1119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 …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15" y="1524000"/>
                <a:ext cx="455862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/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518256-79B6-D84E-A40D-424E98B3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76" y="1524000"/>
                <a:ext cx="428322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5029795"/>
                <a:ext cx="479555" cy="3755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027" y="4953126"/>
                <a:ext cx="1328697" cy="369332"/>
              </a:xfrm>
              <a:prstGeom prst="rect">
                <a:avLst/>
              </a:prstGeom>
              <a:blipFill>
                <a:blip r:embed="rId19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432" y="4960585"/>
                <a:ext cx="716799" cy="3755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9" grpId="0"/>
      <p:bldP spid="18" grpId="0"/>
      <p:bldP spid="19" grpId="0" animBg="1"/>
      <p:bldP spid="21" grpId="0" animBg="1"/>
      <p:bldP spid="24" grpId="0" animBg="1"/>
      <p:bldP spid="25" grpId="0" animBg="1"/>
      <p:bldP spid="5" grpId="0" animBg="1"/>
      <p:bldP spid="7" grpId="0" animBg="1"/>
      <p:bldP spid="27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b="1" dirty="0"/>
              <a:t>Solving the sub-problem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Is it possible to select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…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3"/>
                <a:stretch>
                  <a:fillRect l="-741" t="-673" b="-9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418791" y="1544404"/>
            <a:ext cx="3143809" cy="644992"/>
            <a:chOff x="2971799" y="2992204"/>
            <a:chExt cx="3143809" cy="644992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2971799" y="2992204"/>
              <a:ext cx="1391210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638954" y="2992204"/>
              <a:ext cx="1476654" cy="644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2000" y="2438400"/>
            <a:ext cx="6391555" cy="1219200"/>
            <a:chOff x="762000" y="2438400"/>
            <a:chExt cx="6391555" cy="1219200"/>
          </a:xfrm>
        </p:grpSpPr>
        <p:sp>
          <p:nvSpPr>
            <p:cNvPr id="41" name="Oval 40"/>
            <p:cNvSpPr/>
            <p:nvPr/>
          </p:nvSpPr>
          <p:spPr>
            <a:xfrm>
              <a:off x="1066800" y="28956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038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4103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67755" y="28194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>
              <a:off x="1295400" y="2458804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390495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690923" y="2438400"/>
              <a:ext cx="819150" cy="4367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791200" y="2458804"/>
              <a:ext cx="843382" cy="3605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620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2743200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52800" y="3192645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1240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28743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6181445" y="3200400"/>
              <a:ext cx="361950" cy="4572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81800" y="3200400"/>
              <a:ext cx="371755" cy="38100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4267200"/>
            <a:ext cx="7467600" cy="381000"/>
            <a:chOff x="152400" y="4267200"/>
            <a:chExt cx="7467600" cy="381000"/>
          </a:xfrm>
        </p:grpSpPr>
        <p:sp>
          <p:nvSpPr>
            <p:cNvPr id="64" name="Oval 63"/>
            <p:cNvSpPr/>
            <p:nvPr/>
          </p:nvSpPr>
          <p:spPr>
            <a:xfrm>
              <a:off x="1524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76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219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52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56295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1722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705600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7229755" y="4267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308610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3337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562350" y="4419600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3950" y="1219200"/>
            <a:ext cx="770850" cy="381000"/>
            <a:chOff x="3343950" y="1219200"/>
            <a:chExt cx="770850" cy="381000"/>
          </a:xfrm>
        </p:grpSpPr>
        <p:sp>
          <p:nvSpPr>
            <p:cNvPr id="5" name="Oval 4"/>
            <p:cNvSpPr/>
            <p:nvPr/>
          </p:nvSpPr>
          <p:spPr>
            <a:xfrm>
              <a:off x="3724555" y="1219200"/>
              <a:ext cx="390245" cy="381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950" y="1219200"/>
                  <a:ext cx="38985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371600" y="2057400"/>
            <a:ext cx="4495799" cy="457200"/>
            <a:chOff x="1371600" y="2057400"/>
            <a:chExt cx="4495799" cy="457200"/>
          </a:xfrm>
        </p:grpSpPr>
        <p:grpSp>
          <p:nvGrpSpPr>
            <p:cNvPr id="40" name="Group 39"/>
            <p:cNvGrpSpPr/>
            <p:nvPr/>
          </p:nvGrpSpPr>
          <p:grpSpPr>
            <a:xfrm>
              <a:off x="2057400" y="2133600"/>
              <a:ext cx="3809999" cy="381000"/>
              <a:chOff x="2819400" y="3962400"/>
              <a:chExt cx="3809999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819400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239154" y="3962400"/>
                <a:ext cx="390245" cy="381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𝑒𝑣𝑒𝑛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057400"/>
                  <a:ext cx="788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007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𝑜𝑑𝑑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057400"/>
                  <a:ext cx="7189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114800" y="1371600"/>
            <a:ext cx="3810000" cy="3048000"/>
            <a:chOff x="4114800" y="1371600"/>
            <a:chExt cx="3810000" cy="30480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943600" y="2324100"/>
              <a:ext cx="1905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900722" y="2971800"/>
              <a:ext cx="947878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20000" y="4419600"/>
              <a:ext cx="304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1371600"/>
              <a:ext cx="37338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7604236" y="942201"/>
            <a:ext cx="625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degree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79468" y="388203"/>
            <a:ext cx="86453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 points</a:t>
            </a:r>
          </a:p>
          <a:p>
            <a:r>
              <a:rPr lang="en-US" sz="1200" b="1" dirty="0"/>
              <a:t> for </a:t>
            </a:r>
          </a:p>
          <a:p>
            <a:r>
              <a:rPr lang="en-US" sz="1200" b="1" dirty="0"/>
              <a:t>evaluation</a:t>
            </a:r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𝑒𝑣𝑒𝑛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 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𝑜𝑑𝑑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38" y="762000"/>
                <a:ext cx="32591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27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185446"/>
                <a:ext cx="575094" cy="338554"/>
              </a:xfrm>
              <a:prstGeom prst="rect">
                <a:avLst/>
              </a:prstGeom>
              <a:blipFill rotWithShape="1">
                <a:blip r:embed="rId8"/>
                <a:stretch>
                  <a:fillRect t="-5357" r="-85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2133600"/>
                <a:ext cx="79951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53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6" y="2785646"/>
                <a:ext cx="799514" cy="338554"/>
              </a:xfrm>
              <a:prstGeom prst="rect">
                <a:avLst/>
              </a:prstGeom>
              <a:blipFill rotWithShape="1">
                <a:blip r:embed="rId10"/>
                <a:stretch>
                  <a:fillRect t="-5357" r="-5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4233446"/>
                <a:ext cx="565476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357" r="-75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98" y="1185446"/>
                <a:ext cx="364202" cy="338554"/>
              </a:xfrm>
              <a:prstGeom prst="rect">
                <a:avLst/>
              </a:prstGeom>
              <a:blipFill rotWithShape="1">
                <a:blip r:embed="rId12"/>
                <a:stretch>
                  <a:fillRect t="-5357" r="-1333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2133600"/>
                <a:ext cx="364202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861" y="2819400"/>
                <a:ext cx="364202" cy="338554"/>
              </a:xfrm>
              <a:prstGeom prst="rect">
                <a:avLst/>
              </a:prstGeom>
              <a:blipFill rotWithShape="1">
                <a:blip r:embed="rId14"/>
                <a:stretch>
                  <a:fillRect t="-5455" r="-15000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98" y="4233446"/>
                <a:ext cx="364202" cy="338554"/>
              </a:xfrm>
              <a:prstGeom prst="rect">
                <a:avLst/>
              </a:prstGeom>
              <a:blipFill rotWithShape="1">
                <a:blip r:embed="rId15"/>
                <a:stretch>
                  <a:fillRect t="-5357" r="-1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1185446"/>
                <a:ext cx="348172" cy="338554"/>
              </a:xfrm>
              <a:prstGeom prst="rect">
                <a:avLst/>
              </a:prstGeom>
              <a:blipFill rotWithShape="1">
                <a:blip r:embed="rId16"/>
                <a:stretch>
                  <a:fillRect t="-3448" r="-11667" b="-1896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28" y="2099846"/>
                <a:ext cx="446468" cy="344133"/>
              </a:xfrm>
              <a:prstGeom prst="rect">
                <a:avLst/>
              </a:prstGeom>
              <a:blipFill rotWithShape="1">
                <a:blip r:embed="rId17"/>
                <a:stretch>
                  <a:fillRect t="-1695" r="-9211" b="-1864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2780067"/>
                <a:ext cx="446469" cy="343492"/>
              </a:xfrm>
              <a:prstGeom prst="rect">
                <a:avLst/>
              </a:prstGeom>
              <a:blipFill rotWithShape="1">
                <a:blip r:embed="rId18"/>
                <a:stretch>
                  <a:fillRect t="-1724" r="-9333" b="-2069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0" y="4228508"/>
                <a:ext cx="452881" cy="338554"/>
              </a:xfrm>
              <a:prstGeom prst="rect">
                <a:avLst/>
              </a:prstGeom>
              <a:blipFill rotWithShape="1">
                <a:blip r:embed="rId19"/>
                <a:stretch>
                  <a:fillRect t="-3509" r="-9211" b="-2105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755726"/>
                <a:ext cx="1077474" cy="568874"/>
              </a:xfrm>
              <a:prstGeom prst="rect">
                <a:avLst/>
              </a:prstGeom>
              <a:blipFill rotWithShape="1">
                <a:blip r:embed="rId20"/>
                <a:stretch>
                  <a:fillRect r="-5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02" y="5755726"/>
                <a:ext cx="1077474" cy="568874"/>
              </a:xfrm>
              <a:prstGeom prst="rect">
                <a:avLst/>
              </a:prstGeom>
              <a:blipFill rotWithShape="1">
                <a:blip r:embed="rId21"/>
                <a:stretch>
                  <a:fillRect r="-6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19794"/>
                <a:ext cx="1074268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6349" r="-61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Ribbon 12"/>
              <p:cNvSpPr/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recall the 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you selected. What is the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…,</a:t>
                </a:r>
                <a:r>
                  <a:rPr lang="en-US" sz="14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𝑺</m:t>
                        </m:r>
                      </m:e>
                      <m:sup>
                        <m:r>
                          <a:rPr lang="en-US" sz="14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?   </a:t>
                </a:r>
              </a:p>
            </p:txBody>
          </p:sp>
        </mc:Choice>
        <mc:Fallback xmlns="">
          <p:sp>
            <p:nvSpPr>
              <p:cNvPr id="13" name="Down Ribb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23" y="5603326"/>
                <a:ext cx="3498263" cy="94987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5400000">
            <a:off x="3771900" y="1028700"/>
            <a:ext cx="304800" cy="7543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polynomials, each to be evaluated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distinct numbers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953000"/>
                <a:ext cx="565648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6452" r="-75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/>
          <p:cNvSpPr/>
          <p:nvPr/>
        </p:nvSpPr>
        <p:spPr>
          <a:xfrm>
            <a:off x="6883009" y="4800600"/>
            <a:ext cx="508391" cy="865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𝐭𝐢𝐦𝐞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357" y="5005217"/>
                <a:ext cx="1510863" cy="404983"/>
              </a:xfrm>
              <a:prstGeom prst="rect">
                <a:avLst/>
              </a:prstGeom>
              <a:blipFill rotWithShape="1">
                <a:blip r:embed="rId25"/>
                <a:stretch>
                  <a:fillRect t="-2985" r="-6452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01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1" grpId="0" animBg="1"/>
      <p:bldP spid="92" grpId="0" animBg="1"/>
      <p:bldP spid="94" grpId="0"/>
      <p:bldP spid="95" grpId="0"/>
      <p:bldP spid="96" grpId="0"/>
      <p:bldP spid="97" grpId="0"/>
      <p:bldP spid="103" grpId="0"/>
      <p:bldP spid="104" grpId="0"/>
      <p:bldP spid="105" grpId="0"/>
      <p:bldP spid="106" grpId="0"/>
      <p:bldP spid="68" grpId="0" animBg="1"/>
      <p:bldP spid="69" grpId="0" animBg="1"/>
      <p:bldP spid="80" grpId="0" animBg="1"/>
      <p:bldP spid="81" grpId="0" animBg="1"/>
      <p:bldP spid="14" grpId="0" animBg="1"/>
      <p:bldP spid="82" grpId="0" animBg="1"/>
      <p:bldP spid="84" grpId="0" animBg="1"/>
      <p:bldP spid="13" grpId="0" animBg="1"/>
      <p:bldP spid="13" grpId="1" animBg="1"/>
      <p:bldP spid="16" grpId="0" animBg="1"/>
      <p:bldP spid="19" grpId="0" animBg="1"/>
      <p:bldP spid="21" grpId="0" animBg="1"/>
      <p:bldP spid="21" grpId="1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Question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Is it possible to select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0" y="2108308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08308"/>
                <a:ext cx="929998" cy="568874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005850"/>
                <a:ext cx="929998" cy="56887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005850"/>
                <a:ext cx="929998" cy="568874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" y="4665777"/>
                <a:ext cx="926792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65777"/>
                <a:ext cx="9267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/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F8A95-111E-A248-8A70-2B0B88E9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81" y="2108308"/>
                <a:ext cx="2496196" cy="369332"/>
              </a:xfrm>
              <a:prstGeom prst="rect">
                <a:avLst/>
              </a:prstGeom>
              <a:blipFill>
                <a:blip r:embed="rId6"/>
                <a:stretch>
                  <a:fillRect t="-10714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D97F5F8-DA19-4248-B3C3-D0AF56EBC654}"/>
              </a:ext>
            </a:extLst>
          </p:cNvPr>
          <p:cNvSpPr/>
          <p:nvPr/>
        </p:nvSpPr>
        <p:spPr>
          <a:xfrm>
            <a:off x="644012" y="2057400"/>
            <a:ext cx="1184787" cy="6673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4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Complex numbers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Recalling elementary facts</a:t>
            </a:r>
          </a:p>
        </p:txBody>
      </p:sp>
    </p:spTree>
    <p:extLst>
      <p:ext uri="{BB962C8B-B14F-4D97-AF65-F5344CB8AC3E}">
        <p14:creationId xmlns:p14="http://schemas.microsoft.com/office/powerpoint/2010/main" val="16679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numbers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func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Addition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Multiplication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=        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1984176"/>
            <a:ext cx="3581400" cy="3578424"/>
            <a:chOff x="-895350" y="3011263"/>
            <a:chExt cx="4476750" cy="40492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371600" y="3011263"/>
              <a:ext cx="0" cy="4049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-895350" y="5105400"/>
              <a:ext cx="4476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7848600" y="3124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cxnSp>
        <p:nvCxnSpPr>
          <p:cNvPr id="18" name="Straight Connector 17"/>
          <p:cNvCxnSpPr>
            <a:stCxn id="9" idx="4"/>
          </p:cNvCxnSpPr>
          <p:nvPr/>
        </p:nvCxnSpPr>
        <p:spPr>
          <a:xfrm>
            <a:off x="7886700" y="3200400"/>
            <a:ext cx="0" cy="6344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3"/>
          </p:cNvCxnSpPr>
          <p:nvPr/>
        </p:nvCxnSpPr>
        <p:spPr>
          <a:xfrm flipV="1">
            <a:off x="6690360" y="3189241"/>
            <a:ext cx="1169399" cy="111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09" y="3773388"/>
                <a:ext cx="3714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52" y="2971800"/>
                <a:ext cx="36766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endCxn id="9" idx="4"/>
          </p:cNvCxnSpPr>
          <p:nvPr/>
        </p:nvCxnSpPr>
        <p:spPr>
          <a:xfrm flipV="1">
            <a:off x="6690360" y="3200400"/>
            <a:ext cx="1196340" cy="6344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04951">
                <a:off x="6685807" y="3246433"/>
                <a:ext cx="91590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1786622">
            <a:off x="6462709" y="3367091"/>
            <a:ext cx="914400" cy="914400"/>
          </a:xfrm>
          <a:prstGeom prst="arc">
            <a:avLst>
              <a:gd name="adj1" fmla="val 17573420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03" y="3440668"/>
                <a:ext cx="3995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914400" cy="458688"/>
              </a:xfrm>
              <a:prstGeom prst="borderCallout1">
                <a:avLst>
                  <a:gd name="adj1" fmla="val 46977"/>
                  <a:gd name="adj2" fmla="val 100517"/>
                  <a:gd name="adj3" fmla="val 137198"/>
                  <a:gd name="adj4" fmla="val 145738"/>
                </a:avLst>
              </a:prstGeom>
              <a:blipFill rotWithShape="1">
                <a:blip r:embed="rId7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75" y="5040868"/>
                <a:ext cx="379892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05000" y="4050268"/>
            <a:ext cx="162807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Vector addition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58875" y="5715000"/>
            <a:ext cx="277178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Magnitudes get multiplied &amp;</a:t>
            </a:r>
          </a:p>
          <a:p>
            <a:r>
              <a:rPr lang="en-US" sz="1400" dirty="0"/>
              <a:t>Arguments get added… beautiful </a:t>
            </a:r>
            <a:r>
              <a:rPr lang="en-US" sz="1400" dirty="0">
                <a:sym typeface="Wingdings" pitchFamily="2" charset="2"/>
              </a:rPr>
              <a:t>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108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1" grpId="0" animBg="1"/>
      <p:bldP spid="28" grpId="0"/>
      <p:bldP spid="29" grpId="0"/>
      <p:bldP spid="34" grpId="0"/>
      <p:bldP spid="35" grpId="0" animBg="1"/>
      <p:bldP spid="37" grpId="0"/>
      <p:bldP spid="8" grpId="0" animBg="1"/>
      <p:bldP spid="10" grpId="0" animBg="1"/>
      <p:bldP spid="14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Complex roots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number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/>
                  <a:t> is said to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root of unity </a:t>
                </a:r>
              </a:p>
              <a:p>
                <a:pPr marL="0" indent="0">
                  <a:buNone/>
                </a:pPr>
                <a:r>
                  <a:rPr lang="en-US" sz="1800" dirty="0"/>
                  <a:t>if it satisfies equation.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 …⋅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Magnitude(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Argument(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=    </a:t>
                </a:r>
                <a:r>
                  <a:rPr lang="en-US" sz="18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,…,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buFont typeface="Wingdings"/>
                  <a:buChar char="è"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07" t="-674" r="-3318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724400" y="2438400"/>
            <a:ext cx="3886200" cy="2819400"/>
            <a:chOff x="-609600" y="3352800"/>
            <a:chExt cx="4191000" cy="32766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371600" y="3352800"/>
              <a:ext cx="0" cy="3276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609600" y="5105400"/>
              <a:ext cx="419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7543800" y="3505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81900" y="3914776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86400" y="2895600"/>
            <a:ext cx="2133600" cy="21336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994" y="3886200"/>
                <a:ext cx="36580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endCxn id="33" idx="4"/>
          </p:cNvCxnSpPr>
          <p:nvPr/>
        </p:nvCxnSpPr>
        <p:spPr>
          <a:xfrm flipV="1">
            <a:off x="6566542" y="3581400"/>
            <a:ext cx="1015358" cy="3772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1786622">
            <a:off x="6338891" y="3490909"/>
            <a:ext cx="914400" cy="914400"/>
          </a:xfrm>
          <a:prstGeom prst="arc">
            <a:avLst>
              <a:gd name="adj1" fmla="val 18118072"/>
              <a:gd name="adj2" fmla="val 200256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86400" y="3886200"/>
            <a:ext cx="685800" cy="1066800"/>
            <a:chOff x="5486400" y="3886200"/>
            <a:chExt cx="685800" cy="1066800"/>
          </a:xfrm>
        </p:grpSpPr>
        <p:sp>
          <p:nvSpPr>
            <p:cNvPr id="53" name="Oval 52"/>
            <p:cNvSpPr/>
            <p:nvPr/>
          </p:nvSpPr>
          <p:spPr>
            <a:xfrm>
              <a:off x="5486400" y="3886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53200" y="4343400"/>
            <a:ext cx="1066800" cy="685800"/>
            <a:chOff x="6553200" y="4343400"/>
            <a:chExt cx="1066800" cy="685800"/>
          </a:xfrm>
        </p:grpSpPr>
        <p:sp>
          <p:nvSpPr>
            <p:cNvPr id="35" name="Oval 34"/>
            <p:cNvSpPr/>
            <p:nvPr/>
          </p:nvSpPr>
          <p:spPr>
            <a:xfrm>
              <a:off x="6553200" y="4953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15200" y="4648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543800" y="4343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010400" y="4876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2819400"/>
            <a:ext cx="1828800" cy="685800"/>
            <a:chOff x="5562600" y="2819400"/>
            <a:chExt cx="1828800" cy="685800"/>
          </a:xfrm>
        </p:grpSpPr>
        <p:sp>
          <p:nvSpPr>
            <p:cNvPr id="19" name="Oval 18"/>
            <p:cNvSpPr/>
            <p:nvPr/>
          </p:nvSpPr>
          <p:spPr>
            <a:xfrm>
              <a:off x="73152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342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2895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5626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791200" y="3124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553200" y="2819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276600"/>
                <a:ext cx="609600" cy="612648"/>
              </a:xfrm>
              <a:prstGeom prst="borderCallout1">
                <a:avLst>
                  <a:gd name="adj1" fmla="val 48601"/>
                  <a:gd name="adj2" fmla="val -1274"/>
                  <a:gd name="adj3" fmla="val 93185"/>
                  <a:gd name="adj4" fmla="val -147156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029200" y="1676400"/>
            <a:ext cx="126720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Complex plane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65579" y="5410200"/>
            <a:ext cx="921021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Unit circle</a:t>
            </a:r>
          </a:p>
        </p:txBody>
      </p:sp>
      <p:sp>
        <p:nvSpPr>
          <p:cNvPr id="6" name="Oval 5"/>
          <p:cNvSpPr/>
          <p:nvPr/>
        </p:nvSpPr>
        <p:spPr>
          <a:xfrm>
            <a:off x="7467600" y="3431977"/>
            <a:ext cx="228600" cy="2256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00200" y="5105400"/>
            <a:ext cx="304800" cy="301823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86482"/>
                <a:ext cx="1473865" cy="485518"/>
              </a:xfrm>
              <a:prstGeom prst="rect">
                <a:avLst/>
              </a:prstGeom>
              <a:blipFill rotWithShape="1">
                <a:blip r:embed="rId5"/>
                <a:stretch>
                  <a:fillRect l="-3306" r="-578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40868"/>
                <a:ext cx="753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87025-9B88-7440-967C-B2955212501C}"/>
                  </a:ext>
                </a:extLst>
              </p:cNvPr>
              <p:cNvSpPr txBox="1"/>
              <p:nvPr/>
            </p:nvSpPr>
            <p:spPr>
              <a:xfrm>
                <a:off x="1787013" y="5994392"/>
                <a:ext cx="2649764" cy="37427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Principal</a:t>
                </a:r>
                <a:r>
                  <a:rPr lang="en-US" dirty="0"/>
                  <a:t> </a:t>
                </a:r>
                <a:r>
                  <a:rPr lang="en-US" dirty="0" err="1"/>
                  <a:t>rool</a:t>
                </a:r>
                <a:r>
                  <a:rPr lang="en-US" dirty="0"/>
                  <a:t> of unity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787025-9B88-7440-967C-B2955212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13" y="5994392"/>
                <a:ext cx="2649764" cy="374270"/>
              </a:xfrm>
              <a:prstGeom prst="rect">
                <a:avLst/>
              </a:prstGeom>
              <a:blipFill>
                <a:blip r:embed="rId7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2AC92-4956-B443-9975-32D216BD74D4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1860363" y="5363022"/>
            <a:ext cx="94352" cy="631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loud Callout 49">
                <a:extLst>
                  <a:ext uri="{FF2B5EF4-FFF2-40B4-BE49-F238E27FC236}">
                    <a16:creationId xmlns:a16="http://schemas.microsoft.com/office/drawing/2014/main" id="{8A39E4FE-19AD-E844-B953-399CCECBDCB6}"/>
                  </a:ext>
                </a:extLst>
              </p:cNvPr>
              <p:cNvSpPr/>
              <p:nvPr/>
            </p:nvSpPr>
            <p:spPr>
              <a:xfrm>
                <a:off x="6553201" y="5583228"/>
                <a:ext cx="2506286" cy="993646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So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must lie on the unit circle. But where exactly …</a:t>
                </a:r>
              </a:p>
            </p:txBody>
          </p:sp>
        </mc:Choice>
        <mc:Fallback>
          <p:sp>
            <p:nvSpPr>
              <p:cNvPr id="50" name="Cloud Callout 49">
                <a:extLst>
                  <a:ext uri="{FF2B5EF4-FFF2-40B4-BE49-F238E27FC236}">
                    <a16:creationId xmlns:a16="http://schemas.microsoft.com/office/drawing/2014/main" id="{8A39E4FE-19AD-E844-B953-399CCECBD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5583228"/>
                <a:ext cx="2506286" cy="993646"/>
              </a:xfrm>
              <a:prstGeom prst="cloudCallout">
                <a:avLst>
                  <a:gd name="adj1" fmla="val -28840"/>
                  <a:gd name="adj2" fmla="val 78541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uiExpand="1" build="p"/>
      <p:bldP spid="33" grpId="0" animBg="1"/>
      <p:bldP spid="34" grpId="0" animBg="1"/>
      <p:bldP spid="37" grpId="0" animBg="1"/>
      <p:bldP spid="18" grpId="0"/>
      <p:bldP spid="23" grpId="0" animBg="1"/>
      <p:bldP spid="5" grpId="0" animBg="1"/>
      <p:bldP spid="48" grpId="0" animBg="1"/>
      <p:bldP spid="6" grpId="0" animBg="1"/>
      <p:bldP spid="49" grpId="0" animBg="1"/>
      <p:bldP spid="10" grpId="0" animBg="1"/>
      <p:bldP spid="11" grpId="0"/>
      <p:bldP spid="2" grpId="0" animBg="1"/>
      <p:bldP spid="50" grpId="1" animBg="1"/>
      <p:bldP spid="50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12540</TotalTime>
  <Words>891</Words>
  <Application>Microsoft Macintosh PowerPoint</Application>
  <PresentationFormat>On-screen Show (4:3)</PresentationFormat>
  <Paragraphs>319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Office Theme</vt:lpstr>
      <vt:lpstr>Design and Analysis of Algorithms </vt:lpstr>
      <vt:lpstr>Recap from Lecture 1</vt:lpstr>
      <vt:lpstr>a Divide and Conquer algorithm for </vt:lpstr>
      <vt:lpstr>Divide Step </vt:lpstr>
      <vt:lpstr>Solving the sub-problem </vt:lpstr>
      <vt:lpstr>Question</vt:lpstr>
      <vt:lpstr>Complex numbers</vt:lpstr>
      <vt:lpstr>Complex numbers</vt:lpstr>
      <vt:lpstr>Complex roots of unity</vt:lpstr>
      <vt:lpstr>Complex roots of unity</vt:lpstr>
      <vt:lpstr>Complex roots of unity</vt:lpstr>
      <vt:lpstr>Solving the sub-problem </vt:lpstr>
      <vt:lpstr>PowerPoint Presentation</vt:lpstr>
      <vt:lpstr>Interpolation</vt:lpstr>
      <vt:lpstr>Interpolation</vt:lpstr>
      <vt:lpstr>Optional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1232</cp:revision>
  <dcterms:created xsi:type="dcterms:W3CDTF">2011-12-03T04:13:03Z</dcterms:created>
  <dcterms:modified xsi:type="dcterms:W3CDTF">2021-08-13T06:16:19Z</dcterms:modified>
</cp:coreProperties>
</file>