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518" r:id="rId2"/>
    <p:sldId id="486" r:id="rId3"/>
    <p:sldId id="521" r:id="rId4"/>
    <p:sldId id="519" r:id="rId5"/>
    <p:sldId id="520" r:id="rId6"/>
    <p:sldId id="568" r:id="rId7"/>
    <p:sldId id="569" r:id="rId8"/>
    <p:sldId id="565" r:id="rId9"/>
    <p:sldId id="566" r:id="rId10"/>
    <p:sldId id="567" r:id="rId11"/>
    <p:sldId id="574" r:id="rId12"/>
    <p:sldId id="500" r:id="rId13"/>
    <p:sldId id="465" r:id="rId14"/>
    <p:sldId id="484" r:id="rId15"/>
    <p:sldId id="508" r:id="rId16"/>
    <p:sldId id="470" r:id="rId17"/>
    <p:sldId id="485" r:id="rId18"/>
    <p:sldId id="501" r:id="rId19"/>
    <p:sldId id="488" r:id="rId20"/>
    <p:sldId id="472" r:id="rId21"/>
    <p:sldId id="476" r:id="rId22"/>
    <p:sldId id="471" r:id="rId23"/>
    <p:sldId id="492" r:id="rId24"/>
    <p:sldId id="49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79" autoAdjust="0"/>
  </p:normalViewPr>
  <p:slideViewPr>
    <p:cSldViewPr>
      <p:cViewPr varScale="1">
        <p:scale>
          <a:sx n="88" d="100"/>
          <a:sy n="88" d="100"/>
        </p:scale>
        <p:origin x="19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6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b="1" dirty="0">
              <a:solidFill>
                <a:srgbClr val="7030A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7030A0"/>
                </a:solidFill>
              </a:rPr>
              <a:t>Proof of correctness </a:t>
            </a:r>
            <a:r>
              <a:rPr lang="en-US" sz="2800" b="1" dirty="0">
                <a:solidFill>
                  <a:schemeClr val="tx1"/>
                </a:solidFill>
              </a:rPr>
              <a:t>of an 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4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:r>
                  <a:rPr lang="en-US" sz="2000" dirty="0">
                    <a:sym typeface="Wingdings" panose="05000000000000000000" pitchFamily="2" charset="2"/>
                  </a:rPr>
                  <a:t>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/>
                  <a:t>)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At the beginning of each iteration of </a:t>
                </a:r>
              </a:p>
              <a:p>
                <a:pPr marL="0" indent="0">
                  <a:buNone/>
                </a:pPr>
                <a:r>
                  <a:rPr lang="en-US" sz="2000" dirty="0"/>
                  <a:t>While loop, the following property holds: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]: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Left</a:t>
                </a:r>
                <a:r>
                  <a:rPr lang="en-US" sz="2000" dirty="0">
                    <a:sym typeface="Wingdings" panose="05000000000000000000" pitchFamily="2" charset="2"/>
                  </a:rPr>
                  <a:t>}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]: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anose="05000000000000000000" pitchFamily="2" charset="2"/>
                  </a:rPr>
                  <a:t>Proof</a:t>
                </a:r>
                <a:r>
                  <a:rPr lang="en-US" sz="2000" dirty="0">
                    <a:sym typeface="Wingdings" panose="05000000000000000000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By </a:t>
                </a:r>
                <a:r>
                  <a:rPr lang="en-US" sz="2000" b="1" dirty="0">
                    <a:sym typeface="Wingdings" panose="05000000000000000000" pitchFamily="2" charset="2"/>
                  </a:rPr>
                  <a:t>induction</a:t>
                </a:r>
                <a:r>
                  <a:rPr lang="en-US" sz="2000" dirty="0">
                    <a:sym typeface="Wingdings" panose="05000000000000000000" pitchFamily="2" charset="2"/>
                  </a:rPr>
                  <a:t> on the number of iterations.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Just focus on the body of the While loop.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(Do it as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Homework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493" t="-809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3806B4-67BE-CF45-A6EB-5E73A1CF4A9A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E8733-28BD-1B42-BD18-0302258FFE09}"/>
              </a:ext>
            </a:extLst>
          </p:cNvPr>
          <p:cNvSpPr txBox="1"/>
          <p:nvPr/>
        </p:nvSpPr>
        <p:spPr>
          <a:xfrm>
            <a:off x="5791200" y="2715194"/>
            <a:ext cx="152823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Invariant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C1A2496-8C14-A343-89BD-613A58E23DAA}"/>
              </a:ext>
            </a:extLst>
          </p:cNvPr>
          <p:cNvSpPr/>
          <p:nvPr/>
        </p:nvSpPr>
        <p:spPr>
          <a:xfrm rot="16200000">
            <a:off x="-1419" y="3039587"/>
            <a:ext cx="228600" cy="397827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98A578-D9A0-4948-BA85-FA5F1ECA9C6E}"/>
              </a:ext>
            </a:extLst>
          </p:cNvPr>
          <p:cNvSpPr/>
          <p:nvPr/>
        </p:nvSpPr>
        <p:spPr>
          <a:xfrm>
            <a:off x="311795" y="3048000"/>
            <a:ext cx="4107805" cy="220980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:r>
                  <a:rPr lang="en-US" sz="2000" dirty="0">
                    <a:sym typeface="Wingdings" panose="05000000000000000000" pitchFamily="2" charset="2"/>
                  </a:rPr>
                  <a:t>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/>
                  <a:t>)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No.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We need to show that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 terminates.</a:t>
                </a:r>
              </a:p>
              <a:p>
                <a:pPr marL="0" indent="0">
                  <a:buNone/>
                </a:pPr>
                <a:r>
                  <a:rPr lang="en-US" sz="2000" dirty="0"/>
                  <a:t>Basically we need to show that each iteration brings us closer to the </a:t>
                </a:r>
                <a:r>
                  <a:rPr lang="en-US" sz="2000" u="sng" dirty="0"/>
                  <a:t>final goal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Just look at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–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that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–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) after each iteration decreases by at least half.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guarantees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 terminates in O(log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) steps only.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5257800"/>
              </a:xfrm>
              <a:blipFill>
                <a:blip r:embed="rId3"/>
                <a:stretch>
                  <a:fillRect l="-1695" t="-725" r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3806B4-67BE-CF45-A6EB-5E73A1CF4A9A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69DA6133-C155-9E4E-BCC7-FE5401E68997}"/>
              </a:ext>
            </a:extLst>
          </p:cNvPr>
          <p:cNvSpPr/>
          <p:nvPr/>
        </p:nvSpPr>
        <p:spPr>
          <a:xfrm>
            <a:off x="6653678" y="2404722"/>
            <a:ext cx="2362200" cy="804522"/>
          </a:xfrm>
          <a:prstGeom prst="cloudCallout">
            <a:avLst>
              <a:gd name="adj1" fmla="val -35349"/>
              <a:gd name="adj2" fmla="val 817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 </a:t>
            </a:r>
          </a:p>
        </p:txBody>
      </p:sp>
    </p:spTree>
    <p:extLst>
      <p:ext uri="{BB962C8B-B14F-4D97-AF65-F5344CB8AC3E}">
        <p14:creationId xmlns:p14="http://schemas.microsoft.com/office/powerpoint/2010/main" val="17310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Synchronizing a circuit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minimum</a:t>
            </a:r>
            <a:r>
              <a:rPr lang="en-US" sz="2800" b="1" dirty="0">
                <a:solidFill>
                  <a:schemeClr val="tx1"/>
                </a:solidFill>
              </a:rPr>
              <a:t> delay enhancement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Electric Circuit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-76200" y="96331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Electric signal originates at the root</a:t>
            </a:r>
          </a:p>
          <a:p>
            <a:pPr marL="0" indent="0">
              <a:buNone/>
            </a:pPr>
            <a:r>
              <a:rPr lang="en-US" sz="1800" dirty="0"/>
              <a:t>Signal passing through each edge incurs a delay (a few </a:t>
            </a:r>
            <a:r>
              <a:rPr lang="en-US" sz="1800" dirty="0" err="1"/>
              <a:t>nano</a:t>
            </a:r>
            <a:r>
              <a:rPr lang="en-US" sz="1800" dirty="0"/>
              <a:t> seconds)</a:t>
            </a:r>
          </a:p>
          <a:p>
            <a:pPr marL="0" indent="0">
              <a:buNone/>
            </a:pPr>
            <a:r>
              <a:rPr lang="en-US" sz="1800" dirty="0"/>
              <a:t>Finally signal reaches all the leaves.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complete binary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5626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29200" y="54864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3033" y="4278868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837697" y="4281684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5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85473E-6 L -0.22153 0.12583 L -0.10937 0.23548 L -0.17014 0.36502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948E-7 L 0.20833 0.08582 L 0.30833 0.20657 L 0.26545 0.36988 " pathEditMode="relative" ptsTypes="AAAA">
                                      <p:cBhvr>
                                        <p:cTn id="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6" grpId="0"/>
      <p:bldP spid="7" grpId="0" animBg="1"/>
      <p:bldP spid="78" grpId="0" animBg="1"/>
      <p:bldP spid="8" grpId="0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Given:</a:t>
            </a:r>
          </a:p>
          <a:p>
            <a:r>
              <a:rPr lang="en-US" sz="2000" dirty="0"/>
              <a:t>There is a circuit in the form of a complete binary tree.</a:t>
            </a:r>
          </a:p>
          <a:p>
            <a:r>
              <a:rPr lang="en-US" sz="2000" dirty="0"/>
              <a:t>Electric signal propagates from root to all leaf nodes.</a:t>
            </a:r>
          </a:p>
          <a:p>
            <a:r>
              <a:rPr lang="en-US" sz="2000" dirty="0"/>
              <a:t>Each edge has certain delay</a:t>
            </a:r>
          </a:p>
          <a:p>
            <a:r>
              <a:rPr lang="en-US" sz="2000" dirty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Objective: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Enhance delay along certain edges so that</a:t>
            </a:r>
          </a:p>
          <a:p>
            <a:r>
              <a:rPr lang="en-US" sz="2000" dirty="0"/>
              <a:t>The delay on all paths from root to leaf nodes is the </a:t>
            </a:r>
            <a:r>
              <a:rPr lang="en-US" sz="2000" b="1" dirty="0"/>
              <a:t>same</a:t>
            </a:r>
            <a:r>
              <a:rPr lang="en-US" sz="2000" dirty="0"/>
              <a:t>.</a:t>
            </a:r>
          </a:p>
          <a:p>
            <a:r>
              <a:rPr lang="en-US" sz="2000" dirty="0"/>
              <a:t>Total delay enhancement is </a:t>
            </a:r>
            <a:r>
              <a:rPr lang="en-US" sz="2000" b="1" dirty="0"/>
              <a:t>minimum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791200" y="37338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first step for designing an algorithm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943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324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8025" y="34290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8768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                  +4            +3               +4         +5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752600" cy="19489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3260" y="3810000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Callout 78"/>
          <p:cNvSpPr/>
          <p:nvPr/>
        </p:nvSpPr>
        <p:spPr>
          <a:xfrm>
            <a:off x="76200" y="987552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achieve 1</a:t>
            </a:r>
            <a:r>
              <a:rPr lang="en-US" sz="1600" baseline="30000" dirty="0">
                <a:solidFill>
                  <a:schemeClr val="tx1"/>
                </a:solidFill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Objective: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Synchronizing all paths  from the root?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572000"/>
            <a:ext cx="376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4419601" y="2274332"/>
            <a:ext cx="1615982" cy="577334"/>
          </a:xfrm>
          <a:prstGeom prst="borderCallout2">
            <a:avLst>
              <a:gd name="adj1" fmla="val 48043"/>
              <a:gd name="adj2" fmla="val -856"/>
              <a:gd name="adj3" fmla="val 84878"/>
              <a:gd name="adj4" fmla="val -6533"/>
              <a:gd name="adj5" fmla="val 210215"/>
              <a:gd name="adj6" fmla="val -252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much enhancement is needed for this edge ?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6692526" y="990600"/>
            <a:ext cx="2299074" cy="6212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+4</a:t>
            </a:r>
            <a:r>
              <a:rPr lang="en-US" sz="1400" dirty="0">
                <a:solidFill>
                  <a:schemeClr val="tx1"/>
                </a:solidFill>
              </a:rPr>
              <a:t> is necessary and sufficient as well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  <p:sp>
        <p:nvSpPr>
          <p:cNvPr id="88" name="Cloud Callout 87"/>
          <p:cNvSpPr/>
          <p:nvPr/>
        </p:nvSpPr>
        <p:spPr>
          <a:xfrm>
            <a:off x="4343400" y="5635752"/>
            <a:ext cx="3279714" cy="841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this the minimum delay enhancement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3898" y="3593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9" name="Line Callout 2 88"/>
          <p:cNvSpPr/>
          <p:nvPr/>
        </p:nvSpPr>
        <p:spPr>
          <a:xfrm>
            <a:off x="6553200" y="1447800"/>
            <a:ext cx="1828800" cy="577334"/>
          </a:xfrm>
          <a:prstGeom prst="borderCallout2">
            <a:avLst>
              <a:gd name="adj1" fmla="val 96890"/>
              <a:gd name="adj2" fmla="val 54671"/>
              <a:gd name="adj3" fmla="val 145567"/>
              <a:gd name="adj4" fmla="val 54811"/>
              <a:gd name="adj5" fmla="val 185051"/>
              <a:gd name="adj6" fmla="val 551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Spend some time on this portion to see if you can reduce the total delay ?</a:t>
            </a:r>
          </a:p>
        </p:txBody>
      </p:sp>
    </p:spTree>
    <p:extLst>
      <p:ext uri="{BB962C8B-B14F-4D97-AF65-F5344CB8AC3E}">
        <p14:creationId xmlns:p14="http://schemas.microsoft.com/office/powerpoint/2010/main" val="3966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56" grpId="0"/>
      <p:bldP spid="85" grpId="0"/>
      <p:bldP spid="86" grpId="0"/>
      <p:bldP spid="35" grpId="0" animBg="1"/>
      <p:bldP spid="36" grpId="0" animBg="1"/>
      <p:bldP spid="78" grpId="0" animBg="1"/>
      <p:bldP spid="78" grpId="1" animBg="1"/>
      <p:bldP spid="79" grpId="0" animBg="1"/>
      <p:bldP spid="79" grpId="1" animBg="1"/>
      <p:bldP spid="10" grpId="0" animBg="1"/>
      <p:bldP spid="10" grpId="1" animBg="1"/>
      <p:bldP spid="11" grpId="0" animBg="1"/>
      <p:bldP spid="11" grpId="1" animBg="1"/>
      <p:bldP spid="87" grpId="0" animBg="1"/>
      <p:bldP spid="87" grpId="1" animBg="1"/>
      <p:bldP spid="88" grpId="0" animBg="1"/>
      <p:bldP spid="88" grpId="1" animBg="1"/>
      <p:bldP spid="13" grpId="0"/>
      <p:bldP spid="89" grpId="0" animBg="1"/>
      <p:bldP spid="8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+4              +4            +3                           +1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2590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59436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23</a:t>
            </a:r>
            <a:endParaRPr lang="en-US" sz="2400" dirty="0"/>
          </a:p>
        </p:txBody>
      </p:sp>
      <p:sp>
        <p:nvSpPr>
          <p:cNvPr id="79" name="Cloud Callout 78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</p:spTree>
    <p:extLst>
      <p:ext uri="{BB962C8B-B14F-4D97-AF65-F5344CB8AC3E}">
        <p14:creationId xmlns:p14="http://schemas.microsoft.com/office/powerpoint/2010/main" val="41969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9" grpId="0" animBg="1"/>
      <p:bldP spid="7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 designing an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56102" y="427965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53000" y="42788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86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62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20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954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16616" y="4267200"/>
            <a:ext cx="323678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14            14               14             14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15070" y="342604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1112582" y="258703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2514887" y="1797600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79" grpId="0"/>
      <p:bldP spid="80" grpId="0"/>
      <p:bldP spid="82" grpId="0"/>
      <p:bldP spid="83" grpId="0"/>
      <p:bldP spid="84" grpId="0"/>
      <p:bldP spid="87" grpId="0"/>
      <p:bldP spid="88" grpId="0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86" grpId="0" animBg="1"/>
      <p:bldP spid="5" grpId="0" animBg="1"/>
      <p:bldP spid="96" grpId="0" animBg="1"/>
      <p:bldP spid="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Overview</a:t>
            </a:r>
            <a:r>
              <a:rPr lang="en-US" sz="3600" b="1" dirty="0"/>
              <a:t> of the proposed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Process each non-leaf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as follows: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left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right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If the two delays differ,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                                           “enhance the delay of one of its edges accordingly”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895600" y="4800600"/>
            <a:ext cx="4876800" cy="8498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need to describe this step more formally.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7125" y="30099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30480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Motivation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Algorithm designed for a problem is incomplete unless its </a:t>
            </a:r>
            <a:r>
              <a:rPr lang="en-US" sz="1800" u="sng" dirty="0"/>
              <a:t>correctness</a:t>
            </a:r>
            <a:r>
              <a:rPr lang="en-US" sz="1800" dirty="0"/>
              <a:t> is established. </a:t>
            </a:r>
          </a:p>
          <a:p>
            <a:pPr marL="0" indent="0">
              <a:buNone/>
            </a:pPr>
            <a:r>
              <a:rPr lang="en-US" sz="1800" dirty="0"/>
              <a:t>An algorithm without proof of correctness is just a heuristic. </a:t>
            </a:r>
          </a:p>
          <a:p>
            <a:pPr marL="0" indent="0">
              <a:buNone/>
            </a:pPr>
            <a:r>
              <a:rPr lang="en-US" sz="1800" dirty="0"/>
              <a:t>As an important part of the course, one must have a fair amount of the understanding about proof of correctness of an algorithm.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Many times, one is not even clear about what claim one needs to prove to establish correctness of an algorithm.  For </a:t>
            </a:r>
            <a:r>
              <a:rPr lang="en-US" sz="1800" u="sng" dirty="0"/>
              <a:t>every </a:t>
            </a:r>
            <a:r>
              <a:rPr lang="en-US" sz="1800" dirty="0"/>
              <a:t>algorithm we study, there is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</a:t>
            </a:r>
            <a:r>
              <a:rPr lang="en-US" sz="1800" b="1" dirty="0"/>
              <a:t> formal </a:t>
            </a:r>
            <a:r>
              <a:rPr lang="en-US" sz="1800" dirty="0"/>
              <a:t>and usually short proof of correctness.</a:t>
            </a:r>
          </a:p>
          <a:p>
            <a:r>
              <a:rPr lang="en-US" sz="1800" dirty="0"/>
              <a:t>There is </a:t>
            </a:r>
            <a:r>
              <a:rPr lang="en-US" sz="1800" b="1" dirty="0">
                <a:solidFill>
                  <a:srgbClr val="FF0000"/>
                </a:solidFill>
              </a:rPr>
              <a:t>no formula </a:t>
            </a:r>
            <a:r>
              <a:rPr lang="en-US" sz="1800" dirty="0"/>
              <a:t>for proof of correctness of an algorithm.</a:t>
            </a:r>
          </a:p>
          <a:p>
            <a:r>
              <a:rPr lang="en-US" sz="1800" dirty="0"/>
              <a:t>The proof of correctness is </a:t>
            </a:r>
            <a:r>
              <a:rPr lang="en-US" sz="1800" b="1" dirty="0"/>
              <a:t>based</a:t>
            </a:r>
            <a:r>
              <a:rPr lang="en-US" sz="1800" dirty="0"/>
              <a:t> only </a:t>
            </a:r>
            <a:r>
              <a:rPr lang="en-US" sz="1800" b="1" dirty="0"/>
              <a:t>on</a:t>
            </a:r>
            <a:r>
              <a:rPr lang="en-US" sz="1800" dirty="0"/>
              <a:t> a </a:t>
            </a:r>
            <a:r>
              <a:rPr lang="en-US" sz="1800" b="1" dirty="0">
                <a:solidFill>
                  <a:srgbClr val="7030A0"/>
                </a:solidFill>
              </a:rPr>
              <a:t>better insight</a:t>
            </a:r>
            <a:r>
              <a:rPr lang="en-US" sz="1800" b="1" dirty="0"/>
              <a:t> </a:t>
            </a:r>
            <a:r>
              <a:rPr lang="en-US" sz="1800" dirty="0"/>
              <a:t>into the algorithm. </a:t>
            </a:r>
          </a:p>
          <a:p>
            <a:pPr marL="0" indent="0">
              <a:buNone/>
            </a:pPr>
            <a:r>
              <a:rPr lang="en-US" sz="1800" dirty="0"/>
              <a:t>       In this way, a proof just demands a </a:t>
            </a:r>
            <a:r>
              <a:rPr lang="en-US" sz="1800" u="sng" dirty="0"/>
              <a:t>better understanding</a:t>
            </a:r>
            <a:r>
              <a:rPr lang="en-US" sz="1800" dirty="0"/>
              <a:t> of the algorithm.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 is hoped that from this lecture, you will be motivated to write short, and yet precise and formal proof of correctness for every algorithm you design.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304800" y="762000"/>
            <a:ext cx="8686800" cy="7736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this lecture slowly, steadily,  and try to answer each question posed in the slides.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Revisit this lecture whenever you want a better understanding of proof of correctness.</a:t>
            </a:r>
          </a:p>
        </p:txBody>
      </p:sp>
    </p:spTree>
    <p:extLst>
      <p:ext uri="{BB962C8B-B14F-4D97-AF65-F5344CB8AC3E}">
        <p14:creationId xmlns:p14="http://schemas.microsoft.com/office/powerpoint/2010/main" val="38076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88144" y="2373868"/>
            <a:ext cx="1625916" cy="1195864"/>
            <a:chOff x="1588144" y="2373868"/>
            <a:chExt cx="1625916" cy="1195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35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81600" y="1954768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1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28956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35433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50" grpId="0"/>
      <p:bldP spid="51" grpId="0"/>
      <p:bldP spid="19" grpId="0"/>
      <p:bldP spid="19" grpId="1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7144" y="152400"/>
            <a:ext cx="7772400" cy="1362075"/>
          </a:xfrm>
        </p:spPr>
        <p:txBody>
          <a:bodyPr/>
          <a:lstStyle/>
          <a:p>
            <a:r>
              <a:rPr lang="en-US" sz="2800" dirty="0"/>
              <a:t>Proof of </a:t>
            </a:r>
            <a:r>
              <a:rPr lang="en-US" sz="2800" dirty="0">
                <a:solidFill>
                  <a:srgbClr val="7030A0"/>
                </a:solidFill>
              </a:rPr>
              <a:t>correctness</a:t>
            </a:r>
            <a:r>
              <a:rPr lang="en-US" sz="2800" dirty="0"/>
              <a:t> of the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3556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dirty="0"/>
              <a:t>What </a:t>
            </a:r>
            <a:r>
              <a:rPr lang="en-US" sz="2400" dirty="0">
                <a:solidFill>
                  <a:srgbClr val="7030A0"/>
                </a:solidFill>
              </a:rPr>
              <a:t>assertion</a:t>
            </a:r>
            <a:r>
              <a:rPr lang="en-US" sz="2400" dirty="0"/>
              <a:t> suffices as a proof ?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</a:t>
            </a:r>
            <a:r>
              <a:rPr lang="en-US" sz="3600" b="1" dirty="0">
                <a:solidFill>
                  <a:srgbClr val="7030A0"/>
                </a:solidFill>
              </a:rPr>
              <a:t>assertion</a:t>
            </a:r>
            <a:r>
              <a:rPr lang="en-US" sz="3600" b="1" dirty="0"/>
              <a:t> suffices as a proof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Usually </a:t>
            </a:r>
            <a:r>
              <a:rPr lang="en-US" sz="2000" dirty="0"/>
              <a:t>it is difficult even to find out the claim whose establishment captures the correctness of the algorithm.</a:t>
            </a:r>
            <a:r>
              <a:rPr lang="en-US" sz="2000" dirty="0">
                <a:sym typeface="Wingdings" pitchFamily="2" charset="2"/>
              </a:rPr>
              <a:t>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 the current algorithm, what might be this claim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Let us have a re-look at the algorithm from point of view of a single node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419600" y="4495800"/>
            <a:ext cx="4267200" cy="4455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0" y="4509016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0" grpId="0"/>
      <p:bldP spid="51" grpId="0"/>
      <p:bldP spid="19" grpId="0"/>
      <p:bldP spid="3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optimal </a:t>
                </a:r>
                <a:r>
                  <a:rPr lang="en-US" sz="2000" dirty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prove the claim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make careful observations about the algorithm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Make sincere attempt to establish the proof of the Claim.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Correctness </a:t>
            </a:r>
            <a:r>
              <a:rPr lang="en-US" sz="3200" b="1" dirty="0"/>
              <a:t>of an </a:t>
            </a:r>
            <a:r>
              <a:rPr lang="en-US" sz="3200" b="1" dirty="0">
                <a:solidFill>
                  <a:srgbClr val="7030A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every valid input,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3429000"/>
            <a:ext cx="400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the algorithm outputs a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27931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{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   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then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           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>
                <a:blip r:embed="rId2"/>
                <a:stretch>
                  <a:fillRect l="-77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9FC5ACCD-4AAC-0241-9D6F-5ACBA4318C1A}"/>
              </a:ext>
            </a:extLst>
          </p:cNvPr>
          <p:cNvSpPr/>
          <p:nvPr/>
        </p:nvSpPr>
        <p:spPr>
          <a:xfrm>
            <a:off x="4572000" y="1371600"/>
            <a:ext cx="4419600" cy="1906524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did you establish the correctness of this algorithm : By successfully </a:t>
            </a:r>
            <a:r>
              <a:rPr lang="en-US">
                <a:solidFill>
                  <a:schemeClr val="tx1"/>
                </a:solidFill>
              </a:rPr>
              <a:t>running it on </a:t>
            </a:r>
            <a:r>
              <a:rPr lang="en-US" dirty="0">
                <a:solidFill>
                  <a:schemeClr val="tx1"/>
                </a:solidFill>
              </a:rPr>
              <a:t>some inputs  </a:t>
            </a:r>
            <a:r>
              <a:rPr lang="en-US">
                <a:solidFill>
                  <a:schemeClr val="tx1"/>
                </a:solidFill>
              </a:rPr>
              <a:t>?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was that enough ?</a:t>
            </a:r>
          </a:p>
        </p:txBody>
      </p:sp>
    </p:spTree>
    <p:extLst>
      <p:ext uri="{BB962C8B-B14F-4D97-AF65-F5344CB8AC3E}">
        <p14:creationId xmlns:p14="http://schemas.microsoft.com/office/powerpoint/2010/main" val="3451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Correctness </a:t>
            </a:r>
            <a:r>
              <a:rPr lang="en-US" sz="3200" b="1" dirty="0"/>
              <a:t>of an </a:t>
            </a:r>
            <a:r>
              <a:rPr lang="en-US" sz="3200" b="1" dirty="0">
                <a:solidFill>
                  <a:srgbClr val="7030A0"/>
                </a:solidFill>
              </a:rPr>
              <a:t>algorithm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u="sng" dirty="0"/>
              <a:t>Almost every</a:t>
            </a:r>
            <a:r>
              <a:rPr lang="en-US" sz="1800" dirty="0"/>
              <a:t> algorithm we study in this course, there is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</a:t>
            </a:r>
            <a:r>
              <a:rPr lang="en-US" sz="1800" b="1" dirty="0"/>
              <a:t>short</a:t>
            </a:r>
            <a:r>
              <a:rPr lang="en-US" sz="1800" dirty="0"/>
              <a:t> and</a:t>
            </a:r>
            <a:r>
              <a:rPr lang="en-US" sz="1800" b="1" dirty="0"/>
              <a:t> formal </a:t>
            </a:r>
            <a:r>
              <a:rPr lang="en-US" sz="1800" dirty="0"/>
              <a:t>proof of correctness.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No formula </a:t>
            </a:r>
            <a:r>
              <a:rPr lang="en-US" sz="1800" dirty="0"/>
              <a:t>for proof of correctness of an algorithm.</a:t>
            </a:r>
          </a:p>
          <a:p>
            <a:endParaRPr lang="en-US" sz="1800" dirty="0"/>
          </a:p>
          <a:p>
            <a:r>
              <a:rPr lang="en-US" sz="1800" dirty="0"/>
              <a:t>The proof of correctness is </a:t>
            </a:r>
            <a:r>
              <a:rPr lang="en-US" sz="1800" b="1" dirty="0"/>
              <a:t>based</a:t>
            </a:r>
            <a:r>
              <a:rPr lang="en-US" sz="1800" dirty="0"/>
              <a:t> only </a:t>
            </a:r>
            <a:r>
              <a:rPr lang="en-US" sz="1800" b="1" dirty="0"/>
              <a:t>on</a:t>
            </a:r>
            <a:r>
              <a:rPr lang="en-US" sz="1800" b="1" dirty="0">
                <a:solidFill>
                  <a:srgbClr val="7030A0"/>
                </a:solidFill>
              </a:rPr>
              <a:t> insights</a:t>
            </a:r>
            <a:r>
              <a:rPr lang="en-US" sz="1800" b="1" dirty="0"/>
              <a:t> </a:t>
            </a:r>
            <a:r>
              <a:rPr lang="en-US" sz="1800" dirty="0"/>
              <a:t>into the algorithm.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1510B-B691-8643-8212-7378ABF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Binary Search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A72B0-A9F3-6748-8B44-1EFDD79E7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0269-570C-ED42-A2DC-522B861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 proof will be just a translation of your “insight into the algorithm” into formal words.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use your insight into the Binary Search to prove the correctness of the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assertion will suffice as proof of correctness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7" t="-840" r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DDDB6F-A5CA-1543-A62D-485AB2856987}"/>
              </a:ext>
            </a:extLst>
          </p:cNvPr>
          <p:cNvSpPr/>
          <p:nvPr/>
        </p:nvSpPr>
        <p:spPr>
          <a:xfrm>
            <a:off x="533400" y="3810001"/>
            <a:ext cx="3276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1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   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:r>
                  <a:rPr lang="en-US" sz="2000" dirty="0">
                    <a:sym typeface="Wingdings" panose="05000000000000000000" pitchFamily="2" charset="2"/>
                  </a:rPr>
                  <a:t>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/>
                  <a:t>)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6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9CEE4F-E1A5-F247-ADCE-CF1D35386BDF}"/>
              </a:ext>
            </a:extLst>
          </p:cNvPr>
          <p:cNvGraphicFramePr>
            <a:graphicFrameLocks noGrp="1"/>
          </p:cNvGraphicFramePr>
          <p:nvPr/>
        </p:nvGraphicFramePr>
        <p:xfrm>
          <a:off x="4914900" y="3230086"/>
          <a:ext cx="3276600" cy="397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82080409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98918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4657956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93046147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667397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527237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6027577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9980435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6760605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291616536"/>
                    </a:ext>
                  </a:extLst>
                </a:gridCol>
              </a:tblGrid>
              <a:tr h="397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14069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E4948E-D263-8043-AA54-C4E841E7FED6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EE09A3-A1F2-F449-84D0-24CBF02714B3}"/>
              </a:ext>
            </a:extLst>
          </p:cNvPr>
          <p:cNvGrpSpPr/>
          <p:nvPr/>
        </p:nvGrpSpPr>
        <p:grpSpPr>
          <a:xfrm>
            <a:off x="4791027" y="2482097"/>
            <a:ext cx="550087" cy="716715"/>
            <a:chOff x="4791027" y="2482097"/>
            <a:chExt cx="550087" cy="716715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2BD636C-C50F-E741-8840-D7F9A994CC71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56CB91-7F56-214C-B8D8-ECDB93207FBD}"/>
                </a:ext>
              </a:extLst>
            </p:cNvPr>
            <p:cNvSpPr txBox="1"/>
            <p:nvPr/>
          </p:nvSpPr>
          <p:spPr>
            <a:xfrm>
              <a:off x="4791027" y="2482097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Left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0F7F7A-1E79-324D-AF7C-9E1ACB5D7DC2}"/>
              </a:ext>
            </a:extLst>
          </p:cNvPr>
          <p:cNvGrpSpPr/>
          <p:nvPr/>
        </p:nvGrpSpPr>
        <p:grpSpPr>
          <a:xfrm>
            <a:off x="7745546" y="2501750"/>
            <a:ext cx="681084" cy="716715"/>
            <a:chOff x="4791027" y="2482097"/>
            <a:chExt cx="681084" cy="716715"/>
          </a:xfrm>
        </p:grpSpPr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2EFB39E-5B45-3A45-BE99-B0A5856E91A5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4D9AD-E55C-2949-A59C-3FAADA7E46D2}"/>
                </a:ext>
              </a:extLst>
            </p:cNvPr>
            <p:cNvSpPr txBox="1"/>
            <p:nvPr/>
          </p:nvSpPr>
          <p:spPr>
            <a:xfrm>
              <a:off x="4791027" y="2482097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Right</a:t>
              </a:r>
            </a:p>
          </p:txBody>
        </p:sp>
      </p:grp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5308683E-2D89-DA4D-B635-4C2DFC5E4D6A}"/>
              </a:ext>
            </a:extLst>
          </p:cNvPr>
          <p:cNvGraphicFramePr>
            <a:graphicFrameLocks noGrp="1"/>
          </p:cNvGraphicFramePr>
          <p:nvPr/>
        </p:nvGraphicFramePr>
        <p:xfrm>
          <a:off x="4946470" y="4679762"/>
          <a:ext cx="3276600" cy="397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82080409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98918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4657956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93046147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667397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527237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6027577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9980435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6760605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291616536"/>
                    </a:ext>
                  </a:extLst>
                </a:gridCol>
              </a:tblGrid>
              <a:tr h="397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14069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6292A38B-D079-724B-84E9-5DA77E0E8D4C}"/>
              </a:ext>
            </a:extLst>
          </p:cNvPr>
          <p:cNvGrpSpPr/>
          <p:nvPr/>
        </p:nvGrpSpPr>
        <p:grpSpPr>
          <a:xfrm>
            <a:off x="4800600" y="3931485"/>
            <a:ext cx="2057400" cy="747630"/>
            <a:chOff x="4800600" y="3931485"/>
            <a:chExt cx="2057400" cy="74763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3FA6D2-F695-6D43-8094-080F7EDF0242}"/>
                </a:ext>
              </a:extLst>
            </p:cNvPr>
            <p:cNvGrpSpPr/>
            <p:nvPr/>
          </p:nvGrpSpPr>
          <p:grpSpPr>
            <a:xfrm>
              <a:off x="4800600" y="3962400"/>
              <a:ext cx="550087" cy="716715"/>
              <a:chOff x="4791027" y="2482097"/>
              <a:chExt cx="550087" cy="716715"/>
            </a:xfrm>
          </p:grpSpPr>
          <p:sp>
            <p:nvSpPr>
              <p:cNvPr id="17" name="Down Arrow 16">
                <a:extLst>
                  <a:ext uri="{FF2B5EF4-FFF2-40B4-BE49-F238E27FC236}">
                    <a16:creationId xmlns:a16="http://schemas.microsoft.com/office/drawing/2014/main" id="{B6C060D0-712B-624C-9F76-8A5140A0BA9A}"/>
                  </a:ext>
                </a:extLst>
              </p:cNvPr>
              <p:cNvSpPr/>
              <p:nvPr/>
            </p:nvSpPr>
            <p:spPr>
              <a:xfrm>
                <a:off x="4951771" y="2800985"/>
                <a:ext cx="228600" cy="3978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9ECDA6-4EF6-474E-AE9D-232CF3DD07AC}"/>
                  </a:ext>
                </a:extLst>
              </p:cNvPr>
              <p:cNvSpPr txBox="1"/>
              <p:nvPr/>
            </p:nvSpPr>
            <p:spPr>
              <a:xfrm>
                <a:off x="4791027" y="2482097"/>
                <a:ext cx="550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Left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23F083-D68E-0F44-9D93-915A8F367FE8}"/>
                </a:ext>
              </a:extLst>
            </p:cNvPr>
            <p:cNvGrpSpPr/>
            <p:nvPr/>
          </p:nvGrpSpPr>
          <p:grpSpPr>
            <a:xfrm>
              <a:off x="6176916" y="3931485"/>
              <a:ext cx="681084" cy="716715"/>
              <a:chOff x="4791027" y="2482097"/>
              <a:chExt cx="681084" cy="716715"/>
            </a:xfrm>
          </p:grpSpPr>
          <p:sp>
            <p:nvSpPr>
              <p:cNvPr id="20" name="Down Arrow 19">
                <a:extLst>
                  <a:ext uri="{FF2B5EF4-FFF2-40B4-BE49-F238E27FC236}">
                    <a16:creationId xmlns:a16="http://schemas.microsoft.com/office/drawing/2014/main" id="{DC10C57A-8499-074A-B96B-ACCC270B5E04}"/>
                  </a:ext>
                </a:extLst>
              </p:cNvPr>
              <p:cNvSpPr/>
              <p:nvPr/>
            </p:nvSpPr>
            <p:spPr>
              <a:xfrm>
                <a:off x="4951771" y="2800985"/>
                <a:ext cx="228600" cy="3978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43CCD2-181D-864F-8270-E45626FD3A58}"/>
                  </a:ext>
                </a:extLst>
              </p:cNvPr>
              <p:cNvSpPr txBox="1"/>
              <p:nvPr/>
            </p:nvSpPr>
            <p:spPr>
              <a:xfrm>
                <a:off x="4791027" y="2482097"/>
                <a:ext cx="681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Right</a:t>
                </a:r>
              </a:p>
            </p:txBody>
          </p:sp>
        </p:grpSp>
      </p:grp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75AE541D-33EE-F84E-BBC1-E8B8415C3E02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6231573"/>
          <a:ext cx="3276600" cy="397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82080409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98918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4657956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93046147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667397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527237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6027577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9980435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6760605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291616536"/>
                    </a:ext>
                  </a:extLst>
                </a:gridCol>
              </a:tblGrid>
              <a:tr h="397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14069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1D4BEB63-514F-BB48-B0B6-34EDE198F2FF}"/>
              </a:ext>
            </a:extLst>
          </p:cNvPr>
          <p:cNvGrpSpPr/>
          <p:nvPr/>
        </p:nvGrpSpPr>
        <p:grpSpPr>
          <a:xfrm>
            <a:off x="5186901" y="5514211"/>
            <a:ext cx="1372829" cy="717038"/>
            <a:chOff x="5186901" y="5514211"/>
            <a:chExt cx="1372829" cy="7170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1522D4-ED81-0941-BBEA-971C0F20A7F7}"/>
                </a:ext>
              </a:extLst>
            </p:cNvPr>
            <p:cNvGrpSpPr/>
            <p:nvPr/>
          </p:nvGrpSpPr>
          <p:grpSpPr>
            <a:xfrm>
              <a:off x="5186901" y="5514211"/>
              <a:ext cx="550087" cy="716715"/>
              <a:chOff x="4791027" y="2482097"/>
              <a:chExt cx="550087" cy="716715"/>
            </a:xfrm>
          </p:grpSpPr>
          <p:sp>
            <p:nvSpPr>
              <p:cNvPr id="24" name="Down Arrow 23">
                <a:extLst>
                  <a:ext uri="{FF2B5EF4-FFF2-40B4-BE49-F238E27FC236}">
                    <a16:creationId xmlns:a16="http://schemas.microsoft.com/office/drawing/2014/main" id="{8FC7172B-BA1F-9D43-B9AD-4F66FCE80C3D}"/>
                  </a:ext>
                </a:extLst>
              </p:cNvPr>
              <p:cNvSpPr/>
              <p:nvPr/>
            </p:nvSpPr>
            <p:spPr>
              <a:xfrm>
                <a:off x="4951771" y="2800985"/>
                <a:ext cx="228600" cy="3978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0FAB8-A6EE-E143-9F1F-54E8438890FA}"/>
                  </a:ext>
                </a:extLst>
              </p:cNvPr>
              <p:cNvSpPr txBox="1"/>
              <p:nvPr/>
            </p:nvSpPr>
            <p:spPr>
              <a:xfrm>
                <a:off x="4791027" y="2482097"/>
                <a:ext cx="550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Left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82EEA9-2B69-7444-94A6-02DDAFEFD780}"/>
                </a:ext>
              </a:extLst>
            </p:cNvPr>
            <p:cNvGrpSpPr/>
            <p:nvPr/>
          </p:nvGrpSpPr>
          <p:grpSpPr>
            <a:xfrm>
              <a:off x="5878646" y="5514534"/>
              <a:ext cx="681084" cy="716715"/>
              <a:chOff x="4791027" y="2482097"/>
              <a:chExt cx="681084" cy="716715"/>
            </a:xfrm>
          </p:grpSpPr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B550DF23-589D-0141-BFE6-A4ECE336F9AE}"/>
                  </a:ext>
                </a:extLst>
              </p:cNvPr>
              <p:cNvSpPr/>
              <p:nvPr/>
            </p:nvSpPr>
            <p:spPr>
              <a:xfrm>
                <a:off x="4951771" y="2800985"/>
                <a:ext cx="228600" cy="3978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89C6B3-ABFF-E04C-96DB-AAD3C8AE711E}"/>
                  </a:ext>
                </a:extLst>
              </p:cNvPr>
              <p:cNvSpPr txBox="1"/>
              <p:nvPr/>
            </p:nvSpPr>
            <p:spPr>
              <a:xfrm>
                <a:off x="4791027" y="2482097"/>
                <a:ext cx="681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Right</a:t>
                </a:r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0FA512-65DF-C043-A236-71FE571249BB}"/>
              </a:ext>
            </a:extLst>
          </p:cNvPr>
          <p:cNvCxnSpPr>
            <a:cxnSpLocks/>
            <a:endCxn id="15" idx="2"/>
          </p:cNvCxnSpPr>
          <p:nvPr/>
        </p:nvCxnSpPr>
        <p:spPr>
          <a:xfrm flipH="1">
            <a:off x="6584770" y="4679115"/>
            <a:ext cx="1638302" cy="3984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4CFE87-121B-0544-A448-02DB19E787D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 flipV="1">
            <a:off x="6584770" y="4679762"/>
            <a:ext cx="1638300" cy="3978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574291-04A1-7545-BD03-84308990723E}"/>
              </a:ext>
            </a:extLst>
          </p:cNvPr>
          <p:cNvCxnSpPr>
            <a:cxnSpLocks/>
          </p:cNvCxnSpPr>
          <p:nvPr/>
        </p:nvCxnSpPr>
        <p:spPr>
          <a:xfrm flipH="1">
            <a:off x="6248400" y="6223191"/>
            <a:ext cx="1981200" cy="4062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34482C-F210-C445-B415-E535BD21989C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6231574"/>
            <a:ext cx="1981200" cy="3894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1F2802-96E8-4B4F-8E3C-E89070257658}"/>
              </a:ext>
            </a:extLst>
          </p:cNvPr>
          <p:cNvCxnSpPr>
            <a:cxnSpLocks/>
          </p:cNvCxnSpPr>
          <p:nvPr/>
        </p:nvCxnSpPr>
        <p:spPr>
          <a:xfrm flipH="1">
            <a:off x="4961344" y="6250939"/>
            <a:ext cx="341670" cy="3978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0A5DE9-4D8C-F14C-A829-10CE2C1CC822}"/>
              </a:ext>
            </a:extLst>
          </p:cNvPr>
          <p:cNvCxnSpPr>
            <a:cxnSpLocks/>
          </p:cNvCxnSpPr>
          <p:nvPr/>
        </p:nvCxnSpPr>
        <p:spPr>
          <a:xfrm flipH="1" flipV="1">
            <a:off x="4914900" y="6223190"/>
            <a:ext cx="388114" cy="3978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own Arrow 57">
            <a:extLst>
              <a:ext uri="{FF2B5EF4-FFF2-40B4-BE49-F238E27FC236}">
                <a16:creationId xmlns:a16="http://schemas.microsoft.com/office/drawing/2014/main" id="{F761225D-A258-CB48-8FC6-6AC45A21D704}"/>
              </a:ext>
            </a:extLst>
          </p:cNvPr>
          <p:cNvSpPr/>
          <p:nvPr/>
        </p:nvSpPr>
        <p:spPr>
          <a:xfrm rot="16200000">
            <a:off x="-1419" y="3039587"/>
            <a:ext cx="228600" cy="397827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F72B8B-00E7-6540-9EFA-213FDEEB1157}"/>
              </a:ext>
            </a:extLst>
          </p:cNvPr>
          <p:cNvSpPr/>
          <p:nvPr/>
        </p:nvSpPr>
        <p:spPr>
          <a:xfrm>
            <a:off x="6705600" y="1981200"/>
            <a:ext cx="2058461" cy="398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52A8177-1D8E-2546-BC35-1C22409C6185}"/>
              </a:ext>
            </a:extLst>
          </p:cNvPr>
          <p:cNvSpPr/>
          <p:nvPr/>
        </p:nvSpPr>
        <p:spPr>
          <a:xfrm>
            <a:off x="311795" y="3048000"/>
            <a:ext cx="4107805" cy="220980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58" grpId="0" animBg="1"/>
      <p:bldP spid="59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Search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Left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false</a:t>
                </a:r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While(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=&lt;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and 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{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 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+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)/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If(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true</a:t>
                </a:r>
                <a:r>
                  <a:rPr lang="en-US" sz="2000" dirty="0">
                    <a:sym typeface="Wingdings" panose="05000000000000000000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else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] &gt;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  else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Left</a:t>
                </a:r>
                <a:r>
                  <a:rPr lang="en-US" sz="2000" dirty="0">
                    <a:sym typeface="Wingdings" panose="05000000000000000000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 </a:t>
                </a:r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If (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>
                    <a:sym typeface="Wingdings" panose="05000000000000000000" pitchFamily="2" charset="2"/>
                  </a:rPr>
                  <a:t>)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at location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mid</a:t>
                </a:r>
                <a:r>
                  <a:rPr lang="en-US" sz="2000" dirty="0">
                    <a:sym typeface="Wingdings" panose="05000000000000000000" pitchFamily="2" charset="2"/>
                  </a:rPr>
                  <a:t>”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else  print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21275"/>
              </a:xfrm>
              <a:blipFill>
                <a:blip r:embed="rId2"/>
                <a:stretch>
                  <a:fillRect l="-1408" t="-74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:r>
                  <a:rPr lang="en-US" sz="2000" dirty="0">
                    <a:sym typeface="Wingdings" panose="05000000000000000000" pitchFamily="2" charset="2"/>
                  </a:rPr>
                  <a:t>not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found</a:t>
                </a:r>
                <a:r>
                  <a:rPr lang="en-US" sz="2000" dirty="0"/>
                  <a:t>)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At the beginning of each iteration of </a:t>
                </a:r>
              </a:p>
              <a:p>
                <a:pPr marL="0" indent="0">
                  <a:buNone/>
                </a:pPr>
                <a:r>
                  <a:rPr lang="en-US" sz="2000" dirty="0"/>
                  <a:t>While loop, the following property holds:</a:t>
                </a:r>
                <a:endParaRPr lang="en-US" sz="2000" b="1" i="1" dirty="0">
                  <a:solidFill>
                    <a:srgbClr val="006C31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]: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Left</a:t>
                </a:r>
                <a:r>
                  <a:rPr lang="en-US" sz="2000" dirty="0">
                    <a:sym typeface="Wingdings" panose="05000000000000000000" pitchFamily="2" charset="2"/>
                  </a:rPr>
                  <a:t>}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]: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Right</a:t>
                </a:r>
                <a:r>
                  <a:rPr lang="en-US" sz="2000" dirty="0">
                    <a:sym typeface="Wingdings" panose="05000000000000000000" pitchFamily="2" charset="2"/>
                  </a:rPr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Using this lemma to prove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Assertion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999F9F-A159-444E-BA93-596A5867E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69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3806B4-67BE-CF45-A6EB-5E73A1CF4A9A}"/>
              </a:ext>
            </a:extLst>
          </p:cNvPr>
          <p:cNvSpPr/>
          <p:nvPr/>
        </p:nvSpPr>
        <p:spPr>
          <a:xfrm>
            <a:off x="4581832" y="1600200"/>
            <a:ext cx="4084698" cy="804522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BA0AB7E-6F9F-8C46-824D-0E8FD4024118}"/>
              </a:ext>
            </a:extLst>
          </p:cNvPr>
          <p:cNvSpPr/>
          <p:nvPr/>
        </p:nvSpPr>
        <p:spPr>
          <a:xfrm rot="16200000">
            <a:off x="-1419" y="3039587"/>
            <a:ext cx="228600" cy="397827"/>
          </a:xfrm>
          <a:prstGeom prst="down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CFAF82-A616-0844-B138-BCBDAE146406}"/>
              </a:ext>
            </a:extLst>
          </p:cNvPr>
          <p:cNvSpPr/>
          <p:nvPr/>
        </p:nvSpPr>
        <p:spPr>
          <a:xfrm>
            <a:off x="311795" y="3048000"/>
            <a:ext cx="4107805" cy="220980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4707DEA-42F0-454B-A43C-B75E2DDF1B54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6231573"/>
          <a:ext cx="3276600" cy="397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82080409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98918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4657956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930461478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2667397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52723701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6027577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29980435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16760605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291616536"/>
                    </a:ext>
                  </a:extLst>
                </a:gridCol>
              </a:tblGrid>
              <a:tr h="3978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1406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0D8BCB62-DEEC-F04D-A8B5-5BEB6800CF9F}"/>
              </a:ext>
            </a:extLst>
          </p:cNvPr>
          <p:cNvGrpSpPr/>
          <p:nvPr/>
        </p:nvGrpSpPr>
        <p:grpSpPr>
          <a:xfrm>
            <a:off x="5186901" y="5514211"/>
            <a:ext cx="550087" cy="716715"/>
            <a:chOff x="4791027" y="2482097"/>
            <a:chExt cx="550087" cy="716715"/>
          </a:xfrm>
        </p:grpSpPr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611815DD-8D9B-2148-965B-51AE1A4A90EB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32A807-50B3-3E40-A712-2C0F77B3435A}"/>
                </a:ext>
              </a:extLst>
            </p:cNvPr>
            <p:cNvSpPr txBox="1"/>
            <p:nvPr/>
          </p:nvSpPr>
          <p:spPr>
            <a:xfrm>
              <a:off x="4791027" y="2482097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Left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21350D-6F79-6349-B136-3398F9A1C259}"/>
              </a:ext>
            </a:extLst>
          </p:cNvPr>
          <p:cNvGrpSpPr/>
          <p:nvPr/>
        </p:nvGrpSpPr>
        <p:grpSpPr>
          <a:xfrm>
            <a:off x="5878646" y="5514534"/>
            <a:ext cx="681084" cy="716715"/>
            <a:chOff x="4791027" y="2482097"/>
            <a:chExt cx="681084" cy="716715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2F7141F2-E2BC-E747-A2BA-10C97565460E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F1B64-00D7-924F-BF88-8DFB08F6644D}"/>
                </a:ext>
              </a:extLst>
            </p:cNvPr>
            <p:cNvSpPr txBox="1"/>
            <p:nvPr/>
          </p:nvSpPr>
          <p:spPr>
            <a:xfrm>
              <a:off x="4791027" y="2482097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Right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550195-7BE1-0343-B690-5CA374E3793F}"/>
              </a:ext>
            </a:extLst>
          </p:cNvPr>
          <p:cNvGrpSpPr/>
          <p:nvPr/>
        </p:nvGrpSpPr>
        <p:grpSpPr>
          <a:xfrm>
            <a:off x="5878003" y="5726668"/>
            <a:ext cx="550087" cy="509356"/>
            <a:chOff x="4791027" y="2689456"/>
            <a:chExt cx="550087" cy="509356"/>
          </a:xfrm>
        </p:grpSpPr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299F186A-742D-244D-BCC0-A38E7E402FD7}"/>
                </a:ext>
              </a:extLst>
            </p:cNvPr>
            <p:cNvSpPr/>
            <p:nvPr/>
          </p:nvSpPr>
          <p:spPr>
            <a:xfrm>
              <a:off x="4951771" y="2951417"/>
              <a:ext cx="259710" cy="2473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3D7F01-F72A-C845-888E-1558BF132E3B}"/>
                </a:ext>
              </a:extLst>
            </p:cNvPr>
            <p:cNvSpPr txBox="1"/>
            <p:nvPr/>
          </p:nvSpPr>
          <p:spPr>
            <a:xfrm>
              <a:off x="4791027" y="2689456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Left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664669-0A2C-FA44-8B0B-DE93D24D61C2}"/>
              </a:ext>
            </a:extLst>
          </p:cNvPr>
          <p:cNvGrpSpPr/>
          <p:nvPr/>
        </p:nvGrpSpPr>
        <p:grpSpPr>
          <a:xfrm>
            <a:off x="5541758" y="5500514"/>
            <a:ext cx="681084" cy="716715"/>
            <a:chOff x="4791027" y="2482097"/>
            <a:chExt cx="681084" cy="716715"/>
          </a:xfrm>
        </p:grpSpPr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E679DE1D-7D33-5B4D-A275-831B647406C7}"/>
                </a:ext>
              </a:extLst>
            </p:cNvPr>
            <p:cNvSpPr/>
            <p:nvPr/>
          </p:nvSpPr>
          <p:spPr>
            <a:xfrm>
              <a:off x="4951771" y="2800985"/>
              <a:ext cx="228600" cy="3978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C61F0F-43A6-1845-9431-C155308C4FD2}"/>
                </a:ext>
              </a:extLst>
            </p:cNvPr>
            <p:cNvSpPr txBox="1"/>
            <p:nvPr/>
          </p:nvSpPr>
          <p:spPr>
            <a:xfrm>
              <a:off x="4791027" y="2482097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Right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F551D-F330-964B-B3BC-D95E344BC4A0}"/>
              </a:ext>
            </a:extLst>
          </p:cNvPr>
          <p:cNvCxnSpPr>
            <a:cxnSpLocks/>
          </p:cNvCxnSpPr>
          <p:nvPr/>
        </p:nvCxnSpPr>
        <p:spPr>
          <a:xfrm flipH="1">
            <a:off x="5943600" y="6230926"/>
            <a:ext cx="2286000" cy="3984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9124C1-1A11-184D-ADF7-C72097BF5C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6231574"/>
            <a:ext cx="2286000" cy="3978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24688E-01A6-1544-A289-D974B8575F40}"/>
              </a:ext>
            </a:extLst>
          </p:cNvPr>
          <p:cNvCxnSpPr>
            <a:cxnSpLocks/>
          </p:cNvCxnSpPr>
          <p:nvPr/>
        </p:nvCxnSpPr>
        <p:spPr>
          <a:xfrm flipH="1">
            <a:off x="4953000" y="6249048"/>
            <a:ext cx="978102" cy="3978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B376E0-34B1-0D46-93FD-49CBEEB8DC7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6249048"/>
            <a:ext cx="990600" cy="3343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13129</TotalTime>
  <Words>2210</Words>
  <Application>Microsoft Macintosh PowerPoint</Application>
  <PresentationFormat>On-screen Show (4:3)</PresentationFormat>
  <Paragraphs>444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Design and Analysis of Algorithms </vt:lpstr>
      <vt:lpstr>Motivation </vt:lpstr>
      <vt:lpstr>Correctness of an algorithm</vt:lpstr>
      <vt:lpstr>Binary Search </vt:lpstr>
      <vt:lpstr>Correctness of an algorithm</vt:lpstr>
      <vt:lpstr>Binary Search</vt:lpstr>
      <vt:lpstr>Binary Search</vt:lpstr>
      <vt:lpstr>Binary Search</vt:lpstr>
      <vt:lpstr>Binary Search</vt:lpstr>
      <vt:lpstr>Binary Search</vt:lpstr>
      <vt:lpstr>Binary Search</vt:lpstr>
      <vt:lpstr>Synchronizing a circuit</vt:lpstr>
      <vt:lpstr>An Electric Circuit </vt:lpstr>
      <vt:lpstr>Problem definition</vt:lpstr>
      <vt:lpstr>Working on an Example </vt:lpstr>
      <vt:lpstr>Working on an Example </vt:lpstr>
      <vt:lpstr>Working on an Example </vt:lpstr>
      <vt:lpstr>Toward designing an algorithm </vt:lpstr>
      <vt:lpstr>Overview of the proposed algorithm</vt:lpstr>
      <vt:lpstr>PowerPoint Presentation</vt:lpstr>
      <vt:lpstr>Proof of correctness of the algorithm</vt:lpstr>
      <vt:lpstr>What assertion suffices as a proof 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1296</cp:revision>
  <dcterms:created xsi:type="dcterms:W3CDTF">2011-12-03T04:13:03Z</dcterms:created>
  <dcterms:modified xsi:type="dcterms:W3CDTF">2021-08-16T09:59:19Z</dcterms:modified>
</cp:coreProperties>
</file>