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518" r:id="rId2"/>
    <p:sldId id="520" r:id="rId3"/>
    <p:sldId id="500" r:id="rId4"/>
    <p:sldId id="465" r:id="rId5"/>
    <p:sldId id="484" r:id="rId6"/>
    <p:sldId id="501" r:id="rId7"/>
    <p:sldId id="472" r:id="rId8"/>
    <p:sldId id="476" r:id="rId9"/>
    <p:sldId id="471" r:id="rId10"/>
    <p:sldId id="492" r:id="rId11"/>
    <p:sldId id="493" r:id="rId12"/>
    <p:sldId id="495" r:id="rId13"/>
    <p:sldId id="496" r:id="rId14"/>
    <p:sldId id="498" r:id="rId15"/>
    <p:sldId id="499" r:id="rId16"/>
    <p:sldId id="479" r:id="rId17"/>
    <p:sldId id="480" r:id="rId18"/>
    <p:sldId id="516" r:id="rId19"/>
    <p:sldId id="475" r:id="rId20"/>
    <p:sldId id="502" r:id="rId21"/>
    <p:sldId id="506" r:id="rId22"/>
    <p:sldId id="505" r:id="rId23"/>
    <p:sldId id="503" r:id="rId24"/>
    <p:sldId id="4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27" autoAdjust="0"/>
  </p:normalViewPr>
  <p:slideViewPr>
    <p:cSldViewPr>
      <p:cViewPr varScale="1">
        <p:scale>
          <a:sx n="87" d="100"/>
          <a:sy n="87" d="100"/>
        </p:scale>
        <p:origin x="2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0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4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270.png"/><Relationship Id="rId28" Type="http://schemas.openxmlformats.org/officeDocument/2006/relationships/image" Target="../media/image43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7030A0"/>
                </a:solidFill>
              </a:rPr>
              <a:t>Proof of correctness </a:t>
            </a:r>
            <a:r>
              <a:rPr lang="en-US" sz="2800" b="1" dirty="0">
                <a:solidFill>
                  <a:schemeClr val="tx1"/>
                </a:solidFill>
              </a:rPr>
              <a:t>of an algorithm -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4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0" grpId="0"/>
      <p:bldP spid="51" grpId="0"/>
      <p:bldP spid="19" grpId="0"/>
      <p:bldP spid="3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algorithm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Observations</a:t>
            </a:r>
            <a:r>
              <a:rPr lang="en-US" sz="2800" dirty="0"/>
              <a:t> about the algorithm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What can we say about the synchronization of any node in the optimal solution?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u="sng" dirty="0"/>
                  <a:t>Every node</a:t>
                </a:r>
                <a:r>
                  <a:rPr lang="en-US" sz="2000" dirty="0"/>
                  <a:t> must be synchronized. </a:t>
                </a:r>
              </a:p>
              <a:p>
                <a:pPr marL="0" indent="0">
                  <a:buNone/>
                </a:pPr>
                <a:r>
                  <a:rPr lang="en-US" sz="2000" dirty="0"/>
                  <a:t>(proof by contradiction: append the path from root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get two paths with different delays.)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r="-13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2622363"/>
            <a:ext cx="730437" cy="1263837"/>
            <a:chOff x="1981200" y="2622363"/>
            <a:chExt cx="730437" cy="1263837"/>
          </a:xfrm>
        </p:grpSpPr>
        <p:cxnSp>
          <p:nvCxnSpPr>
            <p:cNvPr id="6" name="Straight Connector 5"/>
            <p:cNvCxnSpPr>
              <a:stCxn id="121" idx="3"/>
            </p:cNvCxnSpPr>
            <p:nvPr/>
          </p:nvCxnSpPr>
          <p:spPr>
            <a:xfrm flipH="1">
              <a:off x="1981200" y="2622363"/>
              <a:ext cx="730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042075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27163" y="2590800"/>
            <a:ext cx="1340037" cy="1295400"/>
            <a:chOff x="2927163" y="2590800"/>
            <a:chExt cx="1340037" cy="1295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917763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927163" y="2590800"/>
              <a:ext cx="775074" cy="546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ot Equal 26"/>
          <p:cNvSpPr/>
          <p:nvPr/>
        </p:nvSpPr>
        <p:spPr>
          <a:xfrm>
            <a:off x="2651218" y="3124200"/>
            <a:ext cx="320582" cy="197037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140" idx="2"/>
            <a:endCxn id="121" idx="6"/>
          </p:cNvCxnSpPr>
          <p:nvPr/>
        </p:nvCxnSpPr>
        <p:spPr>
          <a:xfrm flipH="1">
            <a:off x="2971800" y="1905000"/>
            <a:ext cx="1600200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84" grpId="0"/>
      <p:bldP spid="85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In optimal sol., what is the </a:t>
                </a:r>
                <a:r>
                  <a:rPr lang="en-US" sz="1800" b="1" dirty="0"/>
                  <a:t>max.</a:t>
                </a:r>
                <a:r>
                  <a:rPr lang="en-US" sz="1800" dirty="0"/>
                  <a:t> delay along any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to a leaf node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Guess</a:t>
                </a:r>
                <a:r>
                  <a:rPr lang="en-US" sz="1800" dirty="0"/>
                  <a:t>: It remain unchanged. </a:t>
                </a:r>
              </a:p>
              <a:p>
                <a:pPr marL="0" indent="0">
                  <a:buNone/>
                </a:pPr>
                <a:r>
                  <a:rPr lang="en-US" sz="1800" dirty="0"/>
                  <a:t>In other words, </a:t>
                </a:r>
                <a:r>
                  <a:rPr lang="en-US" sz="2000" dirty="0"/>
                  <a:t>it will still be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  <a:blipFill rotWithShape="1">
                <a:blip r:embed="rId2"/>
                <a:stretch>
                  <a:fillRect l="-708" t="-635" b="-8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62200" y="1905000"/>
            <a:ext cx="5867400" cy="1893332"/>
            <a:chOff x="2362200" y="1905000"/>
            <a:chExt cx="5867400" cy="1893332"/>
          </a:xfrm>
        </p:grpSpPr>
        <p:sp>
          <p:nvSpPr>
            <p:cNvPr id="79" name="TextBox 78"/>
            <p:cNvSpPr txBox="1"/>
            <p:nvPr/>
          </p:nvSpPr>
          <p:spPr>
            <a:xfrm>
              <a:off x="78124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978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54898" y="33528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3429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22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1298" y="1905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4876800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4114800" y="457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Callout 85"/>
          <p:cNvSpPr/>
          <p:nvPr/>
        </p:nvSpPr>
        <p:spPr>
          <a:xfrm>
            <a:off x="-76200" y="609600"/>
            <a:ext cx="4800600" cy="1480066"/>
          </a:xfrm>
          <a:prstGeom prst="cloudCallout">
            <a:avLst>
              <a:gd name="adj1" fmla="val -27749"/>
              <a:gd name="adj2" fmla="val 911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chemeClr val="tx1"/>
                </a:solidFill>
              </a:rPr>
              <a:t> delay from the root to any leaf node remains </a:t>
            </a:r>
            <a:r>
              <a:rPr lang="en-US" sz="1400" u="sng" dirty="0">
                <a:solidFill>
                  <a:schemeClr val="tx1"/>
                </a:solidFill>
              </a:rPr>
              <a:t>unchanged</a:t>
            </a:r>
            <a:r>
              <a:rPr lang="en-US" sz="1400" dirty="0">
                <a:solidFill>
                  <a:schemeClr val="tx1"/>
                </a:solidFill>
              </a:rPr>
              <a:t> in the optimal solution. What can we say about the </a:t>
            </a:r>
            <a:r>
              <a:rPr lang="en-US" sz="1400" b="1" dirty="0">
                <a:solidFill>
                  <a:schemeClr val="tx1"/>
                </a:solidFill>
              </a:rPr>
              <a:t>maximum delay</a:t>
            </a:r>
            <a:r>
              <a:rPr lang="en-US" sz="1400" dirty="0">
                <a:solidFill>
                  <a:schemeClr val="tx1"/>
                </a:solidFill>
              </a:rPr>
              <a:t> from any other node to any leaf node in its </a:t>
            </a:r>
            <a:r>
              <a:rPr lang="en-US" sz="1400" dirty="0" err="1">
                <a:solidFill>
                  <a:schemeClr val="tx1"/>
                </a:solidFill>
              </a:rPr>
              <a:t>subtree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079618" y="5246132"/>
            <a:ext cx="2105096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181600" y="5257800"/>
            <a:ext cx="3657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78" grpId="0"/>
      <p:bldP spid="81" grpId="0"/>
      <p:bldP spid="85" grpId="0" animBg="1"/>
      <p:bldP spid="86" grpId="0" animBg="1"/>
      <p:bldP spid="86" grpId="1" animBg="1"/>
      <p:bldP spid="89" grpId="0" animBg="1"/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 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In the optimal solution,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dirty="0"/>
                  <a:t>we must increase delay of right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by 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Guess </a:t>
                </a:r>
                <a:r>
                  <a:rPr lang="en-US" sz="1800" dirty="0">
                    <a:sym typeface="Wingdings" pitchFamily="2" charset="2"/>
                  </a:rPr>
                  <a:t> proof of correctness of algorithm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26" t="-8333" r="-2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426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6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2505220" y="3962400"/>
            <a:ext cx="314180" cy="2514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5026223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33" name="Left Brace 32"/>
          <p:cNvSpPr/>
          <p:nvPr/>
        </p:nvSpPr>
        <p:spPr>
          <a:xfrm flipH="1">
            <a:off x="2209799" y="3288268"/>
            <a:ext cx="258781" cy="31887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77961" y="4800600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28600" y="2373868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73876"/>
              <a:gd name="adj4" fmla="val 108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914" y="351686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048000" y="2385536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69691"/>
              <a:gd name="adj4" fmla="val -17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</p:spTree>
    <p:extLst>
      <p:ext uri="{BB962C8B-B14F-4D97-AF65-F5344CB8AC3E}">
        <p14:creationId xmlns:p14="http://schemas.microsoft.com/office/powerpoint/2010/main" val="22541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21" grpId="0" animBg="1"/>
      <p:bldP spid="50" grpId="0"/>
      <p:bldP spid="51" grpId="0"/>
      <p:bldP spid="19" grpId="0" animBg="1"/>
      <p:bldP spid="3" grpId="0" animBg="1"/>
      <p:bldP spid="9" grpId="0" animBg="1"/>
      <p:bldP spid="11" grpId="0" animBg="1"/>
      <p:bldP spid="33" grpId="0" animBg="1"/>
      <p:bldP spid="33" grpId="1" animBg="1"/>
      <p:bldP spid="34" grpId="0" animBg="1"/>
      <p:bldP spid="34" grpId="1" animBg="1"/>
      <p:bldP spid="12" grpId="0" animBg="1"/>
      <p:bldP spid="12" grpId="1" animBg="1"/>
      <p:bldP spid="14" grpId="0" animBg="1"/>
      <p:bldP spid="14" grpId="1" animBg="1"/>
      <p:bldP spid="37" grpId="0" animBg="1"/>
      <p:bldP spid="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Proving the </a:t>
            </a:r>
            <a:r>
              <a:rPr lang="en-US" sz="3600" b="1" dirty="0">
                <a:solidFill>
                  <a:srgbClr val="00B050"/>
                </a:solidFill>
              </a:rPr>
              <a:t>guess</a:t>
            </a: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Guess : </a:t>
                </a:r>
                <a:r>
                  <a:rPr lang="en-US" sz="2000" dirty="0"/>
                  <a:t>In the optimal solution, the delay along any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any leaf node is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How to prove it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By contradiction.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if the assertion fails at many nodes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Consider the </a:t>
            </a:r>
            <a:r>
              <a:rPr lang="en-US" sz="2000" b="1" u="sng" dirty="0"/>
              <a:t>lowest node </a:t>
            </a:r>
            <a:r>
              <a:rPr lang="en-US" sz="2000" dirty="0"/>
              <a:t>in the tree where it fails.</a:t>
            </a:r>
          </a:p>
          <a:p>
            <a:pPr marL="0" indent="0">
              <a:buNone/>
            </a:pPr>
            <a:r>
              <a:rPr lang="en-US" sz="2000" dirty="0"/>
              <a:t>In particular, any node with no red descendant will suffice. </a:t>
            </a:r>
          </a:p>
          <a:p>
            <a:pPr marL="0" indent="0">
              <a:buNone/>
            </a:pPr>
            <a:r>
              <a:rPr lang="en-US" sz="2000" dirty="0"/>
              <a:t>(can you see why it is difficult to analyze any other “red” nodes ?)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1447800" y="3186684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141" grpId="0" animBg="1"/>
      <p:bldP spid="142" grpId="0" animBg="1"/>
      <p:bldP spid="144" grpId="0"/>
      <p:bldP spid="53" grpId="0" animBg="1"/>
      <p:bldP spid="1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Proof: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must be synchronized in the optimal solution </a:t>
                </a:r>
                <a:r>
                  <a:rPr lang="en-US" sz="1800" dirty="0">
                    <a:sym typeface="Wingdings" pitchFamily="2" charset="2"/>
                  </a:rPr>
                  <a:t>            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alteration of delay enhancement, entire circuit is again synchronized.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reduction in the delay-enhancement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is not optimal. Contradiction!!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b="-8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889658"/>
            <a:ext cx="3048000" cy="4204074"/>
            <a:chOff x="838200" y="2272926"/>
            <a:chExt cx="3048000" cy="4204074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Isosceles Triangle 6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066800" y="990600"/>
            <a:ext cx="2211583" cy="1283732"/>
            <a:chOff x="1066800" y="2373868"/>
            <a:chExt cx="2211583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5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Suppose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52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255411" y="1835621"/>
            <a:ext cx="1012099" cy="3258111"/>
            <a:chOff x="1255411" y="3218889"/>
            <a:chExt cx="1012099" cy="3258111"/>
          </a:xfrm>
        </p:grpSpPr>
        <p:cxnSp>
          <p:nvCxnSpPr>
            <p:cNvPr id="20" name="Straight Connector 19"/>
            <p:cNvCxnSpPr>
              <a:stCxn id="9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3036" y="1835621"/>
            <a:ext cx="1046517" cy="3243842"/>
            <a:chOff x="2483036" y="3218889"/>
            <a:chExt cx="1046517" cy="3243842"/>
          </a:xfrm>
        </p:grpSpPr>
        <p:sp>
          <p:nvSpPr>
            <p:cNvPr id="23" name="Freeform 22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9" idx="5"/>
              <a:endCxn id="8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>
            <a:off x="4114800" y="2671834"/>
            <a:ext cx="1143000" cy="757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81600" y="901326"/>
            <a:ext cx="3846639" cy="4204074"/>
            <a:chOff x="5181600" y="901326"/>
            <a:chExt cx="3846639" cy="4204074"/>
          </a:xfrm>
        </p:grpSpPr>
        <p:grpSp>
          <p:nvGrpSpPr>
            <p:cNvPr id="28" name="Group 27"/>
            <p:cNvGrpSpPr/>
            <p:nvPr/>
          </p:nvGrpSpPr>
          <p:grpSpPr>
            <a:xfrm>
              <a:off x="5181600" y="901326"/>
              <a:ext cx="3846639" cy="4204074"/>
              <a:chOff x="533400" y="2272926"/>
              <a:chExt cx="3846639" cy="420407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8200" y="2272926"/>
                <a:ext cx="3048000" cy="4204074"/>
                <a:chOff x="838200" y="2272926"/>
                <a:chExt cx="3048000" cy="420407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838200" y="2272926"/>
                  <a:ext cx="3048000" cy="4204074"/>
                  <a:chOff x="838200" y="2272926"/>
                  <a:chExt cx="3048000" cy="4204074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19200" y="2272926"/>
                    <a:ext cx="2209800" cy="1747185"/>
                    <a:chOff x="1219200" y="2272926"/>
                    <a:chExt cx="2209800" cy="1747185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222873" y="2958726"/>
                      <a:ext cx="304800" cy="304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219200" y="3200400"/>
                      <a:ext cx="1003674" cy="819711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2514599" y="3187326"/>
                      <a:ext cx="914401" cy="77507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375273" y="2272926"/>
                      <a:ext cx="0" cy="685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Isosceles Triangle 45"/>
                  <p:cNvSpPr/>
                  <p:nvPr/>
                </p:nvSpPr>
                <p:spPr>
                  <a:xfrm>
                    <a:off x="838200" y="4038600"/>
                    <a:ext cx="914400" cy="2438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/>
                  <p:cNvSpPr/>
                  <p:nvPr/>
                </p:nvSpPr>
                <p:spPr>
                  <a:xfrm>
                    <a:off x="2883723" y="3962400"/>
                    <a:ext cx="1002477" cy="25146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1435744" y="2373868"/>
                <a:ext cx="1842639" cy="1283732"/>
                <a:chOff x="1435744" y="2373868"/>
                <a:chExt cx="1842639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18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333" r="-2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/>
              <p:cNvGrpSpPr/>
              <p:nvPr/>
            </p:nvGrpSpPr>
            <p:grpSpPr>
              <a:xfrm>
                <a:off x="1255411" y="3218889"/>
                <a:ext cx="1012099" cy="3258111"/>
                <a:chOff x="1255411" y="3218889"/>
                <a:chExt cx="1012099" cy="3258111"/>
              </a:xfrm>
            </p:grpSpPr>
            <p:cxnSp>
              <p:nvCxnSpPr>
                <p:cNvPr id="38" name="Straight Connector 37"/>
                <p:cNvCxnSpPr>
                  <a:stCxn id="48" idx="3"/>
                </p:cNvCxnSpPr>
                <p:nvPr/>
              </p:nvCxnSpPr>
              <p:spPr>
                <a:xfrm flipH="1">
                  <a:off x="1257300" y="3218889"/>
                  <a:ext cx="1010210" cy="8197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1255411" y="4049486"/>
                  <a:ext cx="268589" cy="2427514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413" h="914400">
                      <a:moveTo>
                        <a:pt x="7332" y="0"/>
                      </a:moveTo>
                      <a:cubicBezTo>
                        <a:pt x="982" y="95250"/>
                        <a:pt x="-5368" y="190500"/>
                        <a:pt x="7332" y="293914"/>
                      </a:cubicBezTo>
                      <a:cubicBezTo>
                        <a:pt x="20032" y="397328"/>
                        <a:pt x="76275" y="517071"/>
                        <a:pt x="83532" y="620485"/>
                      </a:cubicBezTo>
                      <a:cubicBezTo>
                        <a:pt x="90789" y="723899"/>
                        <a:pt x="50875" y="914400"/>
                        <a:pt x="50875" y="914400"/>
                      </a:cubicBezTo>
                      <a:lnTo>
                        <a:pt x="50875" y="914400"/>
                      </a:ln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483036" y="3218889"/>
                <a:ext cx="1046517" cy="3243842"/>
                <a:chOff x="2483036" y="3218889"/>
                <a:chExt cx="1046517" cy="3243842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3209448" y="3962400"/>
                  <a:ext cx="320105" cy="2500331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  <a:gd name="connsiteX0" fmla="*/ 20972 w 64515"/>
                    <a:gd name="connsiteY0" fmla="*/ 0 h 914400"/>
                    <a:gd name="connsiteX1" fmla="*/ 20972 w 64515"/>
                    <a:gd name="connsiteY1" fmla="*/ 293914 h 914400"/>
                    <a:gd name="connsiteX2" fmla="*/ 1379 w 64515"/>
                    <a:gd name="connsiteY2" fmla="*/ 608184 h 914400"/>
                    <a:gd name="connsiteX3" fmla="*/ 64515 w 64515"/>
                    <a:gd name="connsiteY3" fmla="*/ 914400 h 914400"/>
                    <a:gd name="connsiteX4" fmla="*/ 64515 w 64515"/>
                    <a:gd name="connsiteY4" fmla="*/ 914400 h 914400"/>
                    <a:gd name="connsiteX0" fmla="*/ 52385 w 95928"/>
                    <a:gd name="connsiteY0" fmla="*/ 0 h 914400"/>
                    <a:gd name="connsiteX1" fmla="*/ 52385 w 95928"/>
                    <a:gd name="connsiteY1" fmla="*/ 293914 h 914400"/>
                    <a:gd name="connsiteX2" fmla="*/ 32792 w 95928"/>
                    <a:gd name="connsiteY2" fmla="*/ 608184 h 914400"/>
                    <a:gd name="connsiteX3" fmla="*/ 95928 w 95928"/>
                    <a:gd name="connsiteY3" fmla="*/ 914400 h 914400"/>
                    <a:gd name="connsiteX4" fmla="*/ 95928 w 95928"/>
                    <a:gd name="connsiteY4" fmla="*/ 914400 h 914400"/>
                    <a:gd name="connsiteX0" fmla="*/ 52385 w 100604"/>
                    <a:gd name="connsiteY0" fmla="*/ 0 h 941829"/>
                    <a:gd name="connsiteX1" fmla="*/ 52385 w 100604"/>
                    <a:gd name="connsiteY1" fmla="*/ 293914 h 941829"/>
                    <a:gd name="connsiteX2" fmla="*/ 32792 w 100604"/>
                    <a:gd name="connsiteY2" fmla="*/ 608184 h 941829"/>
                    <a:gd name="connsiteX3" fmla="*/ 95928 w 100604"/>
                    <a:gd name="connsiteY3" fmla="*/ 914400 h 941829"/>
                    <a:gd name="connsiteX4" fmla="*/ 95928 w 100604"/>
                    <a:gd name="connsiteY4" fmla="*/ 930802 h 94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04" h="941829">
                      <a:moveTo>
                        <a:pt x="52385" y="0"/>
                      </a:moveTo>
                      <a:cubicBezTo>
                        <a:pt x="46035" y="95250"/>
                        <a:pt x="55650" y="192550"/>
                        <a:pt x="52385" y="293914"/>
                      </a:cubicBezTo>
                      <a:cubicBezTo>
                        <a:pt x="49120" y="395278"/>
                        <a:pt x="-49732" y="529373"/>
                        <a:pt x="32792" y="608184"/>
                      </a:cubicBezTo>
                      <a:cubicBezTo>
                        <a:pt x="115316" y="686995"/>
                        <a:pt x="85405" y="860630"/>
                        <a:pt x="95928" y="914400"/>
                      </a:cubicBezTo>
                      <a:cubicBezTo>
                        <a:pt x="106451" y="968170"/>
                        <a:pt x="95928" y="925335"/>
                        <a:pt x="95928" y="930802"/>
                      </a:cubicBez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48" idx="5"/>
                  <a:endCxn id="47" idx="0"/>
                </p:cNvCxnSpPr>
                <p:nvPr/>
              </p:nvCxnSpPr>
              <p:spPr>
                <a:xfrm>
                  <a:off x="2483036" y="3218889"/>
                  <a:ext cx="901926" cy="7435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8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928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111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3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62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/>
          <p:cNvSpPr/>
          <p:nvPr/>
        </p:nvSpPr>
        <p:spPr>
          <a:xfrm>
            <a:off x="2505220" y="2590800"/>
            <a:ext cx="291037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flipH="1">
            <a:off x="1780470" y="2590800"/>
            <a:ext cx="27693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Line Callout 1 26"/>
              <p:cNvSpPr/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Line Callout 1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blipFill rotWithShape="1">
                <a:blip r:embed="rId26"/>
                <a:stretch>
                  <a:fillRect b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blipFill rotWithShape="1">
                <a:blip r:embed="rId27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4038600" y="838201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p:sp>
        <p:nvSpPr>
          <p:cNvPr id="69" name="Cloud Callout 68"/>
          <p:cNvSpPr/>
          <p:nvPr/>
        </p:nvSpPr>
        <p:spPr>
          <a:xfrm>
            <a:off x="4038600" y="1079875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the maximum delay on any path from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to any of its leaf node </a:t>
                </a:r>
              </a:p>
              <a:p>
                <a:r>
                  <a:rPr lang="en-US" sz="1400" dirty="0"/>
                  <a:t>is </a:t>
                </a:r>
                <a:r>
                  <a:rPr lang="en-US" sz="1400" u="sng" dirty="0"/>
                  <a:t>strictly greater </a:t>
                </a:r>
                <a:r>
                  <a:rPr lang="en-US" sz="1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in an </a:t>
                </a:r>
                <a:r>
                  <a:rPr lang="en-US" sz="1400" b="1" dirty="0"/>
                  <a:t>optimal</a:t>
                </a:r>
                <a:r>
                  <a:rPr lang="en-US" sz="1400" dirty="0"/>
                  <a:t>  solution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257" r="-257" b="-9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loud Callout 69"/>
          <p:cNvSpPr/>
          <p:nvPr/>
        </p:nvSpPr>
        <p:spPr>
          <a:xfrm>
            <a:off x="3501337" y="1002269"/>
            <a:ext cx="2975663" cy="1099066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do some manipulation to reduce the total delay enhancement ?</a:t>
            </a:r>
          </a:p>
        </p:txBody>
      </p:sp>
    </p:spTree>
    <p:extLst>
      <p:ext uri="{BB962C8B-B14F-4D97-AF65-F5344CB8AC3E}">
        <p14:creationId xmlns:p14="http://schemas.microsoft.com/office/powerpoint/2010/main" val="19756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uiExpand="1" build="p"/>
      <p:bldP spid="17" grpId="0" animBg="1"/>
      <p:bldP spid="25" grpId="0"/>
      <p:bldP spid="26" grpId="0"/>
      <p:bldP spid="56" grpId="0"/>
      <p:bldP spid="58" grpId="0" animBg="1"/>
      <p:bldP spid="62" grpId="0"/>
      <p:bldP spid="63" grpId="0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18" grpId="0" animBg="1"/>
      <p:bldP spid="27" grpId="0" animBg="1"/>
      <p:bldP spid="27" grpId="1" animBg="1"/>
      <p:bldP spid="68" grpId="0" animBg="1"/>
      <p:bldP spid="68" grpId="1" animBg="1"/>
      <p:bldP spid="31" grpId="0" animBg="1"/>
      <p:bldP spid="31" grpId="1" animBg="1"/>
      <p:bldP spid="69" grpId="0" animBg="1"/>
      <p:bldP spid="69" grpId="1" animBg="1"/>
      <p:bldP spid="54" grpId="0" animBg="1"/>
      <p:bldP spid="70" grpId="0" animBg="1"/>
      <p:bldP spid="7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7A89-4CA3-EB40-AFBA-6F81B8D0D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Recap of the previous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FB25-41BC-7C4A-8F22-84F905BDD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78AE-9550-3441-9E28-B9E1580A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7C87-4399-4169-8EAA-A2FF838D2D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7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6" grpId="0"/>
      <p:bldP spid="35" grpId="0" animBg="1"/>
      <p:bldP spid="79" grpId="0"/>
      <p:bldP spid="80" grpId="0"/>
      <p:bldP spid="82" grpId="0"/>
      <p:bldP spid="83" grpId="0"/>
      <p:bldP spid="84" grpId="0"/>
      <p:bldP spid="87" grpId="0"/>
      <p:bldP spid="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Note :</a:t>
                </a:r>
                <a:r>
                  <a:rPr lang="en-US" sz="2000" dirty="0"/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separately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takes a lot of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Idea</a:t>
                </a:r>
                <a:r>
                  <a:rPr lang="en-US" sz="2000" dirty="0"/>
                  <a:t>: There is a recursive formulation underlying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We should design a recursive algorithm for doing the delay enhancement at each node.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algorithm is described on the following slide.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3600" dirty="0"/>
                  <a:t>): </a:t>
                </a:r>
                <a:r>
                  <a:rPr lang="en-US" sz="2800" b="1" dirty="0"/>
                  <a:t>A synchronization algorithm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leaf </a:t>
                </a:r>
                <a:r>
                  <a:rPr lang="en-US" sz="2000" dirty="0"/>
                  <a:t>node)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</a:t>
                </a:r>
                <a:r>
                  <a:rPr lang="en-US" sz="2000" b="1" dirty="0"/>
                  <a:t>else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 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+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r>
                  <a:rPr lang="en-US" sz="2000" b="1" dirty="0">
                    <a:sym typeface="Wingdings" pitchFamily="2" charset="2"/>
                  </a:rPr>
                  <a:t>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{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  <a:r>
                  <a:rPr lang="en-US" sz="2000" b="1" dirty="0">
                    <a:sym typeface="Wingdings" pitchFamily="2" charset="2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{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33369" y="1283732"/>
            <a:ext cx="1653431" cy="2297668"/>
            <a:chOff x="7033369" y="1283732"/>
            <a:chExt cx="1653431" cy="2297668"/>
          </a:xfrm>
        </p:grpSpPr>
        <p:grpSp>
          <p:nvGrpSpPr>
            <p:cNvPr id="19" name="Group 18"/>
            <p:cNvGrpSpPr/>
            <p:nvPr/>
          </p:nvGrpSpPr>
          <p:grpSpPr>
            <a:xfrm>
              <a:off x="7033369" y="1283732"/>
              <a:ext cx="1426525" cy="1415534"/>
              <a:chOff x="6347569" y="1524000"/>
              <a:chExt cx="1426525" cy="141553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010400" y="22098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6656016" y="2590800"/>
                <a:ext cx="407616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414369" y="2590800"/>
                <a:ext cx="359725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347569" y="1524000"/>
                <a:ext cx="739031" cy="697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467600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u</a:t>
                </a:r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>
              <a:off x="70866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81534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54" t="-7692" r="-598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527" t="-7692" r="-823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1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 synchronizes the circuit with </a:t>
                </a:r>
                <a:r>
                  <a:rPr lang="en-US" sz="2000" b="1" dirty="0"/>
                  <a:t>minimum enhancement</a:t>
                </a:r>
                <a:r>
                  <a:rPr lang="en-US" sz="2000" dirty="0"/>
                  <a:t> in the delay.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Running time 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linear in the size of the circuit.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-76200" y="96331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/>
              <a:t>Signal passing through each edge incurs a delay (a few </a:t>
            </a:r>
            <a:r>
              <a:rPr lang="en-US" sz="1800" dirty="0" err="1"/>
              <a:t>nano</a:t>
            </a:r>
            <a:r>
              <a:rPr lang="en-US" sz="1800" dirty="0"/>
              <a:t> seconds)</a:t>
            </a:r>
          </a:p>
          <a:p>
            <a:pPr marL="0" indent="0">
              <a:buNone/>
            </a:pPr>
            <a:r>
              <a:rPr lang="en-US" sz="1800" dirty="0"/>
              <a:t>Finally signal reaches all the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3033" y="4278868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837697" y="4281684"/>
            <a:ext cx="49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25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5.85473E-6 L -0.22153 0.12583 L -0.10937 0.23548 L -0.17014 0.36502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948E-7 L 0.20833 0.08582 L 0.30833 0.20657 L 0.26545 0.36988 " pathEditMode="relative" ptsTypes="AAAA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6" grpId="0"/>
      <p:bldP spid="7" grpId="0" animBg="1"/>
      <p:bldP spid="78" grpId="0" animBg="1"/>
      <p:bldP spid="8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</a:t>
            </a:r>
            <a:r>
              <a:rPr lang="en-US" sz="2000" b="1" dirty="0"/>
              <a:t>same</a:t>
            </a:r>
            <a:r>
              <a:rPr lang="en-US" sz="2000" dirty="0"/>
              <a:t>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14            14               14             14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5070" y="342604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/>
          <p:cNvSpPr/>
          <p:nvPr/>
        </p:nvSpPr>
        <p:spPr>
          <a:xfrm>
            <a:off x="1112582" y="2587032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2514887" y="1797600"/>
            <a:ext cx="9784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  <p:bldP spid="5" grpId="0" animBg="1"/>
      <p:bldP spid="96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4247BCFB-7BEF-904B-9619-74F3384E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600" b="1" dirty="0"/>
              <a:t>The algorithm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7144" y="152400"/>
            <a:ext cx="7772400" cy="1362075"/>
          </a:xfrm>
        </p:spPr>
        <p:txBody>
          <a:bodyPr/>
          <a:lstStyle/>
          <a:p>
            <a:r>
              <a:rPr lang="en-US" sz="2800" dirty="0"/>
              <a:t>Proof of </a:t>
            </a:r>
            <a:r>
              <a:rPr lang="en-US" sz="2800" dirty="0">
                <a:solidFill>
                  <a:srgbClr val="7030A0"/>
                </a:solidFill>
              </a:rPr>
              <a:t>correctness</a:t>
            </a:r>
            <a:r>
              <a:rPr lang="en-US" sz="2800" dirty="0"/>
              <a:t> of the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3556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dirty="0"/>
              <a:t>What </a:t>
            </a:r>
            <a:r>
              <a:rPr lang="en-US" sz="2400" dirty="0">
                <a:solidFill>
                  <a:srgbClr val="7030A0"/>
                </a:solidFill>
              </a:rPr>
              <a:t>assertion</a:t>
            </a:r>
            <a:r>
              <a:rPr lang="en-US" sz="2400" dirty="0"/>
              <a:t> suffices as a proof ?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</a:t>
            </a:r>
            <a:r>
              <a:rPr lang="en-US" sz="3600" b="1" dirty="0">
                <a:solidFill>
                  <a:srgbClr val="7030A0"/>
                </a:solidFill>
              </a:rPr>
              <a:t>assertion</a:t>
            </a:r>
            <a:r>
              <a:rPr lang="en-US" sz="3600" b="1" dirty="0"/>
              <a:t> suffices as a proof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Usually </a:t>
            </a:r>
            <a:r>
              <a:rPr lang="en-US" sz="2000" dirty="0"/>
              <a:t>it is difficult even to find out the claim whose establishment captures the correctness of the algorithm.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 us have a re-look at the algorithm from point of view of a single node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13530</TotalTime>
  <Words>1448</Words>
  <Application>Microsoft Macintosh PowerPoint</Application>
  <PresentationFormat>On-screen Show (4:3)</PresentationFormat>
  <Paragraphs>405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of the previous lecture</vt:lpstr>
      <vt:lpstr>Synchronizing a circuit</vt:lpstr>
      <vt:lpstr>An Electric Circuit </vt:lpstr>
      <vt:lpstr>Problem definition</vt:lpstr>
      <vt:lpstr>The algorithm </vt:lpstr>
      <vt:lpstr>The algorithm </vt:lpstr>
      <vt:lpstr>Proof of correctness of the algorithm</vt:lpstr>
      <vt:lpstr>What assertion suffices as a proof ? </vt:lpstr>
      <vt:lpstr>PowerPoint Presentation</vt:lpstr>
      <vt:lpstr>PowerPoint Presentation</vt:lpstr>
      <vt:lpstr>Observations about the algorithm</vt:lpstr>
      <vt:lpstr>Observation 1 </vt:lpstr>
      <vt:lpstr>Observation 2 </vt:lpstr>
      <vt:lpstr>Usefulness of the guess </vt:lpstr>
      <vt:lpstr>Usefulness of the guess  </vt:lpstr>
      <vt:lpstr>Proving the guess </vt:lpstr>
      <vt:lpstr>What if the assertion fails at many nodes ?</vt:lpstr>
      <vt:lpstr>Proof:  </vt:lpstr>
      <vt:lpstr>Efficient implementation of the algorithm</vt:lpstr>
      <vt:lpstr>Efficient implementation of the algorithm </vt:lpstr>
      <vt:lpstr>Efficient implementation of the algorithm</vt:lpstr>
      <vt:lpstr>Sync("u"): A synchronization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1302</cp:revision>
  <dcterms:created xsi:type="dcterms:W3CDTF">2011-12-03T04:13:03Z</dcterms:created>
  <dcterms:modified xsi:type="dcterms:W3CDTF">2021-08-18T08:23:22Z</dcterms:modified>
</cp:coreProperties>
</file>