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539" r:id="rId2"/>
    <p:sldId id="522" r:id="rId3"/>
    <p:sldId id="488" r:id="rId4"/>
    <p:sldId id="515" r:id="rId5"/>
    <p:sldId id="487" r:id="rId6"/>
    <p:sldId id="489" r:id="rId7"/>
    <p:sldId id="490" r:id="rId8"/>
    <p:sldId id="493" r:id="rId9"/>
    <p:sldId id="516" r:id="rId10"/>
    <p:sldId id="496" r:id="rId11"/>
    <p:sldId id="517" r:id="rId12"/>
    <p:sldId id="533" r:id="rId13"/>
    <p:sldId id="500" r:id="rId14"/>
    <p:sldId id="501" r:id="rId15"/>
    <p:sldId id="498" r:id="rId16"/>
    <p:sldId id="502" r:id="rId17"/>
    <p:sldId id="518" r:id="rId18"/>
    <p:sldId id="535" r:id="rId19"/>
    <p:sldId id="506" r:id="rId20"/>
    <p:sldId id="503" r:id="rId21"/>
    <p:sldId id="543" r:id="rId22"/>
    <p:sldId id="504" r:id="rId23"/>
    <p:sldId id="510" r:id="rId24"/>
    <p:sldId id="513" r:id="rId25"/>
    <p:sldId id="511" r:id="rId26"/>
    <p:sldId id="514" r:id="rId27"/>
    <p:sldId id="509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3" autoAdjust="0"/>
    <p:restoredTop sz="94659" autoAdjust="0"/>
  </p:normalViewPr>
  <p:slideViewPr>
    <p:cSldViewPr>
      <p:cViewPr varScale="1">
        <p:scale>
          <a:sx n="87" d="100"/>
          <a:sy n="87" d="100"/>
        </p:scale>
        <p:origin x="18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8/23/21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8/23/21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8/23/21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8</a:t>
            </a:r>
            <a:endParaRPr lang="en-US" sz="2400" b="1" dirty="0">
              <a:solidFill>
                <a:srgbClr val="0070C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70C0"/>
                </a:solidFill>
              </a:rPr>
              <a:t> 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0070C0"/>
                </a:solidFill>
              </a:rPr>
              <a:t>Algorithms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5181600"/>
            <a:ext cx="275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 </a:t>
            </a:r>
            <a:r>
              <a:rPr lang="en-US" b="1" dirty="0">
                <a:solidFill>
                  <a:srgbClr val="7030A0"/>
                </a:solidFill>
              </a:rPr>
              <a:t>Directed Acyclic Graphs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55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/>
              <a:t>Why Does </a:t>
            </a:r>
            <a:br>
              <a:rPr lang="en-US" sz="2800" dirty="0"/>
            </a:br>
            <a:r>
              <a:rPr lang="en-US" sz="2800" dirty="0">
                <a:solidFill>
                  <a:srgbClr val="7030A0"/>
                </a:solidFill>
              </a:rPr>
              <a:t>Topological ordering </a:t>
            </a:r>
            <a:r>
              <a:rPr lang="en-US" sz="2800" dirty="0"/>
              <a:t>exist for </a:t>
            </a:r>
            <a:r>
              <a:rPr lang="en-US" sz="2800" u="sng" dirty="0"/>
              <a:t>every</a:t>
            </a:r>
            <a:r>
              <a:rPr lang="en-US" sz="2800" dirty="0"/>
              <a:t> DAG?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1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does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Example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590800" y="1600200"/>
            <a:ext cx="4876800" cy="1981200"/>
            <a:chOff x="2590800" y="1981200"/>
            <a:chExt cx="4876800" cy="19812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971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z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638800" y="1981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640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v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4958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7912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w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2390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2176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938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938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2176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938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938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971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831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831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857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857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loud Callout 4"/>
          <p:cNvSpPr/>
          <p:nvPr/>
        </p:nvSpPr>
        <p:spPr>
          <a:xfrm>
            <a:off x="5033822" y="4267200"/>
            <a:ext cx="3124200" cy="1143000"/>
          </a:xfrm>
          <a:prstGeom prst="cloudCallout">
            <a:avLst>
              <a:gd name="adj1" fmla="val -30403"/>
              <a:gd name="adj2" fmla="val 9342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 there any vertex for which you can be sure of its place in the ordering?</a:t>
            </a:r>
          </a:p>
        </p:txBody>
      </p:sp>
      <p:sp>
        <p:nvSpPr>
          <p:cNvPr id="6" name="Oval 5"/>
          <p:cNvSpPr/>
          <p:nvPr/>
        </p:nvSpPr>
        <p:spPr>
          <a:xfrm>
            <a:off x="5562600" y="1524000"/>
            <a:ext cx="385622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Ribbon 6"/>
          <p:cNvSpPr/>
          <p:nvPr/>
        </p:nvSpPr>
        <p:spPr>
          <a:xfrm>
            <a:off x="228600" y="4361560"/>
            <a:ext cx="3657600" cy="10287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Any vertex of </a:t>
            </a:r>
            <a:r>
              <a:rPr lang="en-US" sz="1600" b="1" dirty="0" err="1">
                <a:solidFill>
                  <a:schemeClr val="tx1"/>
                </a:solidFill>
              </a:rPr>
              <a:t>indegree</a:t>
            </a:r>
            <a:r>
              <a:rPr lang="en-US" sz="1600" dirty="0">
                <a:solidFill>
                  <a:schemeClr val="tx1"/>
                </a:solidFill>
              </a:rPr>
              <a:t>=</a:t>
            </a:r>
            <a:r>
              <a:rPr lang="en-US" sz="1600" dirty="0">
                <a:solidFill>
                  <a:srgbClr val="0070C0"/>
                </a:solidFill>
              </a:rPr>
              <a:t>0</a:t>
            </a:r>
            <a:r>
              <a:rPr lang="en-US" sz="1600" dirty="0">
                <a:solidFill>
                  <a:schemeClr val="tx1"/>
                </a:solidFill>
              </a:rPr>
              <a:t> can be given number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>
                <a:solidFill>
                  <a:schemeClr val="tx1"/>
                </a:solidFill>
              </a:rPr>
              <a:t> in a topological ordering.</a:t>
            </a:r>
          </a:p>
        </p:txBody>
      </p:sp>
      <p:sp>
        <p:nvSpPr>
          <p:cNvPr id="40" name="Cloud Callout 39"/>
          <p:cNvSpPr/>
          <p:nvPr/>
        </p:nvSpPr>
        <p:spPr>
          <a:xfrm>
            <a:off x="5014246" y="4038600"/>
            <a:ext cx="3124200" cy="1143000"/>
          </a:xfrm>
          <a:prstGeom prst="cloudCallout">
            <a:avLst>
              <a:gd name="adj1" fmla="val -30403"/>
              <a:gd name="adj2" fmla="val 9342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What is the guarantee that such a vertex always exists in a DAG ?</a:t>
            </a:r>
          </a:p>
        </p:txBody>
      </p:sp>
    </p:spTree>
    <p:extLst>
      <p:ext uri="{BB962C8B-B14F-4D97-AF65-F5344CB8AC3E}">
        <p14:creationId xmlns:p14="http://schemas.microsoft.com/office/powerpoint/2010/main" val="117885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does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1800" dirty="0"/>
                  <a:t>: Every DAG has at least one vertex with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Proof: </a:t>
                </a:r>
              </a:p>
              <a:p>
                <a:pPr marL="0" indent="0">
                  <a:buNone/>
                </a:pPr>
                <a:r>
                  <a:rPr lang="en-US" sz="1800" dirty="0"/>
                  <a:t>(an algorithmic proof)</a:t>
                </a:r>
              </a:p>
              <a:p>
                <a:pPr marL="0" indent="0">
                  <a:buNone/>
                </a:pPr>
                <a:r>
                  <a:rPr lang="en-US" sz="1800" dirty="0"/>
                  <a:t>Pick any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While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  </a:t>
                </a:r>
                <a:r>
                  <a:rPr lang="en-US" sz="1800" dirty="0"/>
                  <a:t>do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     Let </a:t>
                </a:r>
                <a14:m>
                  <m:oMath xmlns:m="http://schemas.openxmlformats.org/officeDocument/2006/math">
                    <m:r>
                      <a:rPr lang="en-US" sz="1800" b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0" dirty="0" smtClean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be an edge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; 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return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1800" dirty="0"/>
                  <a:t>: This algorithm, if terminates. will output a vertex of </a:t>
                </a:r>
                <a:r>
                  <a:rPr lang="en-US" sz="1800" b="1" dirty="0" err="1"/>
                  <a:t>indegree</a:t>
                </a:r>
                <a:r>
                  <a:rPr lang="en-US" sz="1800" dirty="0"/>
                  <a:t>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.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152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05600" y="4800600"/>
            <a:ext cx="676556" cy="812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7" idx="2"/>
          </p:cNvCxnSpPr>
          <p:nvPr/>
        </p:nvCxnSpPr>
        <p:spPr>
          <a:xfrm>
            <a:off x="6400800" y="56769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2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cxnSp>
        <p:nvCxnSpPr>
          <p:cNvPr id="16" name="Straight Arrow Connector 15"/>
          <p:cNvCxnSpPr>
            <a:endCxn id="15" idx="4"/>
          </p:cNvCxnSpPr>
          <p:nvPr/>
        </p:nvCxnSpPr>
        <p:spPr>
          <a:xfrm flipV="1">
            <a:off x="5724244" y="5791200"/>
            <a:ext cx="562256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67044" y="56769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0292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19600" y="4800600"/>
            <a:ext cx="676556" cy="812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" idx="2"/>
          </p:cNvCxnSpPr>
          <p:nvPr/>
        </p:nvCxnSpPr>
        <p:spPr>
          <a:xfrm>
            <a:off x="4114800" y="56769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905000" y="56769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6764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00400" y="5344180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26" name="Oval 25"/>
          <p:cNvSpPr/>
          <p:nvPr/>
        </p:nvSpPr>
        <p:spPr>
          <a:xfrm>
            <a:off x="28194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38862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447800" y="5206912"/>
            <a:ext cx="5105400" cy="85098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39944" y="6057900"/>
            <a:ext cx="64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cycle</a:t>
            </a:r>
          </a:p>
        </p:txBody>
      </p:sp>
      <p:sp>
        <p:nvSpPr>
          <p:cNvPr id="29" name="Cloud Callout 28"/>
          <p:cNvSpPr/>
          <p:nvPr/>
        </p:nvSpPr>
        <p:spPr>
          <a:xfrm>
            <a:off x="4648200" y="1981200"/>
            <a:ext cx="4114800" cy="914400"/>
          </a:xfrm>
          <a:prstGeom prst="cloudCallout">
            <a:avLst>
              <a:gd name="adj1" fmla="val -26457"/>
              <a:gd name="adj2" fmla="val 6818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 what is the guarantee that it will terminate.?</a:t>
            </a:r>
          </a:p>
        </p:txBody>
      </p:sp>
      <p:sp>
        <p:nvSpPr>
          <p:cNvPr id="30" name="Down Ribbon 29"/>
          <p:cNvSpPr/>
          <p:nvPr/>
        </p:nvSpPr>
        <p:spPr>
          <a:xfrm>
            <a:off x="4724400" y="2971800"/>
            <a:ext cx="4419600" cy="9525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algorithm does indeed terminate.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In fact, no vertex will be processed </a:t>
            </a:r>
            <a:r>
              <a:rPr lang="en-US" sz="1400" u="sng" dirty="0">
                <a:solidFill>
                  <a:schemeClr val="tx1"/>
                </a:solidFill>
              </a:rPr>
              <a:t>twice</a:t>
            </a:r>
            <a:r>
              <a:rPr lang="en-US" sz="1400" dirty="0">
                <a:solidFill>
                  <a:schemeClr val="tx1"/>
                </a:solidFill>
              </a:rPr>
              <a:t> in while loop.</a:t>
            </a:r>
          </a:p>
        </p:txBody>
      </p:sp>
    </p:spTree>
    <p:extLst>
      <p:ext uri="{BB962C8B-B14F-4D97-AF65-F5344CB8AC3E}">
        <p14:creationId xmlns:p14="http://schemas.microsoft.com/office/powerpoint/2010/main" val="216582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5" grpId="0" animBg="1"/>
      <p:bldP spid="20" grpId="0" animBg="1"/>
      <p:bldP spid="24" grpId="0" animBg="1"/>
      <p:bldP spid="25" grpId="0"/>
      <p:bldP spid="26" grpId="0" animBg="1"/>
      <p:bldP spid="27" grpId="0" animBg="1"/>
      <p:bldP spid="28" grpId="0" animBg="1"/>
      <p:bldP spid="2" grpId="0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does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 1</a:t>
            </a:r>
            <a:r>
              <a:rPr lang="en-US" sz="2000" dirty="0"/>
              <a:t>: Every </a:t>
            </a:r>
            <a:r>
              <a:rPr lang="en-US" sz="2000" b="1" dirty="0"/>
              <a:t>DAG</a:t>
            </a:r>
            <a:r>
              <a:rPr lang="en-US" sz="2000" dirty="0"/>
              <a:t> has at least one vertex with </a:t>
            </a:r>
            <a:r>
              <a:rPr lang="en-US" sz="2000" b="1" dirty="0">
                <a:solidFill>
                  <a:srgbClr val="7030A0"/>
                </a:solidFill>
              </a:rPr>
              <a:t>in-degree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590800" y="1600200"/>
            <a:ext cx="4876800" cy="1981200"/>
            <a:chOff x="2590800" y="1981200"/>
            <a:chExt cx="4876800" cy="19812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971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z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638800" y="1981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640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v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4958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7912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w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2390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2176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938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938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2176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938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938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971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831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831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831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857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857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685800" y="4187952"/>
                <a:ext cx="2667000" cy="1222248"/>
              </a:xfrm>
              <a:prstGeom prst="cloudCallout">
                <a:avLst>
                  <a:gd name="adj1" fmla="val -25693"/>
                  <a:gd name="adj2" fmla="val 7508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How to use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Lemma 1 </a:t>
                </a:r>
                <a:r>
                  <a:rPr lang="en-US" sz="1600" dirty="0">
                    <a:solidFill>
                      <a:schemeClr val="tx1"/>
                    </a:solidFill>
                  </a:rPr>
                  <a:t>to show existence of a valid</a:t>
                </a:r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187952"/>
                <a:ext cx="2667000" cy="1222248"/>
              </a:xfrm>
              <a:prstGeom prst="cloudCallout">
                <a:avLst>
                  <a:gd name="adj1" fmla="val -25693"/>
                  <a:gd name="adj2" fmla="val 75085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99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does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590800" y="2362200"/>
            <a:ext cx="876300" cy="990600"/>
            <a:chOff x="2590800" y="2362200"/>
            <a:chExt cx="876300" cy="9906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590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z</a:t>
              </a:r>
            </a:p>
          </p:txBody>
        </p:sp>
      </p:grpSp>
      <p:sp>
        <p:nvSpPr>
          <p:cNvPr id="18" name="Oval 17"/>
          <p:cNvSpPr/>
          <p:nvPr/>
        </p:nvSpPr>
        <p:spPr>
          <a:xfrm>
            <a:off x="5791200" y="333647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20" name="Oval 19"/>
          <p:cNvSpPr/>
          <p:nvPr/>
        </p:nvSpPr>
        <p:spPr>
          <a:xfrm>
            <a:off x="3352800" y="33528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067300" y="1600200"/>
            <a:ext cx="1366978" cy="795478"/>
            <a:chOff x="5067300" y="1600200"/>
            <a:chExt cx="1366978" cy="795478"/>
          </a:xfrm>
        </p:grpSpPr>
        <p:sp>
          <p:nvSpPr>
            <p:cNvPr id="14" name="Oval 13"/>
            <p:cNvSpPr/>
            <p:nvPr/>
          </p:nvSpPr>
          <p:spPr>
            <a:xfrm>
              <a:off x="5638800" y="1600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</a:t>
              </a: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1795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1795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148122" y="2557322"/>
            <a:ext cx="2319478" cy="1007749"/>
            <a:chOff x="5148122" y="2557322"/>
            <a:chExt cx="2319478" cy="1007749"/>
          </a:xfrm>
        </p:grpSpPr>
        <p:sp>
          <p:nvSpPr>
            <p:cNvPr id="19" name="Oval 18"/>
            <p:cNvSpPr/>
            <p:nvPr/>
          </p:nvSpPr>
          <p:spPr>
            <a:xfrm>
              <a:off x="7239000" y="3336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</a:t>
              </a:r>
            </a:p>
          </p:txBody>
        </p: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557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450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81400" y="3336471"/>
            <a:ext cx="2209800" cy="228600"/>
            <a:chOff x="3581400" y="3336471"/>
            <a:chExt cx="2209800" cy="228600"/>
          </a:xfrm>
        </p:grpSpPr>
        <p:sp>
          <p:nvSpPr>
            <p:cNvPr id="17" name="Oval 16"/>
            <p:cNvSpPr/>
            <p:nvPr/>
          </p:nvSpPr>
          <p:spPr>
            <a:xfrm>
              <a:off x="4495800" y="3336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450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450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181600" y="2362200"/>
            <a:ext cx="2090878" cy="1007749"/>
            <a:chOff x="5181600" y="2362200"/>
            <a:chExt cx="2090878" cy="1007749"/>
          </a:xfrm>
        </p:grpSpPr>
        <p:sp>
          <p:nvSpPr>
            <p:cNvPr id="16" name="Oval 15"/>
            <p:cNvSpPr/>
            <p:nvPr/>
          </p:nvSpPr>
          <p:spPr>
            <a:xfrm>
              <a:off x="64008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v</a:t>
              </a:r>
            </a:p>
          </p:txBody>
        </p: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557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557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476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Oval 57"/>
          <p:cNvSpPr/>
          <p:nvPr/>
        </p:nvSpPr>
        <p:spPr>
          <a:xfrm>
            <a:off x="12954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u</a:t>
            </a:r>
          </a:p>
        </p:txBody>
      </p:sp>
      <p:sp>
        <p:nvSpPr>
          <p:cNvPr id="59" name="Oval 58"/>
          <p:cNvSpPr/>
          <p:nvPr/>
        </p:nvSpPr>
        <p:spPr>
          <a:xfrm>
            <a:off x="21336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60" name="Oval 59"/>
          <p:cNvSpPr/>
          <p:nvPr/>
        </p:nvSpPr>
        <p:spPr>
          <a:xfrm>
            <a:off x="30480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9400" y="2362200"/>
            <a:ext cx="2362200" cy="1024078"/>
            <a:chOff x="2819400" y="2362200"/>
            <a:chExt cx="2362200" cy="1024078"/>
          </a:xfrm>
        </p:grpSpPr>
        <p:sp>
          <p:nvSpPr>
            <p:cNvPr id="15" name="Oval 14"/>
            <p:cNvSpPr/>
            <p:nvPr/>
          </p:nvSpPr>
          <p:spPr>
            <a:xfrm>
              <a:off x="49530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</a:t>
              </a:r>
            </a:p>
          </p:txBody>
        </p: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557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590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476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/>
          <p:nvPr/>
        </p:nvSpPr>
        <p:spPr>
          <a:xfrm>
            <a:off x="38862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62" name="Oval 61"/>
          <p:cNvSpPr/>
          <p:nvPr/>
        </p:nvSpPr>
        <p:spPr>
          <a:xfrm>
            <a:off x="64008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63" name="Oval 62"/>
          <p:cNvSpPr/>
          <p:nvPr/>
        </p:nvSpPr>
        <p:spPr>
          <a:xfrm>
            <a:off x="47244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64" name="Oval 63"/>
          <p:cNvSpPr/>
          <p:nvPr/>
        </p:nvSpPr>
        <p:spPr>
          <a:xfrm>
            <a:off x="55626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z</a:t>
            </a:r>
          </a:p>
        </p:txBody>
      </p:sp>
      <p:sp>
        <p:nvSpPr>
          <p:cNvPr id="65" name="Oval 64"/>
          <p:cNvSpPr/>
          <p:nvPr/>
        </p:nvSpPr>
        <p:spPr>
          <a:xfrm>
            <a:off x="72390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192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605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718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100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51314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864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246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421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033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44" grpId="0"/>
      <p:bldP spid="45" grpId="0"/>
      <p:bldP spid="47" grpId="0"/>
      <p:bldP spid="50" grpId="0"/>
      <p:bldP spid="51" grpId="0"/>
      <p:bldP spid="53" grpId="0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does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Time complexity of the algorithm:  </a:t>
            </a:r>
            <a:r>
              <a:rPr lang="en-US" sz="20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amond 4"/>
              <p:cNvSpPr/>
              <p:nvPr/>
            </p:nvSpPr>
            <p:spPr>
              <a:xfrm>
                <a:off x="3276600" y="5410200"/>
                <a:ext cx="2667000" cy="838200"/>
              </a:xfrm>
              <a:prstGeom prst="diamond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Is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>
                    <a:solidFill>
                      <a:schemeClr val="bg2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empty ?</a:t>
                </a:r>
                <a:endParaRPr lang="en-US" sz="16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Diamond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410200"/>
                <a:ext cx="2667000" cy="838200"/>
              </a:xfrm>
              <a:prstGeom prst="diamond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581400" y="1981200"/>
                <a:ext cx="2286000" cy="6858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</a:t>
                </a:r>
                <a:r>
                  <a:rPr lang="en-US" dirty="0">
                    <a:solidFill>
                      <a:schemeClr val="tx1"/>
                    </a:solidFill>
                  </a:rPr>
                  <a:t> a vertex with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981200"/>
                <a:ext cx="2286000" cy="685800"/>
              </a:xfrm>
              <a:prstGeom prst="roundRect">
                <a:avLst/>
              </a:prstGeom>
              <a:blipFill rotWithShape="1">
                <a:blip r:embed="rId3"/>
                <a:stretch>
                  <a:fillRect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rved Up Arrow 7"/>
          <p:cNvSpPr/>
          <p:nvPr/>
        </p:nvSpPr>
        <p:spPr>
          <a:xfrm rot="16200000">
            <a:off x="4495800" y="3429000"/>
            <a:ext cx="3886200" cy="1143000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3581400" y="3124200"/>
                <a:ext cx="2286000" cy="6858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:r>
                  <a:rPr lang="en-US" b="1" dirty="0" err="1">
                    <a:solidFill>
                      <a:srgbClr val="002060"/>
                    </a:solidFill>
                  </a:rPr>
                  <a:t>num</a:t>
                </a:r>
                <a:r>
                  <a:rPr lang="en-US" dirty="0">
                    <a:solidFill>
                      <a:srgbClr val="002060"/>
                    </a:solidFill>
                  </a:rPr>
                  <a:t>;</a:t>
                </a:r>
                <a:endParaRPr lang="en-US" b="1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rgbClr val="002060"/>
                    </a:solidFill>
                  </a:rPr>
                  <a:t>num</a:t>
                </a:r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  <a:sym typeface="Wingdings" pitchFamily="2" charset="2"/>
                  </a:rPr>
                  <a:t></a:t>
                </a:r>
                <a:r>
                  <a:rPr lang="en-US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:r>
                  <a:rPr lang="en-US" b="1" dirty="0" err="1">
                    <a:solidFill>
                      <a:srgbClr val="002060"/>
                    </a:solidFill>
                  </a:rPr>
                  <a:t>num</a:t>
                </a:r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+ 1;</a:t>
                </a:r>
                <a:endParaRPr lang="en-US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124200"/>
                <a:ext cx="2286000" cy="685800"/>
              </a:xfrm>
              <a:prstGeom prst="roundRect">
                <a:avLst/>
              </a:prstGeom>
              <a:blipFill rotWithShape="1">
                <a:blip r:embed="rId4"/>
                <a:stretch>
                  <a:fillRect t="-862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3581400" y="4267200"/>
                <a:ext cx="2286000" cy="6858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b="1" dirty="0">
                    <a:solidFill>
                      <a:srgbClr val="7030A0"/>
                    </a:solidFill>
                  </a:rPr>
                  <a:t>Remove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and all its outgoing edges;</a:t>
                </a:r>
                <a:endParaRPr lang="en-US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267200"/>
                <a:ext cx="2286000" cy="685800"/>
              </a:xfrm>
              <a:prstGeom prst="roundRect">
                <a:avLst/>
              </a:prstGeom>
              <a:blipFill rotWithShape="1">
                <a:blip r:embed="rId5"/>
                <a:stretch>
                  <a:fillRect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/>
          <p:cNvSpPr/>
          <p:nvPr/>
        </p:nvSpPr>
        <p:spPr>
          <a:xfrm>
            <a:off x="4191000" y="2667000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267200" y="3810000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191000" y="4953000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43600" y="5257800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7" name="Down Arrow 16"/>
          <p:cNvSpPr/>
          <p:nvPr/>
        </p:nvSpPr>
        <p:spPr>
          <a:xfrm rot="5400000">
            <a:off x="2552700" y="5600700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53153" y="5300246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19" name="Down Arrow 18"/>
          <p:cNvSpPr/>
          <p:nvPr/>
        </p:nvSpPr>
        <p:spPr>
          <a:xfrm rot="16200000">
            <a:off x="2857500" y="2095501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33600" y="2020669"/>
                <a:ext cx="1077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/>
                  <a:t>;</a:t>
                </a:r>
              </a:p>
              <a:p>
                <a:r>
                  <a:rPr lang="en-US" b="1" dirty="0" err="1"/>
                  <a:t>num</a:t>
                </a:r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</a:t>
                </a:r>
                <a:r>
                  <a:rPr lang="en-US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dirty="0">
                    <a:sym typeface="Wingdings" pitchFamily="2" charset="2"/>
                  </a:rPr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020669"/>
                <a:ext cx="1077539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4520" t="-4673" r="-8475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863138" y="5638800"/>
                <a:ext cx="1032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valid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138" y="5638800"/>
                <a:ext cx="103246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325" t="-8197" r="-94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71336" y="1219200"/>
                <a:ext cx="857864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𝑶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336" y="1219200"/>
                <a:ext cx="857864" cy="375552"/>
              </a:xfrm>
              <a:prstGeom prst="rect">
                <a:avLst/>
              </a:prstGeom>
              <a:blipFill rotWithShape="1">
                <a:blip r:embed="rId9"/>
                <a:stretch>
                  <a:fillRect t="-6452" r="-12057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89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How </a:t>
            </a:r>
            <a:r>
              <a:rPr lang="en-US" sz="3600" dirty="0">
                <a:solidFill>
                  <a:srgbClr val="0070C0"/>
                </a:solidFill>
              </a:rPr>
              <a:t>efficiently</a:t>
            </a:r>
            <a:r>
              <a:rPr lang="en-US" sz="3600" dirty="0"/>
              <a:t> can we compute </a:t>
            </a:r>
            <a:br>
              <a:rPr lang="en-US" sz="36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Topological ordering 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time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0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Revisiting</a:t>
            </a:r>
            <a:r>
              <a:rPr lang="en-US" sz="3200" b="1" dirty="0"/>
              <a:t> the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Main time consuming step</a:t>
            </a:r>
            <a:r>
              <a:rPr lang="en-US" sz="1600" b="1" dirty="0"/>
              <a:t>:</a:t>
            </a:r>
          </a:p>
          <a:p>
            <a:pPr marL="0" indent="0">
              <a:buNone/>
            </a:pPr>
            <a:r>
              <a:rPr lang="en-US" sz="1600" b="1" dirty="0"/>
              <a:t>                  </a:t>
            </a:r>
            <a:r>
              <a:rPr lang="en-US" sz="1600" dirty="0"/>
              <a:t>To find </a:t>
            </a:r>
            <a:r>
              <a:rPr lang="en-US" sz="1600" u="sng" dirty="0"/>
              <a:t>next</a:t>
            </a:r>
            <a:r>
              <a:rPr lang="en-US" sz="1600" dirty="0"/>
              <a:t> vertex with </a:t>
            </a:r>
            <a:r>
              <a:rPr lang="en-US" sz="1600" b="1" dirty="0" err="1"/>
              <a:t>indegree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0070C0"/>
                </a:solidFill>
              </a:rPr>
              <a:t>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/>
              <a:t>The </a:t>
            </a:r>
            <a:r>
              <a:rPr lang="en-US" sz="1600" u="sng" dirty="0"/>
              <a:t>new</a:t>
            </a:r>
            <a:r>
              <a:rPr lang="en-US" sz="1600" dirty="0"/>
              <a:t> vertices with </a:t>
            </a:r>
            <a:r>
              <a:rPr lang="en-US" sz="1600" b="1" dirty="0" err="1"/>
              <a:t>indegree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0070C0"/>
                </a:solidFill>
              </a:rPr>
              <a:t>0</a:t>
            </a:r>
            <a:r>
              <a:rPr lang="en-US" sz="1600" dirty="0"/>
              <a:t> are created during   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590800" y="2362200"/>
            <a:ext cx="876300" cy="990600"/>
            <a:chOff x="2590800" y="2362200"/>
            <a:chExt cx="876300" cy="9906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590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z</a:t>
              </a:r>
            </a:p>
          </p:txBody>
        </p:sp>
      </p:grpSp>
      <p:sp>
        <p:nvSpPr>
          <p:cNvPr id="18" name="Oval 17"/>
          <p:cNvSpPr/>
          <p:nvPr/>
        </p:nvSpPr>
        <p:spPr>
          <a:xfrm>
            <a:off x="5791200" y="333647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20" name="Oval 19"/>
          <p:cNvSpPr/>
          <p:nvPr/>
        </p:nvSpPr>
        <p:spPr>
          <a:xfrm>
            <a:off x="3352800" y="33528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067300" y="1600200"/>
            <a:ext cx="1366978" cy="795478"/>
            <a:chOff x="5067300" y="1600200"/>
            <a:chExt cx="1366978" cy="795478"/>
          </a:xfrm>
        </p:grpSpPr>
        <p:sp>
          <p:nvSpPr>
            <p:cNvPr id="14" name="Oval 13"/>
            <p:cNvSpPr/>
            <p:nvPr/>
          </p:nvSpPr>
          <p:spPr>
            <a:xfrm>
              <a:off x="5638800" y="1600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</a:t>
              </a: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1795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1795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148122" y="2557322"/>
            <a:ext cx="2319478" cy="1007749"/>
            <a:chOff x="5148122" y="2557322"/>
            <a:chExt cx="2319478" cy="1007749"/>
          </a:xfrm>
        </p:grpSpPr>
        <p:sp>
          <p:nvSpPr>
            <p:cNvPr id="19" name="Oval 18"/>
            <p:cNvSpPr/>
            <p:nvPr/>
          </p:nvSpPr>
          <p:spPr>
            <a:xfrm>
              <a:off x="7239000" y="3336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</a:t>
              </a:r>
            </a:p>
          </p:txBody>
        </p: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557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450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81400" y="3336471"/>
            <a:ext cx="2209800" cy="228600"/>
            <a:chOff x="3581400" y="3336471"/>
            <a:chExt cx="2209800" cy="228600"/>
          </a:xfrm>
        </p:grpSpPr>
        <p:sp>
          <p:nvSpPr>
            <p:cNvPr id="17" name="Oval 16"/>
            <p:cNvSpPr/>
            <p:nvPr/>
          </p:nvSpPr>
          <p:spPr>
            <a:xfrm>
              <a:off x="4495800" y="3336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450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450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181600" y="2362200"/>
            <a:ext cx="2090878" cy="1007749"/>
            <a:chOff x="5181600" y="2362200"/>
            <a:chExt cx="2090878" cy="1007749"/>
          </a:xfrm>
        </p:grpSpPr>
        <p:sp>
          <p:nvSpPr>
            <p:cNvPr id="16" name="Oval 15"/>
            <p:cNvSpPr/>
            <p:nvPr/>
          </p:nvSpPr>
          <p:spPr>
            <a:xfrm>
              <a:off x="64008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v</a:t>
              </a:r>
            </a:p>
          </p:txBody>
        </p: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557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557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476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Oval 57"/>
          <p:cNvSpPr/>
          <p:nvPr/>
        </p:nvSpPr>
        <p:spPr>
          <a:xfrm>
            <a:off x="12954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u</a:t>
            </a:r>
          </a:p>
        </p:txBody>
      </p:sp>
      <p:sp>
        <p:nvSpPr>
          <p:cNvPr id="59" name="Oval 58"/>
          <p:cNvSpPr/>
          <p:nvPr/>
        </p:nvSpPr>
        <p:spPr>
          <a:xfrm>
            <a:off x="21336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60" name="Oval 59"/>
          <p:cNvSpPr/>
          <p:nvPr/>
        </p:nvSpPr>
        <p:spPr>
          <a:xfrm>
            <a:off x="30480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9400" y="2362200"/>
            <a:ext cx="2362200" cy="1024078"/>
            <a:chOff x="2819400" y="2362200"/>
            <a:chExt cx="2362200" cy="1024078"/>
          </a:xfrm>
        </p:grpSpPr>
        <p:sp>
          <p:nvSpPr>
            <p:cNvPr id="15" name="Oval 14"/>
            <p:cNvSpPr/>
            <p:nvPr/>
          </p:nvSpPr>
          <p:spPr>
            <a:xfrm>
              <a:off x="49530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</a:t>
              </a:r>
            </a:p>
          </p:txBody>
        </p: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557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590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476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/>
          <p:nvPr/>
        </p:nvSpPr>
        <p:spPr>
          <a:xfrm>
            <a:off x="38862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62" name="Oval 61"/>
          <p:cNvSpPr/>
          <p:nvPr/>
        </p:nvSpPr>
        <p:spPr>
          <a:xfrm>
            <a:off x="64008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63" name="Oval 62"/>
          <p:cNvSpPr/>
          <p:nvPr/>
        </p:nvSpPr>
        <p:spPr>
          <a:xfrm>
            <a:off x="47244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64" name="Oval 63"/>
          <p:cNvSpPr/>
          <p:nvPr/>
        </p:nvSpPr>
        <p:spPr>
          <a:xfrm>
            <a:off x="55626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z</a:t>
            </a:r>
          </a:p>
        </p:txBody>
      </p:sp>
      <p:sp>
        <p:nvSpPr>
          <p:cNvPr id="65" name="Oval 64"/>
          <p:cNvSpPr/>
          <p:nvPr/>
        </p:nvSpPr>
        <p:spPr>
          <a:xfrm>
            <a:off x="72390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192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605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718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100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51314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864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246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421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9400" y="679884"/>
            <a:ext cx="23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..but </a:t>
            </a:r>
            <a:r>
              <a:rPr lang="en-US" b="1" dirty="0">
                <a:solidFill>
                  <a:srgbClr val="006C31"/>
                </a:solidFill>
              </a:rPr>
              <a:t>slowly</a:t>
            </a:r>
            <a:r>
              <a:rPr lang="en-US" b="1" dirty="0"/>
              <a:t> this time…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5410200"/>
            <a:ext cx="4383059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the processing of the </a:t>
            </a:r>
            <a:r>
              <a:rPr lang="en-US" sz="1600" u="sng" dirty="0"/>
              <a:t>current</a:t>
            </a:r>
            <a:r>
              <a:rPr lang="en-US" sz="1600" dirty="0"/>
              <a:t> vertex of </a:t>
            </a:r>
            <a:r>
              <a:rPr lang="en-US" sz="1600" b="1" dirty="0" err="1"/>
              <a:t>indegree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0070C0"/>
                </a:solidFill>
              </a:rPr>
              <a:t>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799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8" grpId="0" animBg="1"/>
      <p:bldP spid="20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44" grpId="0"/>
      <p:bldP spid="45" grpId="0"/>
      <p:bldP spid="47" grpId="0"/>
      <p:bldP spid="50" grpId="0"/>
      <p:bldP spid="51" grpId="0"/>
      <p:bldP spid="53" grpId="0"/>
      <p:bldP spid="54" grpId="0"/>
      <p:bldP spid="9" grpId="0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design a </a:t>
                </a:r>
                <a:r>
                  <a:rPr lang="en-US" sz="2000" u="sng" dirty="0"/>
                  <a:t>more efficient implementation</a:t>
                </a:r>
                <a:r>
                  <a:rPr lang="en-US" sz="2000" dirty="0"/>
                  <a:t> of the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algorithm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Main steps of the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current algorithm</a:t>
                </a:r>
                <a:r>
                  <a:rPr lang="en-US" sz="2000" dirty="0"/>
                  <a:t>: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Searching a vertex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Processing vertices in a </a:t>
                </a:r>
                <a:r>
                  <a:rPr lang="en-US" sz="2000" u="sng" dirty="0"/>
                  <a:t>particular </a:t>
                </a:r>
                <a:r>
                  <a:rPr lang="en-US" sz="2000" b="1" u="sng" dirty="0"/>
                  <a:t>order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  <a:blipFill>
                <a:blip r:embed="rId2"/>
                <a:stretch>
                  <a:fillRect l="-772" t="-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574792" y="3048000"/>
            <a:ext cx="2883408" cy="9144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Keep an array </a:t>
            </a:r>
            <a:r>
              <a:rPr lang="en-US" b="1" dirty="0">
                <a:solidFill>
                  <a:srgbClr val="7030A0"/>
                </a:solidFill>
              </a:rPr>
              <a:t>In-degree</a:t>
            </a:r>
            <a:r>
              <a:rPr lang="en-US" dirty="0">
                <a:solidFill>
                  <a:schemeClr val="tx1"/>
                </a:solidFill>
              </a:rPr>
              <a:t>[]</a:t>
            </a:r>
          </a:p>
        </p:txBody>
      </p:sp>
      <p:sp>
        <p:nvSpPr>
          <p:cNvPr id="6" name="Left Arrow 5"/>
          <p:cNvSpPr/>
          <p:nvPr/>
        </p:nvSpPr>
        <p:spPr>
          <a:xfrm>
            <a:off x="5574792" y="4191000"/>
            <a:ext cx="2883408" cy="9144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503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/>
                  <a:t>Create-queue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        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                                 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/>
                  <a:t>De-queue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	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593" t="-612" b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46482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9584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4" y="5848290"/>
                <a:ext cx="1354923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4955" t="-7576" r="-81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81160" y="3135868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60" y="3135868"/>
                <a:ext cx="1362040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2691" t="-5357" r="-403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4527198" y="3588842"/>
            <a:ext cx="2330802" cy="2278558"/>
            <a:chOff x="5257800" y="3341132"/>
            <a:chExt cx="2330802" cy="2278558"/>
          </a:xfrm>
        </p:grpSpPr>
        <p:sp>
          <p:nvSpPr>
            <p:cNvPr id="11" name="Right Brace 10"/>
            <p:cNvSpPr/>
            <p:nvPr/>
          </p:nvSpPr>
          <p:spPr>
            <a:xfrm>
              <a:off x="5257800" y="3341132"/>
              <a:ext cx="612648" cy="2278558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943600" y="4248090"/>
                  <a:ext cx="16450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deg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) time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4248090"/>
                  <a:ext cx="164500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963" t="-8333" r="-629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/>
          <p:cNvSpPr txBox="1"/>
          <p:nvPr/>
        </p:nvSpPr>
        <p:spPr>
          <a:xfrm>
            <a:off x="609600" y="336446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own Ribbon 9"/>
              <p:cNvSpPr/>
              <p:nvPr/>
            </p:nvSpPr>
            <p:spPr>
              <a:xfrm>
                <a:off x="5930205" y="5791200"/>
                <a:ext cx="19812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time.</a:t>
                </a:r>
              </a:p>
            </p:txBody>
          </p:sp>
        </mc:Choice>
        <mc:Fallback xmlns="">
          <p:sp>
            <p:nvSpPr>
              <p:cNvPr id="10" name="Down Ribb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05" y="5791200"/>
                <a:ext cx="19812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loud Callout 13"/>
          <p:cNvSpPr/>
          <p:nvPr/>
        </p:nvSpPr>
        <p:spPr>
          <a:xfrm>
            <a:off x="5105400" y="1524000"/>
            <a:ext cx="3810000" cy="1143000"/>
          </a:xfrm>
          <a:prstGeom prst="cloudCallout">
            <a:avLst>
              <a:gd name="adj1" fmla="val -28860"/>
              <a:gd name="adj2" fmla="val 729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Proof of </a:t>
            </a:r>
            <a:r>
              <a:rPr lang="en-US" b="1" dirty="0">
                <a:solidFill>
                  <a:srgbClr val="C00000"/>
                </a:solidFill>
              </a:rPr>
              <a:t>correctness</a:t>
            </a:r>
            <a:r>
              <a:rPr lang="en-US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27045" y="5101134"/>
            <a:ext cx="3489501" cy="5979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86006C-DAC3-9843-878B-3DD90884AB9A}"/>
              </a:ext>
            </a:extLst>
          </p:cNvPr>
          <p:cNvSpPr txBox="1"/>
          <p:nvPr/>
        </p:nvSpPr>
        <p:spPr>
          <a:xfrm>
            <a:off x="5608832" y="2974350"/>
            <a:ext cx="3304110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Attempt as a </a:t>
            </a:r>
            <a:r>
              <a:rPr lang="en-US" b="1" dirty="0"/>
              <a:t>Homework</a:t>
            </a:r>
            <a:r>
              <a:rPr lang="en-US" dirty="0"/>
              <a:t>. </a:t>
            </a:r>
          </a:p>
          <a:p>
            <a:r>
              <a:rPr lang="en-US" dirty="0"/>
              <a:t>We shall discuss in the next class.</a:t>
            </a:r>
          </a:p>
        </p:txBody>
      </p:sp>
    </p:spTree>
    <p:extLst>
      <p:ext uri="{BB962C8B-B14F-4D97-AF65-F5344CB8AC3E}">
        <p14:creationId xmlns:p14="http://schemas.microsoft.com/office/powerpoint/2010/main" val="335856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 animBg="1"/>
      <p:bldP spid="5" grpId="0"/>
      <p:bldP spid="10" grpId="0" animBg="1"/>
      <p:bldP spid="14" grpId="0" animBg="1"/>
      <p:bldP spid="15" grpId="0" animBg="1"/>
      <p:bldP spid="15" grpId="1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Directed </a:t>
            </a:r>
            <a:r>
              <a:rPr lang="en-US" sz="3600" b="1" dirty="0">
                <a:solidFill>
                  <a:srgbClr val="7030A0"/>
                </a:solidFill>
              </a:rPr>
              <a:t>Acyclic </a:t>
            </a:r>
            <a:r>
              <a:rPr lang="en-US" sz="3600" b="1" dirty="0"/>
              <a:t>Graphs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8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Applications of </a:t>
            </a:r>
            <a:br>
              <a:rPr lang="en-US" sz="36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topological ordering ?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E94C27-855D-0F4F-90BE-0634B3D3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C00000"/>
                </a:solidFill>
                <a:sym typeface="Wingdings" pitchFamily="2" charset="2"/>
              </a:rPr>
              <a:t>Example: </a:t>
            </a:r>
            <a:r>
              <a:rPr lang="en-US" sz="4000" b="1" dirty="0">
                <a:solidFill>
                  <a:srgbClr val="002060"/>
                </a:solidFill>
                <a:sym typeface="Wingdings" pitchFamily="2" charset="2"/>
              </a:rPr>
              <a:t>Single source shortest paths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97998E5-18FF-324E-9917-5BD73F6F93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: the distance from source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=0;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𝒎𝒊𝒏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sz="2000" b="1" i="1" dirty="0"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latin typeface="Cambria Math"/>
                          </a:rPr>
                          <m:t>𝝎</m:t>
                        </m:r>
                        <m:r>
                          <a:rPr lang="en-US" sz="2000" b="1" i="1" dirty="0">
                            <a:latin typeface="Cambria Math"/>
                          </a:rPr>
                          <m:t>(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>
                            <a:latin typeface="Cambria Math"/>
                          </a:rPr>
                          <m:t>)</m:t>
                        </m:r>
                      </m:e>
                    </m:d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A correct formulation for distances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in a directed graph.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But difficult to translate to algorithms … except for …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97998E5-18FF-324E-9917-5BD73F6F93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48C9D-76E5-A74B-AFF9-909FB2C0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34B9F4-23DF-8749-9CF7-F148E6F402BF}"/>
              </a:ext>
            </a:extLst>
          </p:cNvPr>
          <p:cNvSpPr txBox="1"/>
          <p:nvPr/>
        </p:nvSpPr>
        <p:spPr>
          <a:xfrm>
            <a:off x="5947968" y="4963180"/>
            <a:ext cx="986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DAG</a:t>
            </a:r>
            <a:r>
              <a:rPr lang="en-US" sz="2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3297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Topological ordering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such that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3" name="Curved Connector 42"/>
          <p:cNvCxnSpPr/>
          <p:nvPr/>
        </p:nvCxnSpPr>
        <p:spPr>
          <a:xfrm>
            <a:off x="6637609" y="3790949"/>
            <a:ext cx="603250" cy="13784"/>
          </a:xfrm>
          <a:prstGeom prst="curvedConnector4">
            <a:avLst>
              <a:gd name="adj1" fmla="val 1015"/>
              <a:gd name="adj2" fmla="val 248654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4096639" y="3512518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4683937" y="2925221"/>
            <a:ext cx="12700" cy="1744156"/>
          </a:xfrm>
          <a:prstGeom prst="curvedConnector3">
            <a:avLst>
              <a:gd name="adj1" fmla="val 610244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>
            <a:off x="2945431" y="3518869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5400000" flipH="1" flipV="1">
            <a:off x="3541442" y="2391316"/>
            <a:ext cx="7434" cy="2819400"/>
          </a:xfrm>
          <a:prstGeom prst="curvedConnector3">
            <a:avLst>
              <a:gd name="adj1" fmla="val -1102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H="1" flipV="1">
            <a:off x="2665142" y="2658016"/>
            <a:ext cx="7434" cy="2286000"/>
          </a:xfrm>
          <a:prstGeom prst="curvedConnector3">
            <a:avLst>
              <a:gd name="adj1" fmla="val -1117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6663783" y="3227657"/>
            <a:ext cx="7434" cy="1146717"/>
          </a:xfrm>
          <a:prstGeom prst="curvedConnector3">
            <a:avLst>
              <a:gd name="adj1" fmla="val 84251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p:cxnSp>
        <p:nvCxnSpPr>
          <p:cNvPr id="26" name="Curved Connector 25"/>
          <p:cNvCxnSpPr/>
          <p:nvPr/>
        </p:nvCxnSpPr>
        <p:spPr>
          <a:xfrm rot="16200000" flipH="1">
            <a:off x="2093642" y="3227658"/>
            <a:ext cx="7434" cy="1146717"/>
          </a:xfrm>
          <a:prstGeom prst="curvedConnector3">
            <a:avLst>
              <a:gd name="adj1" fmla="val 57894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7" idx="2"/>
            <a:endCxn id="15" idx="2"/>
          </p:cNvCxnSpPr>
          <p:nvPr/>
        </p:nvCxnSpPr>
        <p:spPr>
          <a:xfrm rot="5400000" flipH="1" flipV="1">
            <a:off x="3236642" y="3229516"/>
            <a:ext cx="7434" cy="1143000"/>
          </a:xfrm>
          <a:prstGeom prst="curvedConnector3">
            <a:avLst>
              <a:gd name="adj1" fmla="val -673584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4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Applications of Topological ordering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I</a:t>
            </a: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such that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be a function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that we wish to compute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can be expressed in terms of  </a:t>
                </a:r>
                <a:r>
                  <a:rPr lang="en-US" sz="2000" b="1" u="sng" dirty="0">
                    <a:sym typeface="Wingdings" pitchFamily="2" charset="2"/>
                  </a:rPr>
                  <a:t>ONLY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We can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by processing vertices in </a:t>
                </a:r>
                <a:r>
                  <a:rPr lang="en-US" sz="2000" u="sng" dirty="0">
                    <a:sym typeface="Wingdings" pitchFamily="2" charset="2"/>
                  </a:rPr>
                  <a:t>increasing order</a:t>
                </a:r>
                <a:r>
                  <a:rPr lang="en-US" sz="2000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525859" y="3797299"/>
            <a:ext cx="2286000" cy="7434"/>
            <a:chOff x="1525859" y="3797299"/>
            <a:chExt cx="2286000" cy="7434"/>
          </a:xfrm>
        </p:grpSpPr>
        <p:cxnSp>
          <p:nvCxnSpPr>
            <p:cNvPr id="63" name="Curved Connector 62"/>
            <p:cNvCxnSpPr/>
            <p:nvPr/>
          </p:nvCxnSpPr>
          <p:spPr>
            <a:xfrm rot="5400000" flipH="1" flipV="1">
              <a:off x="2665142" y="2658016"/>
              <a:ext cx="7434" cy="2286000"/>
            </a:xfrm>
            <a:prstGeom prst="curvedConnector3">
              <a:avLst>
                <a:gd name="adj1" fmla="val -94180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7" idx="2"/>
              <a:endCxn id="15" idx="2"/>
            </p:cNvCxnSpPr>
            <p:nvPr/>
          </p:nvCxnSpPr>
          <p:spPr>
            <a:xfrm rot="5400000" flipH="1" flipV="1">
              <a:off x="3236642" y="3229516"/>
              <a:ext cx="7434" cy="1143000"/>
            </a:xfrm>
            <a:prstGeom prst="curvedConnector3">
              <a:avLst>
                <a:gd name="adj1" fmla="val -673584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ight Arrow 23"/>
              <p:cNvSpPr/>
              <p:nvPr/>
            </p:nvSpPr>
            <p:spPr>
              <a:xfrm>
                <a:off x="2514600" y="2438400"/>
                <a:ext cx="3886200" cy="7894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 is useful to 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this order</a:t>
                </a:r>
              </a:p>
            </p:txBody>
          </p:sp>
        </mc:Choice>
        <mc:Fallback xmlns="">
          <p:sp>
            <p:nvSpPr>
              <p:cNvPr id="24" name="Right Arrow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438400"/>
                <a:ext cx="3886200" cy="789432"/>
              </a:xfrm>
              <a:prstGeom prst="rightArrow">
                <a:avLst/>
              </a:prstGeom>
              <a:blipFill rotWithShape="1">
                <a:blip r:embed="rId5"/>
                <a:stretch>
                  <a:fillRect l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4343400" y="5181600"/>
            <a:ext cx="3962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21" grpId="0"/>
      <p:bldP spid="24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Applications of Topological ordering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I</a:t>
            </a: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such that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Example: </a:t>
                </a:r>
                <a:r>
                  <a:rPr lang="en-US" sz="2000" b="1" dirty="0">
                    <a:solidFill>
                      <a:srgbClr val="002060"/>
                    </a:solidFill>
                    <a:sym typeface="Wingdings" pitchFamily="2" charset="2"/>
                  </a:rPr>
                  <a:t>Single source shortest paths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: the distance from source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=0;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𝒎𝒊𝒏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sz="2000" b="1" i="1" dirty="0" smtClean="0">
                            <a:latin typeface="Cambria Math"/>
                          </a:rPr>
                          <m:t>+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)</m:t>
                        </m:r>
                      </m:e>
                    </m:d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525859" y="3797299"/>
            <a:ext cx="2286000" cy="7434"/>
            <a:chOff x="1525859" y="3797299"/>
            <a:chExt cx="2286000" cy="7434"/>
          </a:xfrm>
        </p:grpSpPr>
        <p:cxnSp>
          <p:nvCxnSpPr>
            <p:cNvPr id="63" name="Curved Connector 62"/>
            <p:cNvCxnSpPr/>
            <p:nvPr/>
          </p:nvCxnSpPr>
          <p:spPr>
            <a:xfrm rot="5400000" flipH="1" flipV="1">
              <a:off x="2665142" y="2658016"/>
              <a:ext cx="7434" cy="2286000"/>
            </a:xfrm>
            <a:prstGeom prst="curvedConnector3">
              <a:avLst>
                <a:gd name="adj1" fmla="val -94180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7" idx="2"/>
              <a:endCxn id="15" idx="2"/>
            </p:cNvCxnSpPr>
            <p:nvPr/>
          </p:nvCxnSpPr>
          <p:spPr>
            <a:xfrm rot="5400000" flipH="1" flipV="1">
              <a:off x="3236642" y="3229516"/>
              <a:ext cx="7434" cy="1143000"/>
            </a:xfrm>
            <a:prstGeom prst="curvedConnector3">
              <a:avLst>
                <a:gd name="adj1" fmla="val -673584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ight Arrow 22"/>
              <p:cNvSpPr/>
              <p:nvPr/>
            </p:nvSpPr>
            <p:spPr>
              <a:xfrm>
                <a:off x="2514600" y="2438400"/>
                <a:ext cx="3886200" cy="7894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 is useful to 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this order</a:t>
                </a:r>
              </a:p>
            </p:txBody>
          </p:sp>
        </mc:Choice>
        <mc:Fallback xmlns="">
          <p:sp>
            <p:nvSpPr>
              <p:cNvPr id="23" name="Right Arrow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438400"/>
                <a:ext cx="3886200" cy="789432"/>
              </a:xfrm>
              <a:prstGeom prst="rightArrow">
                <a:avLst/>
              </a:prstGeom>
              <a:blipFill rotWithShape="1">
                <a:blip r:embed="rId5"/>
                <a:stretch>
                  <a:fillRect l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6553200" y="4299466"/>
                <a:ext cx="2133600" cy="656582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time </a:t>
                </a:r>
                <a:r>
                  <a:rPr lang="en-US" dirty="0" err="1">
                    <a:solidFill>
                      <a:srgbClr val="002060"/>
                    </a:solidFill>
                  </a:rPr>
                  <a:t>algo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299466"/>
                <a:ext cx="2133600" cy="656582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4" grpId="0" animBg="1"/>
      <p:bldP spid="2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Applications of Topological ordering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II</a:t>
            </a: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such that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be a function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that we wish to compute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can be expressed in terms of  </a:t>
                </a:r>
                <a:r>
                  <a:rPr lang="en-US" sz="2000" b="1" u="sng" dirty="0">
                    <a:sym typeface="Wingdings" pitchFamily="2" charset="2"/>
                  </a:rPr>
                  <a:t>ONLY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We can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by processing vertices in </a:t>
                </a:r>
                <a:r>
                  <a:rPr lang="en-US" sz="2000" u="sng" dirty="0">
                    <a:sym typeface="Wingdings" pitchFamily="2" charset="2"/>
                  </a:rPr>
                  <a:t>decreasing order</a:t>
                </a:r>
                <a:r>
                  <a:rPr lang="en-US" sz="2000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ight Arrow 22"/>
              <p:cNvSpPr/>
              <p:nvPr/>
            </p:nvSpPr>
            <p:spPr>
              <a:xfrm flipH="1">
                <a:off x="2739482" y="2438400"/>
                <a:ext cx="3813717" cy="7894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 is useful to 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this order</a:t>
                </a:r>
              </a:p>
            </p:txBody>
          </p:sp>
        </mc:Choice>
        <mc:Fallback xmlns="">
          <p:sp>
            <p:nvSpPr>
              <p:cNvPr id="23" name="Right Arrow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39482" y="2438400"/>
                <a:ext cx="3813717" cy="789432"/>
              </a:xfrm>
              <a:prstGeom prst="rightArrow">
                <a:avLst/>
              </a:prstGeom>
              <a:blipFill rotWithShape="1">
                <a:blip r:embed="rId5"/>
                <a:stretch>
                  <a:fillRect r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818208" y="3790949"/>
            <a:ext cx="1744157" cy="12700"/>
            <a:chOff x="3818208" y="3790949"/>
            <a:chExt cx="1744157" cy="12700"/>
          </a:xfrm>
        </p:grpSpPr>
        <p:cxnSp>
          <p:nvCxnSpPr>
            <p:cNvPr id="22" name="Curved Connector 21"/>
            <p:cNvCxnSpPr/>
            <p:nvPr/>
          </p:nvCxnSpPr>
          <p:spPr>
            <a:xfrm rot="16200000" flipH="1">
              <a:off x="4096639" y="3512518"/>
              <a:ext cx="12700" cy="569561"/>
            </a:xfrm>
            <a:prstGeom prst="curvedConnector3">
              <a:avLst>
                <a:gd name="adj1" fmla="val 267804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16200000" flipH="1">
              <a:off x="4683937" y="2925221"/>
              <a:ext cx="12700" cy="1744156"/>
            </a:xfrm>
            <a:prstGeom prst="curvedConnector3">
              <a:avLst>
                <a:gd name="adj1" fmla="val 6102441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4343400" y="5181600"/>
            <a:ext cx="3962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5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75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21" grpId="0"/>
      <p:bldP spid="23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Applications of Topological ordering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II</a:t>
            </a: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such that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Example: </a:t>
                </a:r>
                <a:r>
                  <a:rPr lang="en-US" sz="2000" b="1" dirty="0">
                    <a:solidFill>
                      <a:srgbClr val="002060"/>
                    </a:solidFill>
                    <a:sym typeface="Wingdings" pitchFamily="2" charset="2"/>
                  </a:rPr>
                  <a:t>Number of paths to a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: the number of paths to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=1;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2000" b="1" i="1" dirty="0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 b="-2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6553200" y="4299466"/>
                <a:ext cx="2133600" cy="656582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time </a:t>
                </a:r>
                <a:r>
                  <a:rPr lang="en-US" dirty="0" err="1">
                    <a:solidFill>
                      <a:srgbClr val="002060"/>
                    </a:solidFill>
                  </a:rPr>
                  <a:t>algo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299466"/>
                <a:ext cx="2133600" cy="656582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ight Arrow 21"/>
              <p:cNvSpPr/>
              <p:nvPr/>
            </p:nvSpPr>
            <p:spPr>
              <a:xfrm flipH="1">
                <a:off x="2739482" y="2438400"/>
                <a:ext cx="3813717" cy="7894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 is useful to 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this order</a:t>
                </a:r>
              </a:p>
            </p:txBody>
          </p:sp>
        </mc:Choice>
        <mc:Fallback xmlns="">
          <p:sp>
            <p:nvSpPr>
              <p:cNvPr id="22" name="Right Arrow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39482" y="2438400"/>
                <a:ext cx="3813717" cy="789432"/>
              </a:xfrm>
              <a:prstGeom prst="rightArrow">
                <a:avLst/>
              </a:prstGeom>
              <a:blipFill rotWithShape="1">
                <a:blip r:embed="rId7"/>
                <a:stretch>
                  <a:fillRect r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urved Connector 22"/>
          <p:cNvCxnSpPr/>
          <p:nvPr/>
        </p:nvCxnSpPr>
        <p:spPr>
          <a:xfrm rot="16200000" flipH="1">
            <a:off x="4683937" y="2925221"/>
            <a:ext cx="12700" cy="1744156"/>
          </a:xfrm>
          <a:prstGeom prst="curvedConnector3">
            <a:avLst>
              <a:gd name="adj1" fmla="val 610244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6200000" flipH="1">
            <a:off x="4096639" y="3512518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0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2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600" b="1" dirty="0">
                <a:solidFill>
                  <a:srgbClr val="006C31"/>
                </a:solidFill>
              </a:rPr>
              <a:t>Homework</a:t>
            </a:r>
            <a:endParaRPr lang="en-US" sz="3600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Design an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time algorithm for the following problem: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Given a directed acyclic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and a sequence of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does there exist a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which looks  like 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⇝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⇝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⇝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9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Directed</a:t>
            </a:r>
            <a:r>
              <a:rPr lang="en-US" sz="3600" b="1" dirty="0">
                <a:solidFill>
                  <a:srgbClr val="7030A0"/>
                </a:solidFill>
              </a:rPr>
              <a:t> Acyclic </a:t>
            </a:r>
            <a:r>
              <a:rPr lang="en-US" sz="3600" b="1" dirty="0"/>
              <a:t>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is a cycle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?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dirty="0"/>
                  <a:t> such that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for all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≤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and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593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828800" y="3135868"/>
            <a:ext cx="5873182" cy="750332"/>
            <a:chOff x="1828800" y="3886200"/>
            <a:chExt cx="5873182" cy="750332"/>
          </a:xfrm>
        </p:grpSpPr>
        <p:sp>
          <p:nvSpPr>
            <p:cNvPr id="8" name="Oval 7"/>
            <p:cNvSpPr/>
            <p:nvPr/>
          </p:nvSpPr>
          <p:spPr>
            <a:xfrm>
              <a:off x="1981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19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53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391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12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5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8" idx="6"/>
            </p:cNvCxnSpPr>
            <p:nvPr/>
          </p:nvCxnSpPr>
          <p:spPr>
            <a:xfrm>
              <a:off x="2133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9718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705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713202" y="38862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29" name="Curved Up Arrow 28"/>
          <p:cNvSpPr/>
          <p:nvPr/>
        </p:nvSpPr>
        <p:spPr>
          <a:xfrm flipH="1" flipV="1">
            <a:off x="1981200" y="2667000"/>
            <a:ext cx="5476996" cy="761255"/>
          </a:xfrm>
          <a:prstGeom prst="curvedUpArrow">
            <a:avLst>
              <a:gd name="adj1" fmla="val 0"/>
              <a:gd name="adj2" fmla="val 15532"/>
              <a:gd name="adj3" fmla="val 23512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33800" y="1524000"/>
            <a:ext cx="2209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43600" y="1447800"/>
            <a:ext cx="2209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0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4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9" grpId="0" animBg="1"/>
      <p:bldP spid="2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Directed </a:t>
            </a:r>
            <a:r>
              <a:rPr lang="en-US" sz="3600" b="1" dirty="0">
                <a:solidFill>
                  <a:srgbClr val="7030A0"/>
                </a:solidFill>
              </a:rPr>
              <a:t>Acyclic </a:t>
            </a:r>
            <a:r>
              <a:rPr lang="en-US" sz="3600" b="1" dirty="0"/>
              <a:t>Graphs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 </a:t>
                </a:r>
              </a:p>
              <a:p>
                <a:pPr marL="0" indent="0">
                  <a:buNone/>
                </a:pPr>
                <a:r>
                  <a:rPr lang="en-US" sz="2000" dirty="0"/>
                  <a:t>A 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said to be </a:t>
                </a:r>
                <a:r>
                  <a:rPr lang="en-US" sz="2000" b="1" dirty="0"/>
                  <a:t>acyclic</a:t>
                </a:r>
                <a:r>
                  <a:rPr lang="en-US" sz="2000" dirty="0"/>
                  <a:t> if there is no cycle present in it.</a:t>
                </a: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Example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702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590800" y="3886200"/>
            <a:ext cx="4876800" cy="1981200"/>
            <a:chOff x="2590800" y="1981200"/>
            <a:chExt cx="4876800" cy="19812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971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z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638800" y="1981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640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v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4958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7912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w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2390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2176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938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938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2176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938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938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971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831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831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831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857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857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7848600" y="4278868"/>
            <a:ext cx="6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DAG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486400" y="1905000"/>
            <a:ext cx="3200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67100" y="1890572"/>
            <a:ext cx="3200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7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Topological ordering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/>
                  <a:t>: a mapping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/>
                  <a:t> 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such that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1800" dirty="0">
                    <a:sym typeface="Wingdings" pitchFamily="2" charset="2"/>
                  </a:rPr>
                  <a:t>: There exists a topological ordering for every </a:t>
                </a:r>
                <a:r>
                  <a:rPr lang="en-US" sz="1800" b="1" dirty="0">
                    <a:sym typeface="Wingdings" pitchFamily="2" charset="2"/>
                  </a:rPr>
                  <a:t>DAG</a:t>
                </a:r>
                <a:r>
                  <a:rPr lang="en-US" sz="18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09" b="-62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44453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3" name="Curved Connector 42"/>
          <p:cNvCxnSpPr/>
          <p:nvPr/>
        </p:nvCxnSpPr>
        <p:spPr>
          <a:xfrm>
            <a:off x="6637609" y="3590589"/>
            <a:ext cx="603250" cy="13784"/>
          </a:xfrm>
          <a:prstGeom prst="curvedConnector4">
            <a:avLst>
              <a:gd name="adj1" fmla="val 1015"/>
              <a:gd name="adj2" fmla="val 248654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4096639" y="3312158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4683937" y="2724861"/>
            <a:ext cx="12700" cy="1744156"/>
          </a:xfrm>
          <a:prstGeom prst="curvedConnector3">
            <a:avLst>
              <a:gd name="adj1" fmla="val 610244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>
            <a:off x="2945431" y="3318509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5400000" flipH="1" flipV="1">
            <a:off x="3541442" y="2190956"/>
            <a:ext cx="7434" cy="2819400"/>
          </a:xfrm>
          <a:prstGeom prst="curvedConnector3">
            <a:avLst>
              <a:gd name="adj1" fmla="val -1102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H="1" flipV="1">
            <a:off x="2665142" y="2457656"/>
            <a:ext cx="7434" cy="2286000"/>
          </a:xfrm>
          <a:prstGeom prst="curvedConnector3">
            <a:avLst>
              <a:gd name="adj1" fmla="val -1117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6663783" y="3027297"/>
            <a:ext cx="7434" cy="1146717"/>
          </a:xfrm>
          <a:prstGeom prst="curvedConnector3">
            <a:avLst>
              <a:gd name="adj1" fmla="val 84251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84758" y="297180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p:cxnSp>
        <p:nvCxnSpPr>
          <p:cNvPr id="26" name="Curved Connector 25"/>
          <p:cNvCxnSpPr/>
          <p:nvPr/>
        </p:nvCxnSpPr>
        <p:spPr>
          <a:xfrm rot="16200000" flipH="1">
            <a:off x="2093642" y="3027298"/>
            <a:ext cx="7434" cy="1146717"/>
          </a:xfrm>
          <a:prstGeom prst="curvedConnector3">
            <a:avLst>
              <a:gd name="adj1" fmla="val 57894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295400" y="5142037"/>
            <a:ext cx="3319840" cy="725363"/>
            <a:chOff x="1919754" y="5410196"/>
            <a:chExt cx="3319840" cy="725363"/>
          </a:xfrm>
        </p:grpSpPr>
        <p:grpSp>
          <p:nvGrpSpPr>
            <p:cNvPr id="2" name="Group 1"/>
            <p:cNvGrpSpPr/>
            <p:nvPr/>
          </p:nvGrpSpPr>
          <p:grpSpPr>
            <a:xfrm>
              <a:off x="1919754" y="5410196"/>
              <a:ext cx="3319840" cy="703413"/>
              <a:chOff x="1981200" y="5410200"/>
              <a:chExt cx="5562600" cy="926068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981200" y="6183868"/>
                <a:ext cx="5562600" cy="152400"/>
                <a:chOff x="1981200" y="4191000"/>
                <a:chExt cx="5562600" cy="1524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9812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8194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36576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5532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73914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>
                  <a:stCxn id="27" idx="6"/>
                </p:cNvCxnSpPr>
                <p:nvPr/>
              </p:nvCxnSpPr>
              <p:spPr>
                <a:xfrm>
                  <a:off x="2133600" y="4267200"/>
                  <a:ext cx="685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2971800" y="4267200"/>
                  <a:ext cx="685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6705600" y="4267200"/>
                  <a:ext cx="685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Curved Up Arrow 40"/>
              <p:cNvSpPr/>
              <p:nvPr/>
            </p:nvSpPr>
            <p:spPr>
              <a:xfrm flipH="1" flipV="1">
                <a:off x="1981200" y="5410200"/>
                <a:ext cx="5476996" cy="761255"/>
              </a:xfrm>
              <a:prstGeom prst="curvedUpArrow">
                <a:avLst>
                  <a:gd name="adj1" fmla="val 0"/>
                  <a:gd name="adj2" fmla="val 15532"/>
                  <a:gd name="adj3" fmla="val 23512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Oval 41"/>
            <p:cNvSpPr/>
            <p:nvPr/>
          </p:nvSpPr>
          <p:spPr>
            <a:xfrm>
              <a:off x="3415445" y="6019800"/>
              <a:ext cx="90955" cy="115759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039813" y="6019800"/>
              <a:ext cx="90955" cy="115759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019705" y="6096000"/>
              <a:ext cx="40929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2" idx="6"/>
              <a:endCxn id="45" idx="2"/>
            </p:cNvCxnSpPr>
            <p:nvPr/>
          </p:nvCxnSpPr>
          <p:spPr>
            <a:xfrm>
              <a:off x="3506400" y="6077680"/>
              <a:ext cx="5334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114800" y="6096000"/>
              <a:ext cx="53359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Callout 23"/>
          <p:cNvSpPr/>
          <p:nvPr/>
        </p:nvSpPr>
        <p:spPr>
          <a:xfrm>
            <a:off x="5867400" y="4343400"/>
            <a:ext cx="3200400" cy="10668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Does there exist a topological ordering for every directed graph 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77000" y="5656165"/>
            <a:ext cx="2513252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Certainly No if there is any cycle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10857" y="54980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&lt;</a:t>
            </a:r>
          </a:p>
        </p:txBody>
      </p:sp>
      <p:sp>
        <p:nvSpPr>
          <p:cNvPr id="54" name="Oval 53"/>
          <p:cNvSpPr/>
          <p:nvPr/>
        </p:nvSpPr>
        <p:spPr>
          <a:xfrm>
            <a:off x="2739483" y="5650468"/>
            <a:ext cx="232317" cy="2931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3509918" y="5486400"/>
            <a:ext cx="909682" cy="369332"/>
            <a:chOff x="3509918" y="5486400"/>
            <a:chExt cx="909682" cy="369332"/>
          </a:xfrm>
        </p:grpSpPr>
        <p:sp>
          <p:nvSpPr>
            <p:cNvPr id="61" name="TextBox 60"/>
            <p:cNvSpPr txBox="1"/>
            <p:nvPr/>
          </p:nvSpPr>
          <p:spPr>
            <a:xfrm>
              <a:off x="3509918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6C31"/>
                  </a:solidFill>
                </a:rPr>
                <a:t>&lt;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19518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6C31"/>
                  </a:solidFill>
                </a:rPr>
                <a:t>&lt;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447800" y="5486400"/>
            <a:ext cx="1214482" cy="369332"/>
            <a:chOff x="1447800" y="5486400"/>
            <a:chExt cx="1214482" cy="369332"/>
          </a:xfrm>
        </p:grpSpPr>
        <p:sp>
          <p:nvSpPr>
            <p:cNvPr id="64" name="TextBox 63"/>
            <p:cNvSpPr txBox="1"/>
            <p:nvPr/>
          </p:nvSpPr>
          <p:spPr>
            <a:xfrm>
              <a:off x="1447800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6C31"/>
                  </a:solidFill>
                </a:rPr>
                <a:t>&lt;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05000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6C31"/>
                  </a:solidFill>
                </a:rPr>
                <a:t>&lt;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2200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6C31"/>
                  </a:solidFill>
                </a:rPr>
                <a:t>&lt;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819400" y="4800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1078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82" grpId="0"/>
      <p:bldP spid="24" grpId="0" animBg="1"/>
      <p:bldP spid="51" grpId="0" animBg="1"/>
      <p:bldP spid="51" grpId="1" animBg="1"/>
      <p:bldP spid="52" grpId="0"/>
      <p:bldP spid="54" grpId="0" animBg="1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Topological ordering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Example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is indeed a valid topological ordering.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590800" y="1981200"/>
            <a:ext cx="4876800" cy="1981200"/>
            <a:chOff x="2590800" y="1981200"/>
            <a:chExt cx="4876800" cy="19812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971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z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638800" y="1981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640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v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4958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7912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w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2390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2176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938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938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2176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938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938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971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831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831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831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857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857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295400" y="4572000"/>
            <a:ext cx="6172200" cy="228600"/>
            <a:chOff x="1295400" y="4572000"/>
            <a:chExt cx="6172200" cy="228600"/>
          </a:xfrm>
        </p:grpSpPr>
        <p:sp>
          <p:nvSpPr>
            <p:cNvPr id="58" name="Oval 57"/>
            <p:cNvSpPr/>
            <p:nvPr/>
          </p:nvSpPr>
          <p:spPr>
            <a:xfrm>
              <a:off x="12954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21336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v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30480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38862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64008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w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47244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55626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z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72390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219200" y="4888468"/>
            <a:ext cx="652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1             2                3              4              5              6              7              8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loud Callout 37"/>
              <p:cNvSpPr/>
              <p:nvPr/>
            </p:nvSpPr>
            <p:spPr>
              <a:xfrm>
                <a:off x="5148122" y="5181600"/>
                <a:ext cx="3614878" cy="11430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How efficiently can we determine if a given </a:t>
                </a:r>
                <a:r>
                  <a:rPr lang="en-US" sz="1400" dirty="0">
                    <a:solidFill>
                      <a:schemeClr val="tx1"/>
                    </a:solidFill>
                  </a:rPr>
                  <a:t>mapping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 is indeed a topological ordering ?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Cloud Callout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122" y="5181600"/>
                <a:ext cx="3614878" cy="1143000"/>
              </a:xfrm>
              <a:prstGeom prst="cloudCallou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709726" y="6400800"/>
                <a:ext cx="1287147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O</a:t>
                </a:r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400" dirty="0"/>
                  <a:t>) time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26" y="6400800"/>
                <a:ext cx="1287147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422" t="-2000" r="-379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03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38" grpId="0" animBg="1"/>
      <p:bldP spid="40" grpId="0" animBg="1"/>
      <p:bldP spid="4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Topological ordering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070C0"/>
                </a:solidFill>
              </a:rPr>
              <a:t>Three questions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 1</a:t>
            </a:r>
            <a:r>
              <a:rPr lang="en-US" sz="2000" dirty="0"/>
              <a:t>:  Why does a topological ordering </a:t>
            </a:r>
            <a:r>
              <a:rPr lang="en-US" sz="2000" b="1" u="sng" dirty="0"/>
              <a:t>exist</a:t>
            </a:r>
            <a:r>
              <a:rPr lang="en-US" sz="2000" dirty="0"/>
              <a:t> for every DAG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 2</a:t>
            </a:r>
            <a:r>
              <a:rPr lang="en-US" sz="2000" dirty="0"/>
              <a:t>:  How </a:t>
            </a:r>
            <a:r>
              <a:rPr lang="en-US" sz="2000" b="1" u="sng" dirty="0"/>
              <a:t>efficiently</a:t>
            </a:r>
            <a:r>
              <a:rPr lang="en-US" sz="2000" dirty="0"/>
              <a:t> can we </a:t>
            </a:r>
            <a:r>
              <a:rPr lang="en-US" sz="2000" b="1" u="sng" dirty="0"/>
              <a:t>compute</a:t>
            </a:r>
            <a:r>
              <a:rPr lang="en-US" sz="2000" dirty="0"/>
              <a:t> a topological ordering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 3</a:t>
            </a:r>
            <a:r>
              <a:rPr lang="en-US" sz="2000" dirty="0"/>
              <a:t>: What is the </a:t>
            </a:r>
            <a:r>
              <a:rPr lang="en-US" sz="2000" b="1" u="sng" dirty="0"/>
              <a:t>use</a:t>
            </a:r>
            <a:r>
              <a:rPr lang="en-US" sz="2000" dirty="0"/>
              <a:t> of topological ordering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2286000"/>
            <a:ext cx="5562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3352800"/>
            <a:ext cx="6172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4419600"/>
            <a:ext cx="6172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3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applications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/>
              <a:t>of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br>
              <a:rPr lang="en-US" sz="36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Topological ordering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Question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Applications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of</a:t>
            </a:r>
            <a:r>
              <a:rPr lang="en-US" sz="3600" b="1" dirty="0">
                <a:solidFill>
                  <a:srgbClr val="7030A0"/>
                </a:solidFill>
              </a:rPr>
              <a:t> Topological ordering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Almost </a:t>
                </a:r>
                <a:r>
                  <a:rPr lang="en-US" sz="2000" b="1" dirty="0"/>
                  <a:t>every algorithmic problem   </a:t>
                </a:r>
                <a:r>
                  <a:rPr lang="en-US" sz="2000" dirty="0"/>
                  <a:t>on DAG exploits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Topological ordering.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Examples: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r>
                  <a:rPr lang="en-US" sz="2000" b="1" dirty="0"/>
                  <a:t>Single source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shortest paths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	 </a:t>
                </a:r>
                <a:r>
                  <a:rPr lang="en-US" sz="2000" dirty="0"/>
                  <a:t>(No need of </a:t>
                </a:r>
                <a:r>
                  <a:rPr lang="en-US" sz="2000" b="1" dirty="0" err="1"/>
                  <a:t>Dijkstra</a:t>
                </a:r>
                <a:r>
                  <a:rPr lang="en-US" sz="2000" dirty="0" err="1"/>
                  <a:t>’s</a:t>
                </a:r>
                <a:r>
                  <a:rPr lang="en-US" sz="2000" dirty="0"/>
                  <a:t> algorithm)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2000" b="1" dirty="0">
                  <a:solidFill>
                    <a:srgbClr val="7030A0"/>
                  </a:solidFill>
                </a:endParaRPr>
              </a:p>
              <a:p>
                <a:r>
                  <a:rPr lang="en-US" sz="2000" b="1" dirty="0"/>
                  <a:t>Single source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longest paths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(No polynomial time algorithm exist for general graphs till date)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2000" b="1" dirty="0">
                  <a:solidFill>
                    <a:srgbClr val="7030A0"/>
                  </a:solidFill>
                </a:endParaRP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Count no. of paths </a:t>
                </a:r>
                <a:r>
                  <a:rPr lang="en-US" sz="2000" b="1" dirty="0"/>
                  <a:t>from a source to a destination</a:t>
                </a:r>
              </a:p>
              <a:p>
                <a:pPr marL="0" indent="0">
                  <a:buNone/>
                </a:pPr>
                <a:r>
                  <a:rPr lang="en-US" sz="2000" dirty="0"/>
                  <a:t>		 (If the no. is a polynomial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All these problems have a simple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/>
                  <a:t>time algorithm for DAG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2"/>
                <a:stretch>
                  <a:fillRect l="-731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295400" y="1600200"/>
            <a:ext cx="28956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00" y="1524000"/>
            <a:ext cx="3962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uiExpand="1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13186</TotalTime>
  <Words>1592</Words>
  <Application>Microsoft Macintosh PowerPoint</Application>
  <PresentationFormat>On-screen Show (4:3)</PresentationFormat>
  <Paragraphs>427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 Math</vt:lpstr>
      <vt:lpstr>Office Theme</vt:lpstr>
      <vt:lpstr>Design and Analysis of Algorithms </vt:lpstr>
      <vt:lpstr>Directed Acyclic Graphs</vt:lpstr>
      <vt:lpstr>Directed Acyclic Graphs</vt:lpstr>
      <vt:lpstr>Directed Acyclic Graphs</vt:lpstr>
      <vt:lpstr>Topological ordering</vt:lpstr>
      <vt:lpstr>Topological ordering</vt:lpstr>
      <vt:lpstr>Topological ordering</vt:lpstr>
      <vt:lpstr>applications of  Topological ordering</vt:lpstr>
      <vt:lpstr>Applications of Topological ordering</vt:lpstr>
      <vt:lpstr>Why Does  Topological ordering exist for every DAG? </vt:lpstr>
      <vt:lpstr>Why does Topological ordering exist ?  </vt:lpstr>
      <vt:lpstr>Why does Topological ordering exist ?  </vt:lpstr>
      <vt:lpstr>Why does Topological ordering exist ?  </vt:lpstr>
      <vt:lpstr>Why does Topological ordering exist ?  </vt:lpstr>
      <vt:lpstr>Why does Topological ordering exist ?  </vt:lpstr>
      <vt:lpstr>How efficiently can we compute  Topological ordering ? </vt:lpstr>
      <vt:lpstr>Revisiting the example</vt:lpstr>
      <vt:lpstr>Algorithm for Topological ordering ?  </vt:lpstr>
      <vt:lpstr>Algorithm for Topological ordering ?  </vt:lpstr>
      <vt:lpstr>Applications of  topological ordering ? </vt:lpstr>
      <vt:lpstr>Example: Single source shortest paths</vt:lpstr>
      <vt:lpstr>Topological ordering </vt:lpstr>
      <vt:lpstr>Applications of Topological ordering I</vt:lpstr>
      <vt:lpstr>Applications of Topological ordering I</vt:lpstr>
      <vt:lpstr>Applications of Topological ordering II</vt:lpstr>
      <vt:lpstr>Applications of Topological ordering II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1306</cp:revision>
  <dcterms:created xsi:type="dcterms:W3CDTF">2011-12-03T04:13:03Z</dcterms:created>
  <dcterms:modified xsi:type="dcterms:W3CDTF">2021-08-23T16:01:22Z</dcterms:modified>
</cp:coreProperties>
</file>