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539" r:id="rId2"/>
    <p:sldId id="564" r:id="rId3"/>
    <p:sldId id="553" r:id="rId4"/>
    <p:sldId id="556" r:id="rId5"/>
    <p:sldId id="555" r:id="rId6"/>
    <p:sldId id="558" r:id="rId7"/>
    <p:sldId id="559" r:id="rId8"/>
    <p:sldId id="560" r:id="rId9"/>
    <p:sldId id="561" r:id="rId10"/>
    <p:sldId id="576" r:id="rId11"/>
    <p:sldId id="563" r:id="rId12"/>
    <p:sldId id="562" r:id="rId13"/>
    <p:sldId id="569" r:id="rId14"/>
    <p:sldId id="505" r:id="rId15"/>
    <p:sldId id="524" r:id="rId16"/>
    <p:sldId id="521" r:id="rId17"/>
    <p:sldId id="52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1" autoAdjust="0"/>
    <p:restoredTop sz="94640" autoAdjust="0"/>
  </p:normalViewPr>
  <p:slideViewPr>
    <p:cSldViewPr>
      <p:cViewPr varScale="1">
        <p:scale>
          <a:sx n="87" d="100"/>
          <a:sy n="87" d="100"/>
        </p:scale>
        <p:origin x="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1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1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12.png"/><Relationship Id="rId5" Type="http://schemas.openxmlformats.org/officeDocument/2006/relationships/image" Target="../media/image4.png"/><Relationship Id="rId10" Type="http://schemas.openxmlformats.org/officeDocument/2006/relationships/image" Target="../media/image200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image" Target="../media/image212.png"/><Relationship Id="rId5" Type="http://schemas.openxmlformats.org/officeDocument/2006/relationships/image" Target="../media/image4.png"/><Relationship Id="rId10" Type="http://schemas.openxmlformats.org/officeDocument/2006/relationships/image" Target="../media/image200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9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Proof of Correctness </a:t>
            </a:r>
            <a:r>
              <a:rPr lang="en-US" sz="2000" b="1" dirty="0">
                <a:solidFill>
                  <a:schemeClr val="tx1"/>
                </a:solidFill>
              </a:rPr>
              <a:t>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572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In the proof that we gave,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was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topological numbering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We can pick such a numbering since we proved in previous class that at least one such numbering exists.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was a variable in the algorithm which is undefined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 the beginning of the algorithm.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We are </a:t>
                </a:r>
                <a:r>
                  <a:rPr lang="en-US" sz="2000" b="1" dirty="0">
                    <a:sym typeface="Wingdings" pitchFamily="2" charset="2"/>
                  </a:rPr>
                  <a:t>not</a:t>
                </a:r>
                <a:r>
                  <a:rPr lang="en-US" sz="2000" dirty="0">
                    <a:sym typeface="Wingdings" pitchFamily="2" charset="2"/>
                  </a:rPr>
                  <a:t> trying to establish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 In fact, we can not establish it because there are many topological numberings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If you look carefully,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played a crucial role in the proof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and that is the only role </a:t>
                </a:r>
                <a:r>
                  <a:rPr lang="en-US" sz="2000"/>
                  <a:t>it played.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572000" cy="5257800"/>
              </a:xfrm>
              <a:blipFill>
                <a:blip r:embed="rId3"/>
                <a:stretch>
                  <a:fillRect l="-1389" t="-725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6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93837"/>
                <a:ext cx="46482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What if we keep any other data structure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keeping the vertices with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in-degree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?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All vertices that belong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at a time can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be assigned topological numbering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arbitrarily.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sym typeface="Wingdings" pitchFamily="2" charset="2"/>
                  </a:rPr>
                  <a:t>We don’t require full power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Similar proof can be designed .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93837"/>
                <a:ext cx="4648200" cy="5135563"/>
              </a:xfrm>
              <a:blipFill>
                <a:blip r:embed="rId3"/>
                <a:stretch>
                  <a:fillRect l="-1444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3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Proof of Correctness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59A0D3-636F-1C4A-B9AF-9C2EA35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52CB1-3E62-314B-BF03-439786D9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Proof:   </a:t>
            </a:r>
          </a:p>
          <a:p>
            <a:pPr marL="0" indent="0">
              <a:buNone/>
            </a:pPr>
            <a:r>
              <a:rPr lang="en-US" sz="2400" dirty="0"/>
              <a:t>           (By </a:t>
            </a:r>
            <a:r>
              <a:rPr lang="en-US" sz="2400" b="1" dirty="0"/>
              <a:t>induction</a:t>
            </a:r>
            <a:r>
              <a:rPr lang="en-US" sz="2400" dirty="0"/>
              <a:t> on the size of the problem)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Assume using I.H. that the algorithm for recursive calls  </a:t>
            </a:r>
          </a:p>
          <a:p>
            <a:pPr marL="0" indent="0">
              <a:buNone/>
            </a:pPr>
            <a:r>
              <a:rPr lang="en-US" sz="2400" dirty="0"/>
              <a:t>       returns correct solution.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Just focus on the divide and combine step.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B5559-63A6-CA4E-BF74-A9A9834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</a:t>
            </a:r>
            <a:r>
              <a:rPr lang="en-US" sz="3200" b="1" dirty="0"/>
              <a:t> for a better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blipFill rotWithShape="1">
                <a:blip r:embed="rId2"/>
                <a:stretch>
                  <a:fillRect t="-12500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5321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646249" y="32004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124200"/>
            <a:ext cx="19309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46249" y="3429000"/>
            <a:ext cx="24591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457200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1800" y="4114800"/>
            <a:ext cx="0" cy="4572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blipFill rotWithShape="1">
                <a:blip r:embed="rId11"/>
                <a:stretch>
                  <a:fillRect t="-14545" b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blipFill rotWithShape="1">
                <a:blip r:embed="rId12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blipFill rotWithShape="1">
                <a:blip r:embed="rId1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971800" y="4343400"/>
            <a:ext cx="2164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72426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8237" y="1944168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5562600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Callout 1 65"/>
          <p:cNvSpPr/>
          <p:nvPr/>
        </p:nvSpPr>
        <p:spPr>
          <a:xfrm>
            <a:off x="6096000" y="3950732"/>
            <a:ext cx="1676400" cy="306324"/>
          </a:xfrm>
          <a:prstGeom prst="borderCallout1">
            <a:avLst>
              <a:gd name="adj1" fmla="val 49438"/>
              <a:gd name="adj2" fmla="val -1791"/>
              <a:gd name="adj3" fmla="val -165084"/>
              <a:gd name="adj4" fmla="val -1407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rgbClr val="C00000"/>
                </a:solidFill>
              </a:rPr>
              <a:t> lateness</a:t>
            </a:r>
          </a:p>
        </p:txBody>
      </p:sp>
    </p:spTree>
    <p:extLst>
      <p:ext uri="{BB962C8B-B14F-4D97-AF65-F5344CB8AC3E}">
        <p14:creationId xmlns:p14="http://schemas.microsoft.com/office/powerpoint/2010/main" val="2931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1" grpId="0"/>
      <p:bldP spid="26" grpId="0"/>
      <p:bldP spid="27" grpId="0"/>
      <p:bldP spid="44" grpId="0" animBg="1"/>
      <p:bldP spid="45" grpId="0"/>
      <p:bldP spid="49" grpId="0"/>
      <p:bldP spid="50" grpId="0" animBg="1"/>
      <p:bldP spid="51" grpId="0" animBg="1"/>
      <p:bldP spid="52" grpId="0" animBg="1"/>
      <p:bldP spid="63" grpId="0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010400" y="5181600"/>
            <a:ext cx="1524000" cy="612648"/>
          </a:xfrm>
          <a:prstGeom prst="borderCallout1">
            <a:avLst>
              <a:gd name="adj1" fmla="val 48601"/>
              <a:gd name="adj2" fmla="val -1666"/>
              <a:gd name="adj3" fmla="val 47823"/>
              <a:gd name="adj4" fmla="val -6433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us try this first</a:t>
            </a:r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Topological Numbering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a</a:t>
            </a:r>
            <a:r>
              <a:rPr lang="en-US" dirty="0">
                <a:solidFill>
                  <a:srgbClr val="7030A0"/>
                </a:solidFill>
              </a:rPr>
              <a:t> DAG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1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964668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A1BCA-C7E8-9C42-9859-E1A6E9FE634B}"/>
              </a:ext>
            </a:extLst>
          </p:cNvPr>
          <p:cNvSpPr/>
          <p:nvPr/>
        </p:nvSpPr>
        <p:spPr>
          <a:xfrm>
            <a:off x="6807045" y="19050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E2DFB-1D51-D749-8FB6-B5B1C091C1A9}"/>
              </a:ext>
            </a:extLst>
          </p:cNvPr>
          <p:cNvSpPr/>
          <p:nvPr/>
        </p:nvSpPr>
        <p:spPr>
          <a:xfrm>
            <a:off x="2263308" y="2519336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blipFill>
                <a:blip r:embed="rId6"/>
                <a:stretch>
                  <a:fillRect l="-2721" t="-3125" r="-68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En</a:t>
                </a:r>
                <a:r>
                  <a:rPr lang="en-US" b="1" dirty="0"/>
                  <a:t>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blipFill>
                <a:blip r:embed="rId7"/>
                <a:stretch>
                  <a:fillRect l="-2113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/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blipFill>
                <a:blip r:embed="rId8"/>
                <a:stretch>
                  <a:fillRect t="-3226" r="-12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/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 </a:t>
                </a:r>
                <a:r>
                  <a:rPr lang="en-US" b="1" dirty="0" err="1"/>
                  <a:t>num</a:t>
                </a:r>
                <a:r>
                  <a:rPr lang="en-US" dirty="0"/>
                  <a:t>;</a:t>
                </a:r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blipFill>
                <a:blip r:embed="rId9"/>
                <a:stretch>
                  <a:fillRect t="-3125" r="-2632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376281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EB9AE41C-4AAF-7147-9C4E-EFE8FA64BDBE}"/>
              </a:ext>
            </a:extLst>
          </p:cNvPr>
          <p:cNvSpPr/>
          <p:nvPr/>
        </p:nvSpPr>
        <p:spPr>
          <a:xfrm>
            <a:off x="6436109" y="4519709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F7EDFCE-DAAA-4F44-8F93-BE4558D2F8B9}"/>
              </a:ext>
            </a:extLst>
          </p:cNvPr>
          <p:cNvSpPr/>
          <p:nvPr/>
        </p:nvSpPr>
        <p:spPr>
          <a:xfrm>
            <a:off x="6469278" y="5286556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954487" y="5201771"/>
            <a:ext cx="3367282" cy="360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A92EFB-BC65-4443-8CCF-5175D7938351}"/>
              </a:ext>
            </a:extLst>
          </p:cNvPr>
          <p:cNvSpPr/>
          <p:nvPr/>
        </p:nvSpPr>
        <p:spPr>
          <a:xfrm>
            <a:off x="5517798" y="4275341"/>
            <a:ext cx="2433394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order in which these 2 events happen ?</a:t>
            </a:r>
          </a:p>
        </p:txBody>
      </p:sp>
    </p:spTree>
    <p:extLst>
      <p:ext uri="{BB962C8B-B14F-4D97-AF65-F5344CB8AC3E}">
        <p14:creationId xmlns:p14="http://schemas.microsoft.com/office/powerpoint/2010/main" val="4103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  <p:bldP spid="6" grpId="0"/>
      <p:bldP spid="7" grpId="0"/>
      <p:bldP spid="8" grpId="0"/>
      <p:bldP spid="9" grpId="0" animBg="1"/>
      <p:bldP spid="5" grpId="0"/>
      <p:bldP spid="15" grpId="0" animBg="1"/>
      <p:bldP spid="15" grpId="1" animBg="1"/>
      <p:bldP spid="18" grpId="0"/>
      <p:bldP spid="19" grpId="1" animBg="1"/>
      <p:bldP spid="21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Facts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(follow immediately from the code)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it is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only who is responsible for reducing the corresponding in-degree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 </a:t>
                </a:r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 once de-queued, is never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-queued in future.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enters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 r="-113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F5A22B-8A62-9342-8221-6B45E9F3C594}"/>
              </a:ext>
            </a:extLst>
          </p:cNvPr>
          <p:cNvSpPr/>
          <p:nvPr/>
        </p:nvSpPr>
        <p:spPr>
          <a:xfrm>
            <a:off x="400287" y="4599718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9617BC-80A6-DA4D-A5FD-6CD990303522}"/>
              </a:ext>
            </a:extLst>
          </p:cNvPr>
          <p:cNvSpPr/>
          <p:nvPr/>
        </p:nvSpPr>
        <p:spPr>
          <a:xfrm>
            <a:off x="4438887" y="5410200"/>
            <a:ext cx="4600584" cy="6242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vertex is enqueued only after its in-degree becomes 0. So it is enqueued at most once.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F33DA7-635F-CE47-9EA9-3CAF3A6B61C8}"/>
              </a:ext>
            </a:extLst>
          </p:cNvPr>
          <p:cNvSpPr/>
          <p:nvPr/>
        </p:nvSpPr>
        <p:spPr>
          <a:xfrm>
            <a:off x="381000" y="5243178"/>
            <a:ext cx="4038600" cy="3617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CCB940-7B70-1245-AA68-776081999594}"/>
              </a:ext>
            </a:extLst>
          </p:cNvPr>
          <p:cNvSpPr/>
          <p:nvPr/>
        </p:nvSpPr>
        <p:spPr>
          <a:xfrm>
            <a:off x="4419600" y="6081377"/>
            <a:ext cx="4600584" cy="6242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Due to FIFO nature of Queue </a:t>
            </a:r>
          </a:p>
        </p:txBody>
      </p:sp>
    </p:spTree>
    <p:extLst>
      <p:ext uri="{BB962C8B-B14F-4D97-AF65-F5344CB8AC3E}">
        <p14:creationId xmlns:p14="http://schemas.microsoft.com/office/powerpoint/2010/main" val="37761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4" grpId="1" animBg="1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blipFill>
                <a:blip r:embed="rId6"/>
                <a:stretch>
                  <a:fillRect l="-2740" t="-3226" r="-685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blipFill>
                <a:blip r:embed="rId7"/>
                <a:stretch>
                  <a:fillRect l="-2190" t="-6452" r="-146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488874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/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blipFill>
                <a:blip r:embed="rId8"/>
                <a:stretch>
                  <a:fillRect t="-6452" r="-12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>
            <a:extLst>
              <a:ext uri="{FF2B5EF4-FFF2-40B4-BE49-F238E27FC236}">
                <a16:creationId xmlns:a16="http://schemas.microsoft.com/office/drawing/2014/main" id="{08ADD83B-3A41-B748-A4A5-138EF4CF52F7}"/>
              </a:ext>
            </a:extLst>
          </p:cNvPr>
          <p:cNvSpPr/>
          <p:nvPr/>
        </p:nvSpPr>
        <p:spPr>
          <a:xfrm>
            <a:off x="6400800" y="4114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/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blipFill>
                <a:blip r:embed="rId9"/>
                <a:stretch>
                  <a:fillRect l="-2206" t="-6452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>
            <a:extLst>
              <a:ext uri="{FF2B5EF4-FFF2-40B4-BE49-F238E27FC236}">
                <a16:creationId xmlns:a16="http://schemas.microsoft.com/office/drawing/2014/main" id="{C9F6630C-BC25-A841-80B7-21D989391CE2}"/>
              </a:ext>
            </a:extLst>
          </p:cNvPr>
          <p:cNvSpPr/>
          <p:nvPr/>
        </p:nvSpPr>
        <p:spPr>
          <a:xfrm>
            <a:off x="6371371" y="3352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4C1724E7-CCE9-EC46-B4BE-E30CC0518813}"/>
              </a:ext>
            </a:extLst>
          </p:cNvPr>
          <p:cNvSpPr/>
          <p:nvPr/>
        </p:nvSpPr>
        <p:spPr>
          <a:xfrm>
            <a:off x="6371371" y="3352800"/>
            <a:ext cx="486629" cy="19166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F8562A-4B9C-0949-AB47-5962E106E243}"/>
              </a:ext>
            </a:extLst>
          </p:cNvPr>
          <p:cNvSpPr/>
          <p:nvPr/>
        </p:nvSpPr>
        <p:spPr>
          <a:xfrm>
            <a:off x="400287" y="4599718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613666"/>
            <a:ext cx="1951751" cy="3062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1AF1E8-4D76-2A49-8C5F-9954FC9893D1}"/>
              </a:ext>
            </a:extLst>
          </p:cNvPr>
          <p:cNvSpPr/>
          <p:nvPr/>
        </p:nvSpPr>
        <p:spPr>
          <a:xfrm>
            <a:off x="4572000" y="2700677"/>
            <a:ext cx="4084698" cy="1137005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(by </a:t>
                </a:r>
                <a:r>
                  <a:rPr lang="en-US" b="1" dirty="0">
                    <a:sym typeface="Wingdings" pitchFamily="2" charset="2"/>
                  </a:rPr>
                  <a:t>induction</a:t>
                </a:r>
                <a:r>
                  <a:rPr lang="en-US" dirty="0">
                    <a:sym typeface="Wingdings" pitchFamily="2" charset="2"/>
                  </a:rPr>
                  <a:t> on the ordering of vertices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as established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ym typeface="Wingdings" pitchFamily="2" charset="2"/>
                  </a:rPr>
                  <a:t>.)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blipFill>
                <a:blip r:embed="rId6"/>
                <a:stretch>
                  <a:fillRect l="-938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18">
            <a:extLst>
              <a:ext uri="{FF2B5EF4-FFF2-40B4-BE49-F238E27FC236}">
                <a16:creationId xmlns:a16="http://schemas.microsoft.com/office/drawing/2014/main" id="{E6ED2C90-5026-E247-97B8-7A8314E4FCF3}"/>
              </a:ext>
            </a:extLst>
          </p:cNvPr>
          <p:cNvSpPr/>
          <p:nvPr/>
        </p:nvSpPr>
        <p:spPr>
          <a:xfrm>
            <a:off x="6653678" y="2404722"/>
            <a:ext cx="2362200" cy="804522"/>
          </a:xfrm>
          <a:prstGeom prst="cloudCallout">
            <a:avLst>
              <a:gd name="adj1" fmla="val -35349"/>
              <a:gd name="adj2" fmla="val 817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392BF-F270-C64C-9365-8CCCB7E415AF}"/>
              </a:ext>
            </a:extLst>
          </p:cNvPr>
          <p:cNvSpPr txBox="1"/>
          <p:nvPr/>
        </p:nvSpPr>
        <p:spPr>
          <a:xfrm>
            <a:off x="7730623" y="3247347"/>
            <a:ext cx="513282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/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 is assigned a number during the algorithm.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1" grpId="0" animBg="1"/>
      <p:bldP spid="19" grpId="0" animBg="1"/>
      <p:bldP spid="1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is assigned a number by the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Induction step</a:t>
                </a:r>
                <a:r>
                  <a:rPr lang="en-US" sz="2000" dirty="0">
                    <a:sym typeface="Wingdings" pitchFamily="2" charset="2"/>
                  </a:rPr>
                  <a:t>: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holds.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be a vertex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  <a:blipFill>
                <a:blip r:embed="rId3"/>
                <a:stretch>
                  <a:fillRect l="-169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9906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/>
              <p:nvPr/>
            </p:nvSpPr>
            <p:spPr>
              <a:xfrm>
                <a:off x="5950881" y="642737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81" y="6427378"/>
                <a:ext cx="1712328" cy="369332"/>
              </a:xfrm>
              <a:prstGeom prst="rect">
                <a:avLst/>
              </a:prstGeom>
              <a:blipFill>
                <a:blip r:embed="rId6"/>
                <a:stretch>
                  <a:fillRect l="-2941" t="-3226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DB018-50EA-2249-94D8-86A392F2ACB7}"/>
              </a:ext>
            </a:extLst>
          </p:cNvPr>
          <p:cNvGrpSpPr/>
          <p:nvPr/>
        </p:nvGrpSpPr>
        <p:grpSpPr>
          <a:xfrm>
            <a:off x="5784993" y="5035136"/>
            <a:ext cx="1202623" cy="1213264"/>
            <a:chOff x="5784993" y="4730336"/>
            <a:chExt cx="1202623" cy="121326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633EFD1-576C-0E4F-A924-19027C027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646" y="473033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7449A05-7658-3040-A40A-9AF5296E2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993" y="5147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0128DCE-70F4-C848-AE5E-E0921BE5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71" y="5791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497052-C859-5448-963E-002CBF03E7D8}"/>
                </a:ext>
              </a:extLst>
            </p:cNvPr>
            <p:cNvCxnSpPr>
              <a:cxnSpLocks/>
              <a:stCxn id="19" idx="3"/>
              <a:endCxn id="15" idx="0"/>
            </p:cNvCxnSpPr>
            <p:nvPr/>
          </p:nvCxnSpPr>
          <p:spPr>
            <a:xfrm>
              <a:off x="6179763" y="4806536"/>
              <a:ext cx="807853" cy="417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5982DF-1001-C346-9EEB-11F39AE05D37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>
              <a:off x="5941110" y="5223942"/>
              <a:ext cx="968447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6473335-A099-7944-B17C-FA1B78E77EC9}"/>
                </a:ext>
              </a:extLst>
            </p:cNvPr>
            <p:cNvCxnSpPr>
              <a:cxnSpLocks/>
              <a:stCxn id="21" idx="3"/>
              <a:endCxn id="15" idx="2"/>
            </p:cNvCxnSpPr>
            <p:nvPr/>
          </p:nvCxnSpPr>
          <p:spPr>
            <a:xfrm flipV="1">
              <a:off x="6230488" y="5376342"/>
              <a:ext cx="757128" cy="491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/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blipFill>
                <a:blip r:embed="rId8"/>
                <a:stretch>
                  <a:fillRect l="-2759" t="-6452" r="-20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3A3C-9BCF-8E48-8054-5D61AA0C87F7}"/>
              </a:ext>
            </a:extLst>
          </p:cNvPr>
          <p:cNvGrpSpPr/>
          <p:nvPr/>
        </p:nvGrpSpPr>
        <p:grpSpPr>
          <a:xfrm>
            <a:off x="6909557" y="5402758"/>
            <a:ext cx="476267" cy="369332"/>
            <a:chOff x="6909557" y="5097958"/>
            <a:chExt cx="476267" cy="3693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5CC6A34-4345-134A-B311-738A5790F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557" y="52239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/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/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694D5C-30C4-9A4A-A6C2-29EA85BBD5AD}"/>
              </a:ext>
            </a:extLst>
          </p:cNvPr>
          <p:cNvSpPr/>
          <p:nvPr/>
        </p:nvSpPr>
        <p:spPr>
          <a:xfrm>
            <a:off x="715249" y="4919245"/>
            <a:ext cx="3467685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8" grpId="1" animBg="1"/>
      <p:bldP spid="32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is assigned a number by the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Induction step</a:t>
                </a:r>
                <a:r>
                  <a:rPr lang="en-US" sz="2000" dirty="0">
                    <a:sym typeface="Wingdings" pitchFamily="2" charset="2"/>
                  </a:rPr>
                  <a:t>: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holds.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be a vertex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  <a:blipFill>
                <a:blip r:embed="rId3"/>
                <a:stretch>
                  <a:fillRect l="-169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9906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/>
              <p:nvPr/>
            </p:nvSpPr>
            <p:spPr>
              <a:xfrm>
                <a:off x="5950881" y="6427378"/>
                <a:ext cx="172354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81" y="6427378"/>
                <a:ext cx="1723549" cy="369332"/>
              </a:xfrm>
              <a:prstGeom prst="rect">
                <a:avLst/>
              </a:prstGeom>
              <a:blipFill>
                <a:blip r:embed="rId6"/>
                <a:stretch>
                  <a:fillRect l="-2920" t="-3226" r="-219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DB018-50EA-2249-94D8-86A392F2ACB7}"/>
              </a:ext>
            </a:extLst>
          </p:cNvPr>
          <p:cNvGrpSpPr/>
          <p:nvPr/>
        </p:nvGrpSpPr>
        <p:grpSpPr>
          <a:xfrm>
            <a:off x="5784993" y="5035136"/>
            <a:ext cx="445495" cy="1213264"/>
            <a:chOff x="5784993" y="4730336"/>
            <a:chExt cx="445495" cy="121326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633EFD1-576C-0E4F-A924-19027C027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646" y="473033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7449A05-7658-3040-A40A-9AF5296E2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993" y="5147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0128DCE-70F4-C848-AE5E-E0921BE5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71" y="5791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/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blipFill>
                <a:blip r:embed="rId8"/>
                <a:stretch>
                  <a:fillRect l="-2759" t="-6452" r="-20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3A3C-9BCF-8E48-8054-5D61AA0C87F7}"/>
              </a:ext>
            </a:extLst>
          </p:cNvPr>
          <p:cNvGrpSpPr/>
          <p:nvPr/>
        </p:nvGrpSpPr>
        <p:grpSpPr>
          <a:xfrm>
            <a:off x="6909557" y="5402758"/>
            <a:ext cx="476267" cy="369332"/>
            <a:chOff x="6909557" y="5097958"/>
            <a:chExt cx="476267" cy="3693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5CC6A34-4345-134A-B311-738A5790F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557" y="52239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/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/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694D5C-30C4-9A4A-A6C2-29EA85BBD5AD}"/>
              </a:ext>
            </a:extLst>
          </p:cNvPr>
          <p:cNvSpPr/>
          <p:nvPr/>
        </p:nvSpPr>
        <p:spPr>
          <a:xfrm>
            <a:off x="715249" y="4919245"/>
            <a:ext cx="3467685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0B2757-D49E-484A-9BCC-CD2E4DCA1191}"/>
              </a:ext>
            </a:extLst>
          </p:cNvPr>
          <p:cNvCxnSpPr>
            <a:cxnSpLocks/>
          </p:cNvCxnSpPr>
          <p:nvPr/>
        </p:nvCxnSpPr>
        <p:spPr>
          <a:xfrm>
            <a:off x="6179763" y="5111336"/>
            <a:ext cx="807853" cy="417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03F036-E581-AE47-A5EB-10FB7C53212B}"/>
              </a:ext>
            </a:extLst>
          </p:cNvPr>
          <p:cNvCxnSpPr>
            <a:cxnSpLocks/>
          </p:cNvCxnSpPr>
          <p:nvPr/>
        </p:nvCxnSpPr>
        <p:spPr>
          <a:xfrm>
            <a:off x="5941110" y="5528742"/>
            <a:ext cx="968447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94D0BC-DD64-024B-BF59-378C084BB9B2}"/>
              </a:ext>
            </a:extLst>
          </p:cNvPr>
          <p:cNvCxnSpPr>
            <a:cxnSpLocks/>
          </p:cNvCxnSpPr>
          <p:nvPr/>
        </p:nvCxnSpPr>
        <p:spPr>
          <a:xfrm flipV="1">
            <a:off x="6230488" y="5681142"/>
            <a:ext cx="757128" cy="491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94EE4779-B656-D744-91E2-3A87BB887D6D}"/>
              </a:ext>
            </a:extLst>
          </p:cNvPr>
          <p:cNvSpPr/>
          <p:nvPr/>
        </p:nvSpPr>
        <p:spPr>
          <a:xfrm rot="16200000">
            <a:off x="441431" y="5215993"/>
            <a:ext cx="280531" cy="43304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C6D29A-7702-5043-88E0-DA9BDDBAAB83}"/>
              </a:ext>
            </a:extLst>
          </p:cNvPr>
          <p:cNvSpPr/>
          <p:nvPr/>
        </p:nvSpPr>
        <p:spPr>
          <a:xfrm>
            <a:off x="5714999" y="6278563"/>
            <a:ext cx="2286001" cy="55107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Topological-ordering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assigns a valid </a:t>
                </a:r>
              </a:p>
              <a:p>
                <a:pPr marL="0" indent="0">
                  <a:buNone/>
                </a:pPr>
                <a:r>
                  <a:rPr lang="en-US" sz="2000" dirty="0"/>
                  <a:t>topological numbering to all vertices of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DAG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867400"/>
              </a:xfrm>
              <a:blipFill>
                <a:blip r:embed="rId3"/>
                <a:stretch>
                  <a:fillRect l="-1695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9906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8A5D6E6-3009-1B4C-BB43-1B260A2BAEC9}"/>
              </a:ext>
            </a:extLst>
          </p:cNvPr>
          <p:cNvSpPr/>
          <p:nvPr/>
        </p:nvSpPr>
        <p:spPr>
          <a:xfrm>
            <a:off x="4572000" y="2091078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13665</TotalTime>
  <Words>2133</Words>
  <Application>Microsoft Macintosh PowerPoint</Application>
  <PresentationFormat>On-screen Show (4:3)</PresentationFormat>
  <Paragraphs>369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Topological Numbering  of a DAG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Proof of Correctness</vt:lpstr>
      <vt:lpstr>Divide and Conquer Algorithm</vt:lpstr>
      <vt:lpstr>A Job scheduling problem</vt:lpstr>
      <vt:lpstr>PowerPoint Presentation</vt:lpstr>
      <vt:lpstr>Example for a better understanding</vt:lpstr>
      <vt:lpstr>Towards designing an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1348</cp:revision>
  <dcterms:created xsi:type="dcterms:W3CDTF">2011-12-03T04:13:03Z</dcterms:created>
  <dcterms:modified xsi:type="dcterms:W3CDTF">2021-08-25T10:25:35Z</dcterms:modified>
</cp:coreProperties>
</file>