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</p:sldMasterIdLst>
  <p:notesMasterIdLst>
    <p:notesMasterId r:id="rId30"/>
  </p:notesMasterIdLst>
  <p:sldIdLst>
    <p:sldId id="256" r:id="rId2"/>
    <p:sldId id="270" r:id="rId3"/>
    <p:sldId id="281" r:id="rId4"/>
    <p:sldId id="282" r:id="rId5"/>
    <p:sldId id="287" r:id="rId6"/>
    <p:sldId id="286" r:id="rId7"/>
    <p:sldId id="288" r:id="rId8"/>
    <p:sldId id="292" r:id="rId9"/>
    <p:sldId id="289" r:id="rId10"/>
    <p:sldId id="283" r:id="rId11"/>
    <p:sldId id="290" r:id="rId12"/>
    <p:sldId id="291" r:id="rId13"/>
    <p:sldId id="285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xmlns="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4117A9"/>
    <a:srgbClr val="CF9DC7"/>
    <a:srgbClr val="D01E33"/>
    <a:srgbClr val="5B0F05"/>
    <a:srgbClr val="D9ED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4" autoAdjust="0"/>
    <p:restoredTop sz="94660"/>
  </p:normalViewPr>
  <p:slideViewPr>
    <p:cSldViewPr>
      <p:cViewPr varScale="1">
        <p:scale>
          <a:sx n="110" d="100"/>
          <a:sy n="110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672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687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148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8186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075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1945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75741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3978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12535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741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19453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8466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55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2477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045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863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3822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0309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101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471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3704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7537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323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2792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742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660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850-C3A6-4E70-926F-67726AEDA68F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D89A-729B-4C23-A9EA-88716BF4B99A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3D2-A049-427A-8484-3A08C7DE363F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AD2C-2EC6-4A0D-B5A8-0D19F13FBE69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0900-881F-4711-A9CD-AC9EA8D5867D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F854-D839-4156-9620-8705F5E8556E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ACBD-7BD1-442F-99BB-36A4E47F3D3A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53EE-679A-48FE-8710-6ADFA49BB03E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35B3-4F27-4FCF-A5F1-A45854730A70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34BB-2CCD-4BF3-A51C-550027833F40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85BB-29CE-48A2-8BFD-C20BCFFE4E25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AFEC-4D88-47A6-BC8A-B69D9005571B}" type="datetime1">
              <a:rPr lang="en-GB" smtClean="0"/>
              <a:pPr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 smtClean="0">
                <a:solidFill>
                  <a:srgbClr val="FFC000"/>
                </a:solidFill>
                <a:latin typeface="Garamond" panose="02020404030301010803" pitchFamily="18" charset="0"/>
              </a:rPr>
              <a:t>Taking </a:t>
            </a:r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Inputs (scanf)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</a:t>
            </a:r>
            <a:r>
              <a:rPr lang="en-IN" sz="4000" dirty="0" err="1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D95A62-1638-49B0-B697-EE30157A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Alphabet and Keywords of C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CB24F302-B662-4282-8DFA-4299ABE2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506200" cy="4906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 programs can be written using the following alphabet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a b .... 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0 1 .... 9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Space . , : ; ‘ $ “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# % &amp; ! _ { } [ ] ( ) |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dirty="0">
                <a:latin typeface="Garamond" panose="02020404030301010803" pitchFamily="18" charset="0"/>
              </a:rPr>
              <a:t>+ - * / = </a:t>
            </a:r>
          </a:p>
        </p:txBody>
      </p:sp>
      <p:pic>
        <p:nvPicPr>
          <p:cNvPr id="44" name="Picture 2" descr="Image result for keywords C">
            <a:extLst>
              <a:ext uri="{FF2B5EF4-FFF2-40B4-BE49-F238E27FC236}">
                <a16:creationId xmlns:a16="http://schemas.microsoft.com/office/drawing/2014/main" xmlns="" id="{387D1DFA-EB1C-4006-98B6-06643084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6167518" cy="19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215EA6-3157-48EE-BE24-FA09DE002C69}"/>
              </a:ext>
            </a:extLst>
          </p:cNvPr>
          <p:cNvSpPr txBox="1"/>
          <p:nvPr/>
        </p:nvSpPr>
        <p:spPr>
          <a:xfrm>
            <a:off x="7086600" y="2371477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Keywords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AA2857-601C-4B0F-B876-45EB7EB4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22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760193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4117A9"/>
                </a:solidFill>
                <a:latin typeface="Garamond" panose="02020404030301010803" pitchFamily="18" charset="0"/>
              </a:rPr>
              <a:t>Naming Convention for Variables and Functions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D88456B-D39C-43A9-AFFA-C3C655A5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We have seen variables and their usage in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We have seen the main and </a:t>
            </a:r>
            <a:r>
              <a:rPr lang="en-GB" sz="3400" dirty="0" err="1">
                <a:latin typeface="Garamond" panose="02020404030301010803" pitchFamily="18" charset="0"/>
              </a:rPr>
              <a:t>printf</a:t>
            </a:r>
            <a:r>
              <a:rPr lang="en-GB" sz="3400" dirty="0">
                <a:latin typeface="Garamond" panose="02020404030301010803" pitchFamily="18" charset="0"/>
              </a:rPr>
              <a:t> function (and will see various other standard functions and user-defined function later)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Need to follow some rules for naming of variables and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Names can only contain A-Z, a-z, 0-9, and underscore 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solidFill>
                  <a:srgbClr val="FF0000"/>
                </a:solidFill>
                <a:latin typeface="Garamond" panose="02020404030301010803" pitchFamily="18" charset="0"/>
              </a:rPr>
              <a:t>Can’t begin</a:t>
            </a:r>
            <a:r>
              <a:rPr lang="en-GB" sz="3400" dirty="0">
                <a:latin typeface="Garamond" panose="02020404030301010803" pitchFamily="18" charset="0"/>
              </a:rPr>
              <a:t> a variable’s or function’s name with a </a:t>
            </a:r>
            <a:r>
              <a:rPr lang="en-GB" sz="3400" dirty="0">
                <a:solidFill>
                  <a:srgbClr val="FF0000"/>
                </a:solidFill>
                <a:latin typeface="Garamond" panose="02020404030301010803" pitchFamily="18" charset="0"/>
              </a:rPr>
              <a:t>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A_3, abcDS2, </a:t>
            </a:r>
            <a:r>
              <a:rPr lang="en-GB" sz="3400" dirty="0" err="1">
                <a:latin typeface="Garamond" panose="02020404030301010803" pitchFamily="18" charset="0"/>
              </a:rPr>
              <a:t>this_variable</a:t>
            </a:r>
            <a:r>
              <a:rPr lang="en-GB" sz="3400" dirty="0">
                <a:latin typeface="Garamond" panose="02020404030301010803" pitchFamily="18" charset="0"/>
              </a:rPr>
              <a:t> are some valid names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400" dirty="0">
                <a:latin typeface="Garamond" panose="02020404030301010803" pitchFamily="18" charset="0"/>
              </a:rPr>
              <a:t>321, 5_r, </a:t>
            </a:r>
            <a:r>
              <a:rPr lang="en-GB" sz="3400" dirty="0" err="1">
                <a:latin typeface="Garamond" panose="02020404030301010803" pitchFamily="18" charset="0"/>
              </a:rPr>
              <a:t>dfd@dhr</a:t>
            </a:r>
            <a:r>
              <a:rPr lang="en-GB" sz="3400" dirty="0">
                <a:latin typeface="Garamond" panose="02020404030301010803" pitchFamily="18" charset="0"/>
              </a:rPr>
              <a:t>, this variable, no-entry are some not valid names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85CBCA4-AA6A-4E1C-8457-DA6B7E2648DF}"/>
              </a:ext>
            </a:extLst>
          </p:cNvPr>
          <p:cNvSpPr/>
          <p:nvPr/>
        </p:nvSpPr>
        <p:spPr>
          <a:xfrm>
            <a:off x="3886200" y="5486400"/>
            <a:ext cx="21336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9411687-161A-4026-AD38-37B6482BB43E}"/>
              </a:ext>
            </a:extLst>
          </p:cNvPr>
          <p:cNvSpPr/>
          <p:nvPr/>
        </p:nvSpPr>
        <p:spPr>
          <a:xfrm>
            <a:off x="533400" y="5467350"/>
            <a:ext cx="16002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27E1B4D-CB1C-4781-A0B8-2EE592D43D91}"/>
              </a:ext>
            </a:extLst>
          </p:cNvPr>
          <p:cNvSpPr/>
          <p:nvPr/>
        </p:nvSpPr>
        <p:spPr>
          <a:xfrm>
            <a:off x="2200275" y="5486400"/>
            <a:ext cx="16002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1F27E5A-DB3D-470B-9D5F-53335FF98467}"/>
              </a:ext>
            </a:extLst>
          </p:cNvPr>
          <p:cNvSpPr/>
          <p:nvPr/>
        </p:nvSpPr>
        <p:spPr>
          <a:xfrm>
            <a:off x="6076950" y="5486400"/>
            <a:ext cx="1600200" cy="609600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xmlns="" id="{60917000-F92C-4F2A-98FD-0D6527DABCCA}"/>
              </a:ext>
            </a:extLst>
          </p:cNvPr>
          <p:cNvSpPr/>
          <p:nvPr/>
        </p:nvSpPr>
        <p:spPr>
          <a:xfrm>
            <a:off x="347662" y="6297613"/>
            <a:ext cx="1971675" cy="365125"/>
          </a:xfrm>
          <a:prstGeom prst="wedgeRectCallout">
            <a:avLst>
              <a:gd name="adj1" fmla="val -1059"/>
              <a:gd name="adj2" fmla="val -10163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 with number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xmlns="" id="{97A8C3E0-7019-4685-B97C-10BE1A7692B0}"/>
              </a:ext>
            </a:extLst>
          </p:cNvPr>
          <p:cNvSpPr/>
          <p:nvPr/>
        </p:nvSpPr>
        <p:spPr>
          <a:xfrm>
            <a:off x="2511425" y="6300788"/>
            <a:ext cx="1971675" cy="481012"/>
          </a:xfrm>
          <a:prstGeom prst="wedgeRectCallout">
            <a:avLst>
              <a:gd name="adj1" fmla="val -21832"/>
              <a:gd name="adj2" fmla="val -973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Contains special symbol @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5686A19D-564C-4FC5-97E5-F10E64447BEF}"/>
              </a:ext>
            </a:extLst>
          </p:cNvPr>
          <p:cNvSpPr/>
          <p:nvPr/>
        </p:nvSpPr>
        <p:spPr>
          <a:xfrm>
            <a:off x="4691063" y="6356351"/>
            <a:ext cx="1971675" cy="481012"/>
          </a:xfrm>
          <a:prstGeom prst="wedgeRectCallout">
            <a:avLst>
              <a:gd name="adj1" fmla="val -48885"/>
              <a:gd name="adj2" fmla="val -10530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Contains space character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1C5BE568-4AF4-4CC3-B729-B7FAF08B996C}"/>
              </a:ext>
            </a:extLst>
          </p:cNvPr>
          <p:cNvSpPr/>
          <p:nvPr/>
        </p:nvSpPr>
        <p:spPr>
          <a:xfrm>
            <a:off x="7011988" y="6250207"/>
            <a:ext cx="2360612" cy="471269"/>
          </a:xfrm>
          <a:prstGeom prst="wedgeRectCallout">
            <a:avLst>
              <a:gd name="adj1" fmla="val -52660"/>
              <a:gd name="adj2" fmla="val -810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Contains hyphen (“dash”) character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87BFCB1-C7C4-4D16-83ED-466768292FFB}"/>
              </a:ext>
            </a:extLst>
          </p:cNvPr>
          <p:cNvSpPr/>
          <p:nvPr/>
        </p:nvSpPr>
        <p:spPr>
          <a:xfrm>
            <a:off x="4800600" y="3657600"/>
            <a:ext cx="2211388" cy="470052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20C88D3-8E63-4CD3-ADC4-9BA86B61D136}"/>
              </a:ext>
            </a:extLst>
          </p:cNvPr>
          <p:cNvSpPr/>
          <p:nvPr/>
        </p:nvSpPr>
        <p:spPr>
          <a:xfrm>
            <a:off x="9777412" y="3667125"/>
            <a:ext cx="382588" cy="470052"/>
          </a:xfrm>
          <a:prstGeom prst="rect">
            <a:avLst/>
          </a:prstGeom>
          <a:solidFill>
            <a:schemeClr val="accent3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0B29D39-EEED-4AF4-8879-871E844D5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2567" y="4690588"/>
            <a:ext cx="900065" cy="900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B7B232D-DEF5-4BE2-AF12-EA14818E1D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1725" y="5975426"/>
            <a:ext cx="761849" cy="76184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DD2F82-11ED-42A3-A751-B575659A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080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82400" cy="760193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rgbClr val="4117A9"/>
                </a:solidFill>
                <a:latin typeface="Garamond" panose="02020404030301010803" pitchFamily="18" charset="0"/>
              </a:rPr>
              <a:t>Variables and Function Names: Some Suggestions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D88456B-D39C-43A9-AFFA-C3C655A5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Should prefer short, meaningful names. Don’t use C keywords.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Multi-word name allows, e.g., </a:t>
            </a:r>
            <a:r>
              <a:rPr lang="en-GB" dirty="0" err="1">
                <a:latin typeface="Garamond" panose="02020404030301010803" pitchFamily="18" charset="0"/>
              </a:rPr>
              <a:t>firstNumber</a:t>
            </a:r>
            <a:r>
              <a:rPr lang="en-GB" dirty="0">
                <a:latin typeface="Garamond" panose="02020404030301010803" pitchFamily="18" charset="0"/>
              </a:rPr>
              <a:t>, </a:t>
            </a:r>
            <a:r>
              <a:rPr lang="en-GB" dirty="0" err="1">
                <a:latin typeface="Garamond" panose="02020404030301010803" pitchFamily="18" charset="0"/>
              </a:rPr>
              <a:t>first_number</a:t>
            </a:r>
            <a:endParaRPr lang="en-GB" dirty="0">
              <a:latin typeface="Garamond" panose="02020404030301010803" pitchFamily="18" charset="0"/>
            </a:endParaRPr>
          </a:p>
          <a:p>
            <a:r>
              <a:rPr lang="en-GB" dirty="0">
                <a:latin typeface="Garamond" panose="02020404030301010803" pitchFamily="18" charset="0"/>
              </a:rPr>
              <a:t>Advice: Use capital letters for constants (e.g., NUMBER_DAYS_JAN)</a:t>
            </a:r>
          </a:p>
          <a:p>
            <a:r>
              <a:rPr lang="en-GB" dirty="0">
                <a:latin typeface="Garamond" panose="02020404030301010803" pitchFamily="18" charset="0"/>
              </a:rPr>
              <a:t>Advice: Use small letters for variables (e.g., radius, volume)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BB734A2-EBBC-463F-A2CB-DF2C7714ACC6}"/>
              </a:ext>
            </a:extLst>
          </p:cNvPr>
          <p:cNvGrpSpPr/>
          <p:nvPr/>
        </p:nvGrpSpPr>
        <p:grpSpPr>
          <a:xfrm>
            <a:off x="10164223" y="5507986"/>
            <a:ext cx="1858617" cy="904461"/>
            <a:chOff x="3286682" y="2292350"/>
            <a:chExt cx="1858617" cy="904461"/>
          </a:xfrm>
        </p:grpSpPr>
        <p:sp>
          <p:nvSpPr>
            <p:cNvPr id="24" name="Rounded Rectangle 5">
              <a:extLst>
                <a:ext uri="{FF2B5EF4-FFF2-40B4-BE49-F238E27FC236}">
                  <a16:creationId xmlns:a16="http://schemas.microsoft.com/office/drawing/2014/main" xmlns="" id="{C40B2661-AACC-4219-980B-D1D64F8B0F3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A6274A1-1965-40B5-84D8-DF50C037A0F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CB23457-8972-41D7-8C3A-C67CC8BC440B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7" name="Rectangular Callout 8">
            <a:extLst>
              <a:ext uri="{FF2B5EF4-FFF2-40B4-BE49-F238E27FC236}">
                <a16:creationId xmlns:a16="http://schemas.microsoft.com/office/drawing/2014/main" xmlns="" id="{C56220B8-F1B1-4612-8FC9-91DC20DB4ABA}"/>
              </a:ext>
            </a:extLst>
          </p:cNvPr>
          <p:cNvSpPr/>
          <p:nvPr/>
        </p:nvSpPr>
        <p:spPr>
          <a:xfrm>
            <a:off x="5936829" y="5199422"/>
            <a:ext cx="3763678" cy="1198565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me, the names temp, Temp, TEMP,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all  different variable names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xmlns="" id="{6CAA0BF0-3D9D-45A1-A68D-4CE3A7A51FEC}"/>
              </a:ext>
            </a:extLst>
          </p:cNvPr>
          <p:cNvSpPr txBox="1">
            <a:spLocks/>
          </p:cNvSpPr>
          <p:nvPr/>
        </p:nvSpPr>
        <p:spPr>
          <a:xfrm>
            <a:off x="253353" y="3950777"/>
            <a:ext cx="3771995" cy="244721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temp, TEMP, Temp,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TeMp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B98A97F3-BF0D-41C6-BE4D-9C2331BE9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6220" y="4662710"/>
            <a:ext cx="1749737" cy="1749737"/>
          </a:xfrm>
          <a:prstGeom prst="rect">
            <a:avLst/>
          </a:prstGeom>
        </p:spPr>
      </p:pic>
      <p:sp>
        <p:nvSpPr>
          <p:cNvPr id="30" name="Rectangular Callout 11">
            <a:extLst>
              <a:ext uri="{FF2B5EF4-FFF2-40B4-BE49-F238E27FC236}">
                <a16:creationId xmlns:a16="http://schemas.microsoft.com/office/drawing/2014/main" xmlns="" id="{87AB38F2-7823-4A87-81EC-720EC99D2A60}"/>
              </a:ext>
            </a:extLst>
          </p:cNvPr>
          <p:cNvSpPr/>
          <p:nvPr/>
        </p:nvSpPr>
        <p:spPr>
          <a:xfrm>
            <a:off x="5936829" y="4662710"/>
            <a:ext cx="3768138" cy="438248"/>
          </a:xfrm>
          <a:prstGeom prst="wedgeRectCallout">
            <a:avLst>
              <a:gd name="adj1" fmla="val -68958"/>
              <a:gd name="adj2" fmla="val 326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this program is fine?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ular Callout 12">
            <a:extLst>
              <a:ext uri="{FF2B5EF4-FFF2-40B4-BE49-F238E27FC236}">
                <a16:creationId xmlns:a16="http://schemas.microsoft.com/office/drawing/2014/main" xmlns="" id="{7D642292-F87A-4F80-B629-4453B30586D0}"/>
              </a:ext>
            </a:extLst>
          </p:cNvPr>
          <p:cNvSpPr/>
          <p:nvPr/>
        </p:nvSpPr>
        <p:spPr>
          <a:xfrm>
            <a:off x="8604861" y="3520637"/>
            <a:ext cx="3248821" cy="1081749"/>
          </a:xfrm>
          <a:prstGeom prst="wedgeRectCallout">
            <a:avLst>
              <a:gd name="adj1" fmla="val 9219"/>
              <a:gd name="adj2" fmla="val 1486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not advisable. May make mistakes, confuse others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8C43BB-FA1D-4F16-99E6-86AD6F35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32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uiExpand="1" build="p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Recap: </a:t>
            </a:r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and its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9D53F2-E6AD-49BE-9EB7-AF2182D9A02B}"/>
              </a:ext>
            </a:extLst>
          </p:cNvPr>
          <p:cNvSpPr txBox="1"/>
          <p:nvPr/>
        </p:nvSpPr>
        <p:spPr>
          <a:xfrm>
            <a:off x="990600" y="2057400"/>
            <a:ext cx="10347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err="1">
                <a:solidFill>
                  <a:schemeClr val="tx1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format string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4800" dirty="0">
                <a:solidFill>
                  <a:srgbClr val="0070C0"/>
                </a:solidFill>
                <a:latin typeface="Garamond" panose="02020404030301010803" pitchFamily="18" charset="0"/>
              </a:rPr>
              <a:t>list of things to print</a:t>
            </a:r>
            <a:r>
              <a:rPr lang="en-IN" sz="4800" dirty="0">
                <a:solidFill>
                  <a:schemeClr val="tx1"/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2094EA5-CCD8-4BB2-BC03-82F11B50461B}"/>
              </a:ext>
            </a:extLst>
          </p:cNvPr>
          <p:cNvSpPr/>
          <p:nvPr/>
        </p:nvSpPr>
        <p:spPr>
          <a:xfrm>
            <a:off x="5867400" y="2178231"/>
            <a:ext cx="4953000" cy="660537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59EDC6-7E20-49A3-8F56-DDEE9556463A}"/>
              </a:ext>
            </a:extLst>
          </p:cNvPr>
          <p:cNvSpPr/>
          <p:nvPr/>
        </p:nvSpPr>
        <p:spPr>
          <a:xfrm>
            <a:off x="2514600" y="3352800"/>
            <a:ext cx="6553200" cy="68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1">
              <a:lnSpc>
                <a:spcPct val="85000"/>
              </a:lnSpc>
              <a:spcBef>
                <a:spcPts val="1300"/>
              </a:spcBef>
              <a:defRPr/>
            </a:pP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printf(</a:t>
            </a:r>
            <a:r>
              <a:rPr lang="it-IT" sz="4400" kern="1200" dirty="0">
                <a:solidFill>
                  <a:srgbClr val="FF0000"/>
                </a:solidFill>
                <a:latin typeface="Garamond" panose="02020404030301010803" pitchFamily="18" charset="0"/>
              </a:rPr>
              <a:t>“Hello %d %d”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</a:t>
            </a:r>
            <a:r>
              <a:rPr lang="it-IT" sz="44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a,b</a:t>
            </a:r>
            <a:r>
              <a:rPr lang="it-IT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xmlns="" id="{52217FF6-9B57-4981-9481-AE7C2EB2983F}"/>
              </a:ext>
            </a:extLst>
          </p:cNvPr>
          <p:cNvSpPr/>
          <p:nvPr/>
        </p:nvSpPr>
        <p:spPr>
          <a:xfrm>
            <a:off x="8001000" y="838200"/>
            <a:ext cx="2666999" cy="1042515"/>
          </a:xfrm>
          <a:prstGeom prst="wedgeRoundRectCallout">
            <a:avLst>
              <a:gd name="adj1" fmla="val -56910"/>
              <a:gd name="adj2" fmla="val 68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In some cases, </a:t>
            </a:r>
          </a:p>
          <a:p>
            <a:pPr algn="ctr"/>
            <a:r>
              <a:rPr lang="en-IN" dirty="0"/>
              <a:t>there will be no such list.</a:t>
            </a:r>
          </a:p>
          <a:p>
            <a:pPr algn="ctr"/>
            <a:r>
              <a:rPr lang="en-IN" dirty="0"/>
              <a:t>Example: </a:t>
            </a:r>
            <a:r>
              <a:rPr lang="en-IN" dirty="0" err="1"/>
              <a:t>printf</a:t>
            </a:r>
            <a:r>
              <a:rPr lang="en-IN" dirty="0"/>
              <a:t>(“Hello”);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586000-6118-484C-9C8E-68F6C96777CC}"/>
              </a:ext>
            </a:extLst>
          </p:cNvPr>
          <p:cNvSpPr txBox="1"/>
          <p:nvPr/>
        </p:nvSpPr>
        <p:spPr>
          <a:xfrm>
            <a:off x="1295400" y="4572000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Printing some characters, such as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“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new-line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%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IN" sz="3600" dirty="0">
                <a:solidFill>
                  <a:srgbClr val="0000FF"/>
                </a:solidFill>
                <a:latin typeface="Garamond" panose="02020404030301010803" pitchFamily="18" charset="0"/>
              </a:rPr>
              <a:t>\</a:t>
            </a:r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IN" sz="3600" dirty="0">
                <a:solidFill>
                  <a:schemeClr val="tx1"/>
                </a:solidFill>
                <a:latin typeface="Garamond" panose="02020404030301010803" pitchFamily="18" charset="0"/>
              </a:rPr>
              <a:t>requires special care (need to use escape sequences)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5C65A8CE-C413-48DC-A535-09809698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44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Reading Inputs: The </a:t>
            </a:r>
            <a:r>
              <a:rPr lang="en-IN" sz="4800" b="1" dirty="0">
                <a:solidFill>
                  <a:srgbClr val="FF0000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function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xmlns="" id="{4A75E9A6-B450-436A-8300-2A7DC64D8F62}"/>
              </a:ext>
            </a:extLst>
          </p:cNvPr>
          <p:cNvSpPr txBox="1">
            <a:spLocks/>
          </p:cNvSpPr>
          <p:nvPr/>
        </p:nvSpPr>
        <p:spPr>
          <a:xfrm>
            <a:off x="228600" y="1447800"/>
            <a:ext cx="11887200" cy="518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Programs that don’t</a:t>
            </a:r>
            <a:r>
              <a:rPr kumimoji="0" lang="en-US" sz="35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 take inputs from user can be boring </a:t>
            </a: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We saw programs to add two numbers but both had to be written into code</a:t>
            </a:r>
          </a:p>
          <a:p>
            <a:pPr marR="0" lvl="1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Also called “hardcoding” the inputs</a:t>
            </a:r>
          </a:p>
          <a:p>
            <a:pPr marR="0" lvl="1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 bit like a calculator which can only add 5 and 4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To add 6 and 9, write a new calculator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R="0" lvl="1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Can’t we ask Mr C to request us for the numbers when he is executing our requests i.e. at </a:t>
            </a:r>
            <a:r>
              <a:rPr kumimoji="0" lang="en-IN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runtime</a:t>
            </a: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YES</a:t>
            </a:r>
            <a:r>
              <a:rPr lang="en-IN" sz="3500" noProof="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, by t</a:t>
            </a: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anose="02020404030301010803" pitchFamily="18" charset="0"/>
              </a:rPr>
              <a:t>aking input from the user using </a:t>
            </a:r>
            <a:r>
              <a:rPr kumimoji="0" lang="en-IN" sz="3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scanf function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9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48882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Example: Adding Two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User-provided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Numbers</a:t>
            </a:r>
          </a:p>
        </p:txBody>
      </p:sp>
      <p:sp>
        <p:nvSpPr>
          <p:cNvPr id="46" name="Content Placeholder 10">
            <a:extLst>
              <a:ext uri="{FF2B5EF4-FFF2-40B4-BE49-F238E27FC236}">
                <a16:creationId xmlns:a16="http://schemas.microsoft.com/office/drawing/2014/main" xmlns="" id="{E391C832-024F-4925-9A21-40F3A38831FD}"/>
              </a:ext>
            </a:extLst>
          </p:cNvPr>
          <p:cNvSpPr txBox="1">
            <a:spLocks/>
          </p:cNvSpPr>
          <p:nvPr/>
        </p:nvSpPr>
        <p:spPr>
          <a:xfrm>
            <a:off x="187788" y="1560644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scanf(“%d”, &amp;a);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scanf(“%d”, &amp;b);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a + 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xmlns="" id="{DFB103F1-CCF9-41EB-B940-D312FC8D8589}"/>
              </a:ext>
            </a:extLst>
          </p:cNvPr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50" name="Rounded Rectangle 19">
              <a:extLst>
                <a:ext uri="{FF2B5EF4-FFF2-40B4-BE49-F238E27FC236}">
                  <a16:creationId xmlns:a16="http://schemas.microsoft.com/office/drawing/2014/main" xmlns="" id="{3A265D17-97EE-4C1D-952B-00BCC404F67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xmlns="" id="{2C762161-9E96-44AC-86C9-D067721A460F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05B35A01-59FA-4004-A1D7-FB93DE82F59E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CBA89543-3776-4FEF-B70B-96ADD077B74E}"/>
              </a:ext>
            </a:extLst>
          </p:cNvPr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8087EA5-A0C0-491A-BADE-E83DC8122C80}"/>
              </a:ext>
            </a:extLst>
          </p:cNvPr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B140F430-5561-463D-8F58-EB2115EE56F6}"/>
              </a:ext>
            </a:extLst>
          </p:cNvPr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9D7202C-1186-4DA5-A944-5FB8AECD4DAF}"/>
              </a:ext>
            </a:extLst>
          </p:cNvPr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3462C7F-DDBC-43F8-9B0A-F76E57F4F3A4}"/>
              </a:ext>
            </a:extLst>
          </p:cNvPr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B52B38A-DD6F-40F0-B9F1-368CECFA412D}"/>
              </a:ext>
            </a:extLst>
          </p:cNvPr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1F3EBCC-6AAE-4D83-BF46-7105CAE12B36}"/>
              </a:ext>
            </a:extLst>
          </p:cNvPr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11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3F7D094A-19F2-4C68-BB4A-89BA3CBDDB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8042" y="2572927"/>
            <a:ext cx="6241828" cy="2354287"/>
          </a:xfrm>
          <a:prstGeom prst="rect">
            <a:avLst/>
          </a:prstGeom>
        </p:spPr>
      </p:pic>
      <p:sp>
        <p:nvSpPr>
          <p:cNvPr id="61" name="Rectangular Callout 26">
            <a:extLst>
              <a:ext uri="{FF2B5EF4-FFF2-40B4-BE49-F238E27FC236}">
                <a16:creationId xmlns:a16="http://schemas.microsoft.com/office/drawing/2014/main" xmlns="" id="{81EB8702-CBAC-483B-8E2F-C00F67C63510}"/>
              </a:ext>
            </a:extLst>
          </p:cNvPr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C56428E9-6E87-4DE8-8ED5-1AEF9363D29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9124" y="3057474"/>
            <a:ext cx="533400" cy="476250"/>
          </a:xfrm>
          <a:prstGeom prst="rect">
            <a:avLst/>
          </a:prstGeom>
        </p:spPr>
      </p:pic>
      <p:sp>
        <p:nvSpPr>
          <p:cNvPr id="63" name="Rectangular Callout 29">
            <a:extLst>
              <a:ext uri="{FF2B5EF4-FFF2-40B4-BE49-F238E27FC236}">
                <a16:creationId xmlns:a16="http://schemas.microsoft.com/office/drawing/2014/main" xmlns="" id="{C015BE52-B623-4161-AF10-6AEAE4917157}"/>
              </a:ext>
            </a:extLst>
          </p:cNvPr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give me input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Rectangular Callout 30">
            <a:extLst>
              <a:ext uri="{FF2B5EF4-FFF2-40B4-BE49-F238E27FC236}">
                <a16:creationId xmlns:a16="http://schemas.microsoft.com/office/drawing/2014/main" xmlns="" id="{94E83CF1-CEA5-4807-831A-3E2AC1F47955}"/>
              </a:ext>
            </a:extLst>
          </p:cNvPr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Thanks. Let me get back to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65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1" grpId="0" animBg="1"/>
      <p:bldP spid="63" grpId="0" animBg="1"/>
      <p:bldP spid="63" grpId="1" animBg="1"/>
      <p:bldP spid="64" grpId="0" animBg="1"/>
      <p:bldP spid="6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scanf: Some Words of Caution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xmlns="" id="{240A9D1C-A653-4D63-910A-4BE2D888C9B6}"/>
              </a:ext>
            </a:extLst>
          </p:cNvPr>
          <p:cNvSpPr txBox="1">
            <a:spLocks/>
          </p:cNvSpPr>
          <p:nvPr/>
        </p:nvSpPr>
        <p:spPr>
          <a:xfrm>
            <a:off x="253352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Prutor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, input has to be specified before “Execute”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7707F74-0C2E-4680-B5AE-86C70C4CD7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745" y="1600200"/>
            <a:ext cx="11600328" cy="5017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708FB00-C5E5-4F0A-8077-B6108F98DD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00200"/>
            <a:ext cx="12192000" cy="51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04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scanf: Some Words of Caution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xmlns="" id="{240A9D1C-A653-4D63-910A-4BE2D888C9B6}"/>
              </a:ext>
            </a:extLst>
          </p:cNvPr>
          <p:cNvSpPr txBox="1">
            <a:spLocks/>
          </p:cNvSpPr>
          <p:nvPr/>
        </p:nvSpPr>
        <p:spPr>
          <a:xfrm>
            <a:off x="253352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Prutor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, input has to be specified before “Execute”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Please be very careful about this common mistake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Will explain what this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symbol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means, in a few weeks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2862877-5CCE-4CF2-9703-3D5096A0CABD}"/>
              </a:ext>
            </a:extLst>
          </p:cNvPr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scanf(“%d”,a);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5270F29-4BAC-47F0-9C15-A38180B3E3F9}"/>
              </a:ext>
            </a:extLst>
          </p:cNvPr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it-IT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scanf(“%d”,&amp;a);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1FCB11B-6D87-4A3C-9CF7-DD9C1AF33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FBB9B1D-3AD8-4D78-938B-1F3B1720D1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2A98A8D-337E-4D8D-B692-615CAEBB8D2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352" y="3994861"/>
            <a:ext cx="5529911" cy="2085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C3D96A60-0760-4419-AAB9-67DA9EFFABA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3771" y="3994861"/>
            <a:ext cx="5529911" cy="20857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DA30ABE-198E-408E-9BF1-61EA4E15B0E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34297" y="4428112"/>
            <a:ext cx="304800" cy="733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FE0D246A-AAB5-4045-957F-5AB0670D232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291" y="4428112"/>
            <a:ext cx="533400" cy="476250"/>
          </a:xfrm>
          <a:prstGeom prst="rect">
            <a:avLst/>
          </a:prstGeom>
        </p:spPr>
      </p:pic>
      <p:grpSp>
        <p:nvGrpSpPr>
          <p:cNvPr id="3" name="Group 21">
            <a:extLst>
              <a:ext uri="{FF2B5EF4-FFF2-40B4-BE49-F238E27FC236}">
                <a16:creationId xmlns:a16="http://schemas.microsoft.com/office/drawing/2014/main" xmlns="" id="{15FBF66B-A85F-4D93-A777-8CD353B351C9}"/>
              </a:ext>
            </a:extLst>
          </p:cNvPr>
          <p:cNvGrpSpPr/>
          <p:nvPr/>
        </p:nvGrpSpPr>
        <p:grpSpPr>
          <a:xfrm>
            <a:off x="6323771" y="129969"/>
            <a:ext cx="1858617" cy="904461"/>
            <a:chOff x="3286682" y="2292350"/>
            <a:chExt cx="1858617" cy="904461"/>
          </a:xfrm>
        </p:grpSpPr>
        <p:sp>
          <p:nvSpPr>
            <p:cNvPr id="33" name="Rounded Rectangle 17">
              <a:extLst>
                <a:ext uri="{FF2B5EF4-FFF2-40B4-BE49-F238E27FC236}">
                  <a16:creationId xmlns:a16="http://schemas.microsoft.com/office/drawing/2014/main" xmlns="" id="{63FD7E70-F4C7-48EF-B270-34521FEC22C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917EB176-DA41-4CAE-A3C7-CDD52188E6B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67739D07-8093-4C8F-8A1D-230F6B57F1A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6" name="Rectangular Callout 23">
            <a:extLst>
              <a:ext uri="{FF2B5EF4-FFF2-40B4-BE49-F238E27FC236}">
                <a16:creationId xmlns:a16="http://schemas.microsoft.com/office/drawing/2014/main" xmlns="" id="{32F18BC5-FF3E-4DA4-986B-B3E0D39D13EF}"/>
              </a:ext>
            </a:extLst>
          </p:cNvPr>
          <p:cNvSpPr/>
          <p:nvPr/>
        </p:nvSpPr>
        <p:spPr>
          <a:xfrm>
            <a:off x="9017535" y="1085068"/>
            <a:ext cx="2836147" cy="942389"/>
          </a:xfrm>
          <a:prstGeom prst="wedgeRectCallout">
            <a:avLst>
              <a:gd name="adj1" fmla="val -83806"/>
              <a:gd name="adj2" fmla="val -9180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Both work! Experiment!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7BDC873-AD51-42BA-9911-081EA1A546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352" y="5088835"/>
            <a:ext cx="1588866" cy="1588866"/>
          </a:xfrm>
          <a:prstGeom prst="rect">
            <a:avLst/>
          </a:prstGeom>
        </p:spPr>
      </p:pic>
      <p:sp>
        <p:nvSpPr>
          <p:cNvPr id="38" name="Rectangular Callout 24">
            <a:extLst>
              <a:ext uri="{FF2B5EF4-FFF2-40B4-BE49-F238E27FC236}">
                <a16:creationId xmlns:a16="http://schemas.microsoft.com/office/drawing/2014/main" xmlns="" id="{9594A980-3017-46F7-A133-CBC798C43418}"/>
              </a:ext>
            </a:extLst>
          </p:cNvPr>
          <p:cNvSpPr/>
          <p:nvPr/>
        </p:nvSpPr>
        <p:spPr>
          <a:xfrm>
            <a:off x="1885322" y="4219148"/>
            <a:ext cx="3281956" cy="942389"/>
          </a:xfrm>
          <a:prstGeom prst="wedgeRectCallout">
            <a:avLst>
              <a:gd name="adj1" fmla="val -67238"/>
              <a:gd name="adj2" fmla="val 632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 Space is not same as newline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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ular Callout 25">
            <a:extLst>
              <a:ext uri="{FF2B5EF4-FFF2-40B4-BE49-F238E27FC236}">
                <a16:creationId xmlns:a16="http://schemas.microsoft.com/office/drawing/2014/main" xmlns="" id="{DBFBAF40-1435-4F4E-9BC0-3E08BF7FF959}"/>
              </a:ext>
            </a:extLst>
          </p:cNvPr>
          <p:cNvSpPr/>
          <p:nvPr/>
        </p:nvSpPr>
        <p:spPr>
          <a:xfrm>
            <a:off x="263291" y="1112171"/>
            <a:ext cx="5519972" cy="822823"/>
          </a:xfrm>
          <a:prstGeom prst="wedgeRectCallout">
            <a:avLst>
              <a:gd name="adj1" fmla="val 62479"/>
              <a:gd name="adj2" fmla="val -10311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they are different but in scanf, both look like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whitespaces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ular Callout 26">
            <a:extLst>
              <a:ext uri="{FF2B5EF4-FFF2-40B4-BE49-F238E27FC236}">
                <a16:creationId xmlns:a16="http://schemas.microsoft.com/office/drawing/2014/main" xmlns="" id="{FE7EF1B7-6A24-4B7D-B620-B2305BF3F1E8}"/>
              </a:ext>
            </a:extLst>
          </p:cNvPr>
          <p:cNvSpPr/>
          <p:nvPr/>
        </p:nvSpPr>
        <p:spPr>
          <a:xfrm>
            <a:off x="2703498" y="5412073"/>
            <a:ext cx="3281956" cy="942389"/>
          </a:xfrm>
          <a:prstGeom prst="wedgeRectCallout">
            <a:avLst>
              <a:gd name="adj1" fmla="val -88134"/>
              <a:gd name="adj2" fmla="val -3906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Huh! What is a whitespace?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ular Callout 27">
            <a:extLst>
              <a:ext uri="{FF2B5EF4-FFF2-40B4-BE49-F238E27FC236}">
                <a16:creationId xmlns:a16="http://schemas.microsoft.com/office/drawing/2014/main" xmlns="" id="{4EF44695-BB4E-4269-B843-98F0FD6B1334}"/>
              </a:ext>
            </a:extLst>
          </p:cNvPr>
          <p:cNvSpPr/>
          <p:nvPr/>
        </p:nvSpPr>
        <p:spPr>
          <a:xfrm>
            <a:off x="259399" y="2188572"/>
            <a:ext cx="6064372" cy="1474470"/>
          </a:xfrm>
          <a:prstGeom prst="wedgeRectCallout">
            <a:avLst>
              <a:gd name="adj1" fmla="val 39733"/>
              <a:gd name="adj2" fmla="val -7095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Space, Tab, Newline are called whitespace characters since they are invisible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5C378008-9CD3-44A1-B907-D43C1A18A51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702" y="2981392"/>
            <a:ext cx="5957766" cy="5034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xmlns="" id="{B554FFFB-FAF7-4552-841D-EE82FE759B6A}"/>
              </a:ext>
            </a:extLst>
          </p:cNvPr>
          <p:cNvSpPr/>
          <p:nvPr/>
        </p:nvSpPr>
        <p:spPr>
          <a:xfrm>
            <a:off x="1680443" y="3086467"/>
            <a:ext cx="97604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96A884BF-AD3A-4CBB-9BC3-80DB44DD4AAE}"/>
              </a:ext>
            </a:extLst>
          </p:cNvPr>
          <p:cNvSpPr/>
          <p:nvPr/>
        </p:nvSpPr>
        <p:spPr>
          <a:xfrm>
            <a:off x="3333865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D60E4C72-6D50-47F0-B2EF-7C732975CB91}"/>
              </a:ext>
            </a:extLst>
          </p:cNvPr>
          <p:cNvSpPr/>
          <p:nvPr/>
        </p:nvSpPr>
        <p:spPr>
          <a:xfrm>
            <a:off x="3996570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65659F6F-1307-415F-BC7C-45BB4EB562F7}"/>
              </a:ext>
            </a:extLst>
          </p:cNvPr>
          <p:cNvSpPr/>
          <p:nvPr/>
        </p:nvSpPr>
        <p:spPr>
          <a:xfrm>
            <a:off x="4663290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34B37EC6-F130-4333-AE47-464C49D3902D}"/>
              </a:ext>
            </a:extLst>
          </p:cNvPr>
          <p:cNvSpPr/>
          <p:nvPr/>
        </p:nvSpPr>
        <p:spPr>
          <a:xfrm>
            <a:off x="5327161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1D46493-B980-47AF-B1D5-C5B1244B94DD}"/>
              </a:ext>
            </a:extLst>
          </p:cNvPr>
          <p:cNvSpPr/>
          <p:nvPr/>
        </p:nvSpPr>
        <p:spPr>
          <a:xfrm>
            <a:off x="5985454" y="3075770"/>
            <a:ext cx="161927" cy="303491"/>
          </a:xfrm>
          <a:prstGeom prst="ellipse">
            <a:avLst/>
          </a:prstGeom>
          <a:noFill/>
          <a:ln w="38100" cap="flat" cmpd="sng" algn="ctr">
            <a:solidFill>
              <a:srgbClr val="F03B5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104A646-0498-4CFF-938F-9366AF84F9DF}"/>
              </a:ext>
            </a:extLst>
          </p:cNvPr>
          <p:cNvSpPr txBox="1"/>
          <p:nvPr/>
        </p:nvSpPr>
        <p:spPr>
          <a:xfrm>
            <a:off x="1701327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TAB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3A4E05D-B3DA-4022-8F1D-12B7303F202A}"/>
              </a:ext>
            </a:extLst>
          </p:cNvPr>
          <p:cNvSpPr txBox="1"/>
          <p:nvPr/>
        </p:nvSpPr>
        <p:spPr>
          <a:xfrm>
            <a:off x="2945979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SPACE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95DC14-69DB-4CAC-B62B-03CAC26A2B92}"/>
              </a:ext>
            </a:extLst>
          </p:cNvPr>
          <p:cNvSpPr txBox="1"/>
          <p:nvPr/>
        </p:nvSpPr>
        <p:spPr>
          <a:xfrm>
            <a:off x="5497839" y="3327222"/>
            <a:ext cx="11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1"/>
            <a:r>
              <a:rPr lang="en-IN" b="1" kern="1200" dirty="0">
                <a:solidFill>
                  <a:prstClr val="black"/>
                </a:solidFill>
                <a:latin typeface="Century Gothic" panose="020B0502020202020204" pitchFamily="34" charset="0"/>
                <a:ea typeface="+mn-ea"/>
                <a:cs typeface="+mn-cs"/>
              </a:rPr>
              <a:t>NEWLINE</a:t>
            </a:r>
            <a:endParaRPr lang="en-US" b="1" kern="1200" dirty="0">
              <a:solidFill>
                <a:prstClr val="black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5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36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Taking Multiple Inputs using a Single scanf</a:t>
            </a:r>
          </a:p>
        </p:txBody>
      </p:sp>
      <p:sp>
        <p:nvSpPr>
          <p:cNvPr id="94" name="Content Placeholder 10">
            <a:extLst>
              <a:ext uri="{FF2B5EF4-FFF2-40B4-BE49-F238E27FC236}">
                <a16:creationId xmlns:a16="http://schemas.microsoft.com/office/drawing/2014/main" xmlns="" id="{A07AA2C8-54DB-4979-90F7-1FCB9544B6E3}"/>
              </a:ext>
            </a:extLst>
          </p:cNvPr>
          <p:cNvSpPr txBox="1">
            <a:spLocks/>
          </p:cNvSpPr>
          <p:nvPr/>
        </p:nvSpPr>
        <p:spPr>
          <a:xfrm>
            <a:off x="254957" y="1345859"/>
            <a:ext cx="5563247" cy="422404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d%d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”, &amp;a, &amp;b);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(“%d”, a + 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3" name="Group 96">
            <a:extLst>
              <a:ext uri="{FF2B5EF4-FFF2-40B4-BE49-F238E27FC236}">
                <a16:creationId xmlns:a16="http://schemas.microsoft.com/office/drawing/2014/main" xmlns="" id="{8D70115A-8B8F-4CD4-9F0C-F9F572C7351A}"/>
              </a:ext>
            </a:extLst>
          </p:cNvPr>
          <p:cNvGrpSpPr/>
          <p:nvPr/>
        </p:nvGrpSpPr>
        <p:grpSpPr>
          <a:xfrm>
            <a:off x="1970099" y="4387194"/>
            <a:ext cx="1858617" cy="904461"/>
            <a:chOff x="3286682" y="2292350"/>
            <a:chExt cx="1858617" cy="904461"/>
          </a:xfrm>
        </p:grpSpPr>
        <p:sp>
          <p:nvSpPr>
            <p:cNvPr id="98" name="Rounded Rectangle 19">
              <a:extLst>
                <a:ext uri="{FF2B5EF4-FFF2-40B4-BE49-F238E27FC236}">
                  <a16:creationId xmlns:a16="http://schemas.microsoft.com/office/drawing/2014/main" xmlns="" id="{FC5E7B8D-1900-4453-9113-1AA9B46FCF57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3506EE25-E383-4E42-B70F-84124A484E3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04944387-5007-4A22-9DAD-8901D960BB7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7E9B65D6-052B-4F35-AD01-1E70DE7898C6}"/>
              </a:ext>
            </a:extLst>
          </p:cNvPr>
          <p:cNvSpPr/>
          <p:nvPr/>
        </p:nvSpPr>
        <p:spPr>
          <a:xfrm>
            <a:off x="2830637" y="1510458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ADE0485-7F73-4900-A247-56734F1CB407}"/>
              </a:ext>
            </a:extLst>
          </p:cNvPr>
          <p:cNvSpPr/>
          <p:nvPr/>
        </p:nvSpPr>
        <p:spPr>
          <a:xfrm>
            <a:off x="4373914" y="1510458"/>
            <a:ext cx="1214175" cy="1117600"/>
          </a:xfrm>
          <a:prstGeom prst="rect">
            <a:avLst/>
          </a:prstGeom>
          <a:solidFill>
            <a:srgbClr val="60B1F2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FDA13F5C-B748-471A-B2BE-E9938DBBFE0B}"/>
              </a:ext>
            </a:extLst>
          </p:cNvPr>
          <p:cNvSpPr/>
          <p:nvPr/>
        </p:nvSpPr>
        <p:spPr>
          <a:xfrm>
            <a:off x="3205128" y="261535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94E494D2-87E5-49F2-89C5-286547137464}"/>
              </a:ext>
            </a:extLst>
          </p:cNvPr>
          <p:cNvSpPr/>
          <p:nvPr/>
        </p:nvSpPr>
        <p:spPr>
          <a:xfrm>
            <a:off x="4748405" y="261535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/>
            <a:r>
              <a:rPr lang="en-IN" sz="48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lang="en-US" sz="4800" kern="1200" dirty="0">
              <a:solidFill>
                <a:prstClr val="black"/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2D8DC22-00D4-4728-9A71-4806F62B7C34}"/>
              </a:ext>
            </a:extLst>
          </p:cNvPr>
          <p:cNvSpPr txBox="1"/>
          <p:nvPr/>
        </p:nvSpPr>
        <p:spPr>
          <a:xfrm>
            <a:off x="3243911" y="1684537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3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8529731-4457-4C29-8F36-B6A7D776111C}"/>
              </a:ext>
            </a:extLst>
          </p:cNvPr>
          <p:cNvSpPr txBox="1"/>
          <p:nvPr/>
        </p:nvSpPr>
        <p:spPr>
          <a:xfrm>
            <a:off x="4787188" y="1684537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8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2FDD26E-6868-4CCB-8E50-0090360893B9}"/>
              </a:ext>
            </a:extLst>
          </p:cNvPr>
          <p:cNvSpPr txBox="1"/>
          <p:nvPr/>
        </p:nvSpPr>
        <p:spPr>
          <a:xfrm>
            <a:off x="3986289" y="3555158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1"/>
            <a:r>
              <a:rPr lang="en-IN" sz="4400" kern="1200" dirty="0">
                <a:solidFill>
                  <a:prstClr val="black"/>
                </a:solidFill>
                <a:latin typeface="Arial Narrow" panose="020B0606020202030204" pitchFamily="34" charset="0"/>
                <a:ea typeface="+mn-ea"/>
                <a:cs typeface="+mn-cs"/>
              </a:rPr>
              <a:t>11</a:t>
            </a:r>
            <a:endParaRPr lang="en-US" sz="4400" kern="1200" dirty="0">
              <a:solidFill>
                <a:prstClr val="black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xmlns="" id="{38B7AC00-B35A-47B5-9B8E-AD83CBC8D2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5586" y="3457882"/>
            <a:ext cx="6241828" cy="2354287"/>
          </a:xfrm>
          <a:prstGeom prst="rect">
            <a:avLst/>
          </a:prstGeom>
        </p:spPr>
      </p:pic>
      <p:sp>
        <p:nvSpPr>
          <p:cNvPr id="109" name="Rectangular Callout 26">
            <a:extLst>
              <a:ext uri="{FF2B5EF4-FFF2-40B4-BE49-F238E27FC236}">
                <a16:creationId xmlns:a16="http://schemas.microsoft.com/office/drawing/2014/main" xmlns="" id="{7DF0CACC-6EE8-40C1-9AC1-05A09E403F9A}"/>
              </a:ext>
            </a:extLst>
          </p:cNvPr>
          <p:cNvSpPr/>
          <p:nvPr/>
        </p:nvSpPr>
        <p:spPr>
          <a:xfrm>
            <a:off x="4663521" y="4494042"/>
            <a:ext cx="771084" cy="684581"/>
          </a:xfrm>
          <a:prstGeom prst="wedgeRectCallout">
            <a:avLst>
              <a:gd name="adj1" fmla="val -179901"/>
              <a:gd name="adj2" fmla="val 2218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xmlns="" id="{3CC94958-6560-4892-B180-D81DF01E8A4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82930" y="3974505"/>
            <a:ext cx="533400" cy="476250"/>
          </a:xfrm>
          <a:prstGeom prst="rect">
            <a:avLst/>
          </a:prstGeom>
        </p:spPr>
      </p:pic>
      <p:sp>
        <p:nvSpPr>
          <p:cNvPr id="111" name="Rectangular Callout 29">
            <a:extLst>
              <a:ext uri="{FF2B5EF4-FFF2-40B4-BE49-F238E27FC236}">
                <a16:creationId xmlns:a16="http://schemas.microsoft.com/office/drawing/2014/main" xmlns="" id="{8D7C33D7-5007-49BC-A463-1458296E204F}"/>
              </a:ext>
            </a:extLst>
          </p:cNvPr>
          <p:cNvSpPr/>
          <p:nvPr/>
        </p:nvSpPr>
        <p:spPr>
          <a:xfrm>
            <a:off x="254957" y="5698807"/>
            <a:ext cx="2231577" cy="533687"/>
          </a:xfrm>
          <a:prstGeom prst="wedgeRectCallout">
            <a:avLst>
              <a:gd name="adj1" fmla="val 42581"/>
              <a:gd name="adj2" fmla="val -1439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 please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Rectangular Callout 30">
            <a:extLst>
              <a:ext uri="{FF2B5EF4-FFF2-40B4-BE49-F238E27FC236}">
                <a16:creationId xmlns:a16="http://schemas.microsoft.com/office/drawing/2014/main" xmlns="" id="{E3E58670-DA38-4CC8-B6F4-DA89EA6AA9E4}"/>
              </a:ext>
            </a:extLst>
          </p:cNvPr>
          <p:cNvSpPr/>
          <p:nvPr/>
        </p:nvSpPr>
        <p:spPr>
          <a:xfrm>
            <a:off x="2702023" y="5703575"/>
            <a:ext cx="1471400" cy="484110"/>
          </a:xfrm>
          <a:prstGeom prst="wedgeRectCallout">
            <a:avLst>
              <a:gd name="adj1" fmla="val -54452"/>
              <a:gd name="adj2" fmla="val -13959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Rectangular Callout 27">
            <a:extLst>
              <a:ext uri="{FF2B5EF4-FFF2-40B4-BE49-F238E27FC236}">
                <a16:creationId xmlns:a16="http://schemas.microsoft.com/office/drawing/2014/main" xmlns="" id="{A94F1E7E-4894-440B-9D35-655901857DD6}"/>
              </a:ext>
            </a:extLst>
          </p:cNvPr>
          <p:cNvSpPr/>
          <p:nvPr/>
        </p:nvSpPr>
        <p:spPr>
          <a:xfrm>
            <a:off x="7162800" y="2356163"/>
            <a:ext cx="1778452" cy="752039"/>
          </a:xfrm>
          <a:prstGeom prst="wedgeRectCallout">
            <a:avLst>
              <a:gd name="adj1" fmla="val 74595"/>
              <a:gd name="adj2" fmla="val -7808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Help!!!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Rectangular Callout 28">
            <a:extLst>
              <a:ext uri="{FF2B5EF4-FFF2-40B4-BE49-F238E27FC236}">
                <a16:creationId xmlns:a16="http://schemas.microsoft.com/office/drawing/2014/main" xmlns="" id="{C7C38803-995A-44F9-AB27-F399644E4047}"/>
              </a:ext>
            </a:extLst>
          </p:cNvPr>
          <p:cNvSpPr/>
          <p:nvPr/>
        </p:nvSpPr>
        <p:spPr>
          <a:xfrm>
            <a:off x="4044812" y="5521137"/>
            <a:ext cx="1769392" cy="684581"/>
          </a:xfrm>
          <a:prstGeom prst="wedgeRectCallout">
            <a:avLst>
              <a:gd name="adj1" fmla="val -89664"/>
              <a:gd name="adj2" fmla="val -92508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xmlns="" id="{BB848078-C89E-4B2D-8DE2-660D6332A33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54431" y="3945192"/>
            <a:ext cx="400050" cy="428625"/>
          </a:xfrm>
          <a:prstGeom prst="rect">
            <a:avLst/>
          </a:prstGeom>
        </p:spPr>
      </p:pic>
      <p:sp>
        <p:nvSpPr>
          <p:cNvPr id="116" name="Rectangular Callout 32">
            <a:extLst>
              <a:ext uri="{FF2B5EF4-FFF2-40B4-BE49-F238E27FC236}">
                <a16:creationId xmlns:a16="http://schemas.microsoft.com/office/drawing/2014/main" xmlns="" id="{02B33E5A-505F-4A6F-8FF7-EB82A00DF912}"/>
              </a:ext>
            </a:extLst>
          </p:cNvPr>
          <p:cNvSpPr/>
          <p:nvPr/>
        </p:nvSpPr>
        <p:spPr>
          <a:xfrm>
            <a:off x="146916" y="3155784"/>
            <a:ext cx="2752491" cy="943197"/>
          </a:xfrm>
          <a:prstGeom prst="wedgeRectCallout">
            <a:avLst>
              <a:gd name="adj1" fmla="val 53651"/>
              <a:gd name="adj2" fmla="val 9578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entered only one integer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xmlns="" id="{6346DA91-1C09-42D5-8FDF-3DDAEEC4171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82930" y="3945193"/>
            <a:ext cx="304800" cy="73342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xmlns="" id="{EA08015E-1B59-46A8-AB49-ED494775076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0067" y="3945192"/>
            <a:ext cx="619125" cy="676275"/>
          </a:xfrm>
          <a:prstGeom prst="rect">
            <a:avLst/>
          </a:prstGeom>
        </p:spPr>
      </p:pic>
      <p:sp>
        <p:nvSpPr>
          <p:cNvPr id="119" name="Rectangular Callout 31">
            <a:extLst>
              <a:ext uri="{FF2B5EF4-FFF2-40B4-BE49-F238E27FC236}">
                <a16:creationId xmlns:a16="http://schemas.microsoft.com/office/drawing/2014/main" xmlns="" id="{7FA3A660-035A-42EA-8391-42AD0FEF0BD6}"/>
              </a:ext>
            </a:extLst>
          </p:cNvPr>
          <p:cNvSpPr/>
          <p:nvPr/>
        </p:nvSpPr>
        <p:spPr>
          <a:xfrm>
            <a:off x="265520" y="3165747"/>
            <a:ext cx="2147884" cy="943197"/>
          </a:xfrm>
          <a:prstGeom prst="wedgeRectCallout">
            <a:avLst>
              <a:gd name="adj1" fmla="val 76909"/>
              <a:gd name="adj2" fmla="val 96837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look the same to 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D69BB428-64B0-44D5-9AB5-CB530803F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0" y="1165929"/>
            <a:ext cx="1815651" cy="18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47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 animBg="1"/>
      <p:bldP spid="101" grpId="0" animBg="1"/>
      <p:bldP spid="102" grpId="0" animBg="1"/>
      <p:bldP spid="103" grpId="0"/>
      <p:bldP spid="104" grpId="0"/>
      <p:bldP spid="105" grpId="0"/>
      <p:bldP spid="106" grpId="0"/>
      <p:bldP spid="107" grpId="0"/>
      <p:bldP spid="109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4" grpId="0" animBg="1"/>
      <p:bldP spid="116" grpId="0" animBg="1"/>
      <p:bldP spid="116" grpId="1" animBg="1"/>
      <p:bldP spid="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does scanf work 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E9541168-2E9E-4D22-A6F4-EF0C07214CC2}"/>
              </a:ext>
            </a:extLst>
          </p:cNvPr>
          <p:cNvSpPr txBox="1">
            <a:spLocks/>
          </p:cNvSpPr>
          <p:nvPr/>
        </p:nvSpPr>
        <p:spPr>
          <a:xfrm>
            <a:off x="253353" y="1143997"/>
            <a:ext cx="5754255" cy="72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How we must speak to mr. compiler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C11A99D4-914F-4583-880B-8239356EADFA}"/>
              </a:ext>
            </a:extLst>
          </p:cNvPr>
          <p:cNvSpPr txBox="1">
            <a:spLocks/>
          </p:cNvSpPr>
          <p:nvPr/>
        </p:nvSpPr>
        <p:spPr>
          <a:xfrm>
            <a:off x="6007608" y="1143997"/>
            <a:ext cx="5846074" cy="722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200" b="1" i="0" u="none" strike="noStrike" kern="1200" cap="all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How we usually speak to a human</a:t>
            </a:r>
            <a:endParaRPr kumimoji="0" lang="en-US" sz="2200" b="1" i="0" u="none" strike="noStrike" kern="1200" cap="all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9F922CF-1C5B-499E-809F-A508A3175E35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all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33FFA2E0-258F-4AF3-B78B-4C10A4AAE0E0}"/>
              </a:ext>
            </a:extLst>
          </p:cNvPr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Verdana"/>
              </a:rPr>
              <a:t>scanf(“%d%d”, &amp;a, &amp;b);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xmlns="" id="{BCB73880-8DDA-426A-BB10-DA2C08DFFC53}"/>
              </a:ext>
            </a:extLst>
          </p:cNvPr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rgbClr val="60B1F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Please read one integer. Ignore all whitespace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spaces,tabs,newlines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) after that till I write another integer. Read that second integer too.</a:t>
            </a:r>
          </a:p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Store value of the first integer in a and value of second integer in b.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xmlns="" id="{EF622DB8-6483-4A83-84CA-2C64CC64321D}"/>
              </a:ext>
            </a:extLst>
          </p:cNvPr>
          <p:cNvSpPr txBox="1">
            <a:spLocks/>
          </p:cNvSpPr>
          <p:nvPr/>
        </p:nvSpPr>
        <p:spPr>
          <a:xfrm>
            <a:off x="253354" y="5107154"/>
            <a:ext cx="11600328" cy="145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Remember Mr. C likes 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o be told beforehand what all we are going to ask him to do!</a:t>
            </a:r>
          </a:p>
          <a:p>
            <a:pPr marL="457200" marR="0" lvl="1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Scanf follows this exact same rule while telling Mr. C how to read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C9DEF7E-42A0-4A2D-A930-D4FFCB7DBF7F}"/>
              </a:ext>
            </a:extLst>
          </p:cNvPr>
          <p:cNvSpPr/>
          <p:nvPr/>
        </p:nvSpPr>
        <p:spPr>
          <a:xfrm>
            <a:off x="6370980" y="1953687"/>
            <a:ext cx="5396947" cy="1289952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7E3800C-7CFE-4A27-91E2-5F2A6AFC2627}"/>
              </a:ext>
            </a:extLst>
          </p:cNvPr>
          <p:cNvSpPr/>
          <p:nvPr/>
        </p:nvSpPr>
        <p:spPr>
          <a:xfrm>
            <a:off x="1698914" y="1953688"/>
            <a:ext cx="1449714" cy="550973"/>
          </a:xfrm>
          <a:prstGeom prst="rect">
            <a:avLst/>
          </a:prstGeom>
          <a:solidFill>
            <a:srgbClr val="6AD5BB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02FFB67-B9C5-4DEE-B71A-A0B7ABA11CBF}"/>
              </a:ext>
            </a:extLst>
          </p:cNvPr>
          <p:cNvSpPr/>
          <p:nvPr/>
        </p:nvSpPr>
        <p:spPr>
          <a:xfrm>
            <a:off x="6370981" y="3243639"/>
            <a:ext cx="5396947" cy="427384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1374E-A34B-4EBB-A159-CD5D3467686D}"/>
              </a:ext>
            </a:extLst>
          </p:cNvPr>
          <p:cNvSpPr/>
          <p:nvPr/>
        </p:nvSpPr>
        <p:spPr>
          <a:xfrm>
            <a:off x="3371199" y="1953688"/>
            <a:ext cx="547912" cy="550973"/>
          </a:xfrm>
          <a:prstGeom prst="rect">
            <a:avLst/>
          </a:prstGeom>
          <a:solidFill>
            <a:srgbClr val="DC6FEC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07076AB-643A-4BDE-9E60-2582F40E505F}"/>
              </a:ext>
            </a:extLst>
          </p:cNvPr>
          <p:cNvSpPr/>
          <p:nvPr/>
        </p:nvSpPr>
        <p:spPr>
          <a:xfrm>
            <a:off x="6370980" y="3671023"/>
            <a:ext cx="5396948" cy="427384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4C864C9-2D50-4711-BF77-F045C81F1EDA}"/>
              </a:ext>
            </a:extLst>
          </p:cNvPr>
          <p:cNvSpPr/>
          <p:nvPr/>
        </p:nvSpPr>
        <p:spPr>
          <a:xfrm>
            <a:off x="4141682" y="1953688"/>
            <a:ext cx="542502" cy="550973"/>
          </a:xfrm>
          <a:prstGeom prst="rect">
            <a:avLst/>
          </a:prstGeom>
          <a:solidFill>
            <a:srgbClr val="E8AB4E">
              <a:alpha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Verdana"/>
              <a:cs typeface="Verdana"/>
              <a:sym typeface="Verdana"/>
            </a:endParaRP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xmlns="" id="{68CB9789-67A6-436E-AD04-DEC11A5B309B}"/>
              </a:ext>
            </a:extLst>
          </p:cNvPr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xmlns="" id="{8673FD2B-D346-462B-B80B-BADAB3CF642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7652CFF4-1273-4A5B-B104-4252EA7E2CE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AAE9C4F-EB69-4CF2-864D-D36F17838DE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9" name="Rectangular Callout 33">
            <a:extLst>
              <a:ext uri="{FF2B5EF4-FFF2-40B4-BE49-F238E27FC236}">
                <a16:creationId xmlns:a16="http://schemas.microsoft.com/office/drawing/2014/main" xmlns="" id="{15B46A8C-24B1-4E43-BA5A-E3514688A3F8}"/>
              </a:ext>
            </a:extLst>
          </p:cNvPr>
          <p:cNvSpPr/>
          <p:nvPr/>
        </p:nvSpPr>
        <p:spPr>
          <a:xfrm>
            <a:off x="3090333" y="2785764"/>
            <a:ext cx="2614728" cy="2150303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Format string tells me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how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you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will write things, and then I am told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where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to store what I have read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40" name="Rectangular Callout 34">
            <a:extLst>
              <a:ext uri="{FF2B5EF4-FFF2-40B4-BE49-F238E27FC236}">
                <a16:creationId xmlns:a16="http://schemas.microsoft.com/office/drawing/2014/main" xmlns="" id="{8381E926-1CC3-4895-A3AF-82448A7D0C2E}"/>
              </a:ext>
            </a:extLst>
          </p:cNvPr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Format string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cxnSp>
        <p:nvCxnSpPr>
          <p:cNvPr id="41" name="Elbow Connector 36">
            <a:extLst>
              <a:ext uri="{FF2B5EF4-FFF2-40B4-BE49-F238E27FC236}">
                <a16:creationId xmlns:a16="http://schemas.microsoft.com/office/drawing/2014/main" xmlns="" id="{52C0788D-FCE8-4EC7-844B-E4078F041AD5}"/>
              </a:ext>
            </a:extLst>
          </p:cNvPr>
          <p:cNvCxnSpPr>
            <a:stCxn id="22" idx="0"/>
          </p:cNvCxnSpPr>
          <p:nvPr/>
        </p:nvCxnSpPr>
        <p:spPr>
          <a:xfrm rot="16200000" flipH="1" flipV="1">
            <a:off x="2804623" y="1121935"/>
            <a:ext cx="8779" cy="1672284"/>
          </a:xfrm>
          <a:prstGeom prst="bentConnector4">
            <a:avLst>
              <a:gd name="adj1" fmla="val -2603941"/>
              <a:gd name="adj2" fmla="val 100087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8D0A4641-3825-459C-A8D0-8E72F0868F6A}"/>
              </a:ext>
            </a:extLst>
          </p:cNvPr>
          <p:cNvCxnSpPr/>
          <p:nvPr/>
        </p:nvCxnSpPr>
        <p:spPr>
          <a:xfrm rot="5400000">
            <a:off x="3626602" y="1555510"/>
            <a:ext cx="12700" cy="1738864"/>
          </a:xfrm>
          <a:prstGeom prst="bentConnector4">
            <a:avLst>
              <a:gd name="adj1" fmla="val 2200000"/>
              <a:gd name="adj2" fmla="val 99869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58211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6" grpId="0" build="p" animBg="1"/>
      <p:bldP spid="17" grpId="0" build="p" animBg="1"/>
      <p:bldP spid="18" grpId="0" build="p"/>
      <p:bldP spid="19" grpId="0" animBg="1"/>
      <p:bldP spid="20" grpId="0" animBg="1"/>
      <p:bldP spid="21" grpId="0" animBg="1"/>
      <p:bldP spid="22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Graded labs starting </a:t>
            </a:r>
            <a:r>
              <a:rPr lang="en-GB" sz="2800" dirty="0" smtClean="0">
                <a:latin typeface="Garamond" panose="02020404030301010803" pitchFamily="18" charset="0"/>
              </a:rPr>
              <a:t>today</a:t>
            </a:r>
          </a:p>
          <a:p>
            <a:pPr>
              <a:buNone/>
            </a:pPr>
            <a:endParaRPr lang="en-GB" sz="28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>
                <a:latin typeface="Garamond" panose="02020404030301010803" pitchFamily="18" charset="0"/>
              </a:rPr>
              <a:t>Prutor accounts: Hopefully everyone now has a working Prutor account (accessible via your CC email id and CC password)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If not, please arrive at the lab early (by 1:45pm) and we will create your account on the spot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BE5FF6-22B5-4C2D-86C4-0DCEA687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How does scanf work ?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xmlns="" id="{2FA0806B-3A3D-4739-9BB3-7DC63E9A9715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Be a bit careful since Mr C is a bit careless in this matter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He treats all whitespace characters the same when integers are being input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scanf will never print anything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Verdana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Use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 to print and scanf to read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Verdana"/>
              </a:rPr>
              <a:t>Try out what happens with the following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A79B81B-E94B-4F37-809D-1E92482F21B8}"/>
              </a:ext>
            </a:extLst>
          </p:cNvPr>
          <p:cNvSpPr/>
          <p:nvPr/>
        </p:nvSpPr>
        <p:spPr>
          <a:xfrm>
            <a:off x="363064" y="3052228"/>
            <a:ext cx="4583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scanf(“Hello %d”,&amp;a);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xmlns="" id="{8B4445B3-4784-4022-A88D-1B5A24AE0A3E}"/>
              </a:ext>
            </a:extLst>
          </p:cNvPr>
          <p:cNvGrpSpPr/>
          <p:nvPr/>
        </p:nvGrpSpPr>
        <p:grpSpPr>
          <a:xfrm>
            <a:off x="6531469" y="2216875"/>
            <a:ext cx="1858617" cy="904461"/>
            <a:chOff x="3286682" y="2292350"/>
            <a:chExt cx="1858617" cy="904461"/>
          </a:xfrm>
        </p:grpSpPr>
        <p:sp>
          <p:nvSpPr>
            <p:cNvPr id="26" name="Rounded Rectangle 11">
              <a:extLst>
                <a:ext uri="{FF2B5EF4-FFF2-40B4-BE49-F238E27FC236}">
                  <a16:creationId xmlns:a16="http://schemas.microsoft.com/office/drawing/2014/main" xmlns="" id="{C5364B73-011C-4CF7-BD9F-9C68DB5F496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344AAA9D-E9E3-4E11-9769-6FE547403F7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7C49A15A-505A-4503-B567-96E9BB1C0D0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9" name="Rectangular Callout 14">
            <a:extLst>
              <a:ext uri="{FF2B5EF4-FFF2-40B4-BE49-F238E27FC236}">
                <a16:creationId xmlns:a16="http://schemas.microsoft.com/office/drawing/2014/main" xmlns="" id="{05284C91-1F70-45F2-A994-016A3E40CFF9}"/>
              </a:ext>
            </a:extLst>
          </p:cNvPr>
          <p:cNvSpPr/>
          <p:nvPr/>
        </p:nvSpPr>
        <p:spPr>
          <a:xfrm>
            <a:off x="8663964" y="2216875"/>
            <a:ext cx="3463596" cy="2265673"/>
          </a:xfrm>
          <a:prstGeom prst="wedgeRectCallout">
            <a:avLst>
              <a:gd name="adj1" fmla="val -60498"/>
              <a:gd name="adj2" fmla="val -2553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Hmm … you are going to write the English word Hello followed by space followed by an integer. I will store the value of that integer in 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6D06C2D-A566-44BB-83AC-0F2662AC44C8}"/>
              </a:ext>
            </a:extLst>
          </p:cNvPr>
          <p:cNvSpPr/>
          <p:nvPr/>
        </p:nvSpPr>
        <p:spPr>
          <a:xfrm>
            <a:off x="363064" y="5377552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scanf(“%d,%d”,&amp;a,&amp;b);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D347C83-BD4D-4AEB-BCF8-1AA039D13048}"/>
              </a:ext>
            </a:extLst>
          </p:cNvPr>
          <p:cNvSpPr/>
          <p:nvPr/>
        </p:nvSpPr>
        <p:spPr>
          <a:xfrm>
            <a:off x="363064" y="6047809"/>
            <a:ext cx="5152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scanf(“%d\n%d”,&amp;a,&amp;b);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AE86966-4912-495D-9727-F28DE3C7A0C3}"/>
              </a:ext>
            </a:extLst>
          </p:cNvPr>
          <p:cNvSpPr/>
          <p:nvPr/>
        </p:nvSpPr>
        <p:spPr>
          <a:xfrm>
            <a:off x="5625147" y="6069899"/>
            <a:ext cx="5022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scanf(“%d\t%d”,&amp;a,&amp;b);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B14ECFD-42B9-411D-B9B6-95A0191FE595}"/>
              </a:ext>
            </a:extLst>
          </p:cNvPr>
          <p:cNvSpPr/>
          <p:nvPr/>
        </p:nvSpPr>
        <p:spPr>
          <a:xfrm>
            <a:off x="5625147" y="5377551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scanf(“\“%d%d\“”,&amp;a,&amp;b);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E91BDF0-3CCA-4ED4-823A-5F23B9D4BDC1}"/>
              </a:ext>
            </a:extLst>
          </p:cNvPr>
          <p:cNvSpPr/>
          <p:nvPr/>
        </p:nvSpPr>
        <p:spPr>
          <a:xfrm>
            <a:off x="363064" y="4727377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 %d”,&amp;a,&amp;b);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F71B9E9-433D-4525-B1B6-067DC00150E5}"/>
              </a:ext>
            </a:extLst>
          </p:cNvPr>
          <p:cNvSpPr/>
          <p:nvPr/>
        </p:nvSpPr>
        <p:spPr>
          <a:xfrm>
            <a:off x="5625147" y="4727377"/>
            <a:ext cx="5820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Verdana"/>
                <a:cs typeface="Verdana"/>
                <a:sym typeface="Verdana"/>
              </a:rPr>
              <a:t>scanf(“%dHello%d”,&amp;a,&amp;b);</a:t>
            </a:r>
          </a:p>
        </p:txBody>
      </p:sp>
      <p:sp>
        <p:nvSpPr>
          <p:cNvPr id="46" name="Rectangular Callout 21">
            <a:extLst>
              <a:ext uri="{FF2B5EF4-FFF2-40B4-BE49-F238E27FC236}">
                <a16:creationId xmlns:a16="http://schemas.microsoft.com/office/drawing/2014/main" xmlns="" id="{76195DCE-3E8D-4CFD-827D-502EBE72B49F}"/>
              </a:ext>
            </a:extLst>
          </p:cNvPr>
          <p:cNvSpPr/>
          <p:nvPr/>
        </p:nvSpPr>
        <p:spPr>
          <a:xfrm>
            <a:off x="1815260" y="1600821"/>
            <a:ext cx="3763678" cy="1615500"/>
          </a:xfrm>
          <a:prstGeom prst="wedgeRectCallout">
            <a:avLst>
              <a:gd name="adj1" fmla="val 80520"/>
              <a:gd name="adj2" fmla="val 153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My advice to you is to take input one at a time in the beginning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Wingdings" panose="05000000000000000000" pitchFamily="2" charset="2"/>
              </a:rPr>
              <a:t> Try out acrobatics in free 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8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/>
      <p:bldP spid="29" grpId="0" animBg="1"/>
      <p:bldP spid="30" grpId="0"/>
      <p:bldP spid="31" grpId="0"/>
      <p:bldP spid="32" grpId="0"/>
      <p:bldP spid="43" grpId="0"/>
      <p:bldP spid="44" grpId="0"/>
      <p:bldP spid="45" grpId="0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Commenting Your Code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925F2128-CD80-4216-97E9-B4786D50ED9F}"/>
              </a:ext>
            </a:extLst>
          </p:cNvPr>
          <p:cNvSpPr txBox="1">
            <a:spLocks/>
          </p:cNvSpPr>
          <p:nvPr/>
        </p:nvSpPr>
        <p:spPr>
          <a:xfrm>
            <a:off x="253354" y="1111625"/>
            <a:ext cx="11600328" cy="1714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Last week we learned about “indentation”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Let us learn about “comments” today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Absolutely essential in industry, even self projects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9C204E52-EEFB-4C25-BC71-E5596E678804}"/>
              </a:ext>
            </a:extLst>
          </p:cNvPr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c = a + b;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(“c =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d”,c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F7C7871-1C9A-47D1-8A64-2E03AB548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6411" y="2647998"/>
            <a:ext cx="1945202" cy="1945202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xmlns="" id="{B54A9930-EC07-4BA9-871C-AA37AC4F272F}"/>
              </a:ext>
            </a:extLst>
          </p:cNvPr>
          <p:cNvSpPr txBox="1">
            <a:spLocks/>
          </p:cNvSpPr>
          <p:nvPr/>
        </p:nvSpPr>
        <p:spPr>
          <a:xfrm>
            <a:off x="4207278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Assign them values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c = a + b;</a:t>
            </a:r>
          </a:p>
          <a:p>
            <a:pPr lvl="1" indent="-91440">
              <a:spcBef>
                <a:spcPts val="1300"/>
              </a:spcBef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(“c =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  <a:p>
            <a:pPr lvl="1" indent="-91440">
              <a:spcBef>
                <a:spcPts val="1300"/>
              </a:spcBef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xmlns="" id="{0C5C6677-D213-480F-A760-A8EC44ABCE1D}"/>
              </a:ext>
            </a:extLst>
          </p:cNvPr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int main(){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a; 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b; </a:t>
            </a:r>
          </a:p>
          <a:p>
            <a:pPr lvl="0">
              <a:defRPr/>
            </a:pPr>
            <a:endParaRPr lang="en-IN" sz="3200" dirty="0">
              <a:solidFill>
                <a:prstClr val="black">
                  <a:lumMod val="85000"/>
                  <a:lumOff val="15000"/>
                </a:prstClr>
              </a:solidFill>
              <a:latin typeface="Arial Narrow" panose="020B0606020202030204" pitchFamily="34" charset="0"/>
            </a:endParaRP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a = 5, b = 4;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    int c = a + b;</a:t>
            </a:r>
          </a:p>
          <a:p>
            <a:pPr lvl="1" indent="-91440">
              <a:spcBef>
                <a:spcPts val="1300"/>
              </a:spcBef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printf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(“c = %</a:t>
            </a: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d”,c</a:t>
            </a: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);</a:t>
            </a:r>
          </a:p>
          <a:p>
            <a:pPr lvl="1" indent="-91440">
              <a:spcBef>
                <a:spcPts val="1300"/>
              </a:spcBef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return 0;</a:t>
            </a:r>
          </a:p>
          <a:p>
            <a:pPr lvl="0"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}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4C0DC729-E569-4DE5-859E-3FB94B45D082}"/>
              </a:ext>
            </a:extLst>
          </p:cNvPr>
          <p:cNvSpPr txBox="1">
            <a:spLocks/>
          </p:cNvSpPr>
          <p:nvPr/>
        </p:nvSpPr>
        <p:spPr>
          <a:xfrm>
            <a:off x="3734803" y="2909347"/>
            <a:ext cx="5281681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How we write</a:t>
            </a:r>
            <a:r>
              <a:rPr kumimoji="0" lang="en-IN" sz="2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commented code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xmlns="" id="{5CCD3105-852A-4262-A718-C81A359B0DC9}"/>
              </a:ext>
            </a:extLst>
          </p:cNvPr>
          <p:cNvSpPr txBox="1">
            <a:spLocks/>
          </p:cNvSpPr>
          <p:nvPr/>
        </p:nvSpPr>
        <p:spPr>
          <a:xfrm>
            <a:off x="8428845" y="2826154"/>
            <a:ext cx="315719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ctr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Mr C sees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xmlns="" id="{F44C757E-83C7-49DA-B7FF-6193A1458E25}"/>
              </a:ext>
            </a:extLst>
          </p:cNvPr>
          <p:cNvGrpSpPr/>
          <p:nvPr/>
        </p:nvGrpSpPr>
        <p:grpSpPr>
          <a:xfrm>
            <a:off x="10164223" y="1743537"/>
            <a:ext cx="1858617" cy="904461"/>
            <a:chOff x="3286682" y="2292350"/>
            <a:chExt cx="1858617" cy="904461"/>
          </a:xfrm>
        </p:grpSpPr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xmlns="" id="{50AB6EC4-F481-4852-9943-29F6E546659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038492BF-CAD9-4F7C-9FBA-A4F5B3E1432D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37B8ECA0-F6C9-4F6C-B2C5-68BD835FA28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5" name="Rectangular Callout 17">
            <a:extLst>
              <a:ext uri="{FF2B5EF4-FFF2-40B4-BE49-F238E27FC236}">
                <a16:creationId xmlns:a16="http://schemas.microsoft.com/office/drawing/2014/main" xmlns="" id="{B2AADD2B-B671-45B8-B4AE-DDCF780A25FC}"/>
              </a:ext>
            </a:extLst>
          </p:cNvPr>
          <p:cNvSpPr/>
          <p:nvPr/>
        </p:nvSpPr>
        <p:spPr>
          <a:xfrm>
            <a:off x="7310986" y="446825"/>
            <a:ext cx="2235718" cy="1296712"/>
          </a:xfrm>
          <a:prstGeom prst="wedgeRectCallout">
            <a:avLst>
              <a:gd name="adj1" fmla="val 70944"/>
              <a:gd name="adj2" fmla="val 73382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Okay. I will add your two numbers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E4FE27-59E1-406C-B423-1FE431C85561}"/>
              </a:ext>
            </a:extLst>
          </p:cNvPr>
          <p:cNvSpPr/>
          <p:nvPr/>
        </p:nvSpPr>
        <p:spPr>
          <a:xfrm>
            <a:off x="5257800" y="3733800"/>
            <a:ext cx="129540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DE28E8E-6E1D-4E0E-A6D7-945C61C1614E}"/>
              </a:ext>
            </a:extLst>
          </p:cNvPr>
          <p:cNvSpPr/>
          <p:nvPr/>
        </p:nvSpPr>
        <p:spPr>
          <a:xfrm>
            <a:off x="5257800" y="4083049"/>
            <a:ext cx="160020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50924C8-A69C-4472-91DB-AC17004E5DC4}"/>
              </a:ext>
            </a:extLst>
          </p:cNvPr>
          <p:cNvSpPr/>
          <p:nvPr/>
        </p:nvSpPr>
        <p:spPr>
          <a:xfrm>
            <a:off x="4700539" y="4492359"/>
            <a:ext cx="223366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xmlns="" id="{2EC33CA4-461F-4C7B-94D0-450BA71AEC77}"/>
              </a:ext>
            </a:extLst>
          </p:cNvPr>
          <p:cNvSpPr/>
          <p:nvPr/>
        </p:nvSpPr>
        <p:spPr>
          <a:xfrm>
            <a:off x="6705601" y="3370374"/>
            <a:ext cx="1683084" cy="668226"/>
          </a:xfrm>
          <a:prstGeom prst="wedgeRoundRectCallout">
            <a:avLst>
              <a:gd name="adj1" fmla="val -39697"/>
              <a:gd name="adj2" fmla="val 69497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Only humans see comments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4DF203D-3911-4467-A4D7-EBB8D1C0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343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animBg="1"/>
      <p:bldP spid="27" grpId="0" animBg="1"/>
      <p:bldP spid="28" grpId="0" animBg="1"/>
      <p:bldP spid="29" grpId="0" build="p"/>
      <p:bldP spid="30" grpId="0" build="p"/>
      <p:bldP spid="35" grpId="0" animBg="1"/>
      <p:bldP spid="4" grpId="0" animBg="1"/>
      <p:bldP spid="49" grpId="0" animBg="1"/>
      <p:bldP spid="50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Several Ways of Writing Comments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xmlns="" id="{26DE1EA5-AFC4-497C-9D10-C447F22C4C71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Since it is an art form, artists differ on what is more pretty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3" name="Content Placeholder 10">
            <a:extLst>
              <a:ext uri="{FF2B5EF4-FFF2-40B4-BE49-F238E27FC236}">
                <a16:creationId xmlns:a16="http://schemas.microsoft.com/office/drawing/2014/main" xmlns="" id="{BD309DF3-D476-4795-9779-F736D27F74BB}"/>
              </a:ext>
            </a:extLst>
          </p:cNvPr>
          <p:cNvSpPr txBox="1">
            <a:spLocks/>
          </p:cNvSpPr>
          <p:nvPr/>
        </p:nvSpPr>
        <p:spPr>
          <a:xfrm>
            <a:off x="42047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Assign them values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Content Placeholder 10">
            <a:extLst>
              <a:ext uri="{FF2B5EF4-FFF2-40B4-BE49-F238E27FC236}">
                <a16:creationId xmlns:a16="http://schemas.microsoft.com/office/drawing/2014/main" xmlns="" id="{011409C8-1F54-422F-9FD5-FFDBE6395B5F}"/>
              </a:ext>
            </a:extLst>
          </p:cNvPr>
          <p:cNvSpPr txBox="1">
            <a:spLocks/>
          </p:cNvSpPr>
          <p:nvPr/>
        </p:nvSpPr>
        <p:spPr>
          <a:xfrm>
            <a:off x="4243672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/*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/*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/* Assign them values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Content Placeholder 10">
            <a:extLst>
              <a:ext uri="{FF2B5EF4-FFF2-40B4-BE49-F238E27FC236}">
                <a16:creationId xmlns:a16="http://schemas.microsoft.com/office/drawing/2014/main" xmlns="" id="{21A17376-87B2-4F9A-BD80-A64722058605}"/>
              </a:ext>
            </a:extLst>
          </p:cNvPr>
          <p:cNvSpPr txBox="1">
            <a:spLocks/>
          </p:cNvSpPr>
          <p:nvPr/>
        </p:nvSpPr>
        <p:spPr>
          <a:xfrm>
            <a:off x="803048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/* Assign them values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0436B0F8-A847-4936-B33C-75E452368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616" y="4843453"/>
            <a:ext cx="2014547" cy="2014547"/>
          </a:xfrm>
          <a:prstGeom prst="rect">
            <a:avLst/>
          </a:prstGeom>
        </p:spPr>
      </p:pic>
      <p:sp>
        <p:nvSpPr>
          <p:cNvPr id="47" name="Rectangular Callout 12">
            <a:extLst>
              <a:ext uri="{FF2B5EF4-FFF2-40B4-BE49-F238E27FC236}">
                <a16:creationId xmlns:a16="http://schemas.microsoft.com/office/drawing/2014/main" xmlns="" id="{2C809AFB-DAF2-4CAD-83C8-1D05A099FB71}"/>
              </a:ext>
            </a:extLst>
          </p:cNvPr>
          <p:cNvSpPr/>
          <p:nvPr/>
        </p:nvSpPr>
        <p:spPr>
          <a:xfrm>
            <a:off x="1899298" y="3864005"/>
            <a:ext cx="2781247" cy="1137176"/>
          </a:xfrm>
          <a:prstGeom prst="wedgeRectCallout">
            <a:avLst>
              <a:gd name="adj1" fmla="val -63622"/>
              <a:gd name="adj2" fmla="val 79999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I can mix and match?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C610ABA7-A696-434E-9F1C-224E085A6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7982" y="4843454"/>
            <a:ext cx="2046422" cy="2046422"/>
          </a:xfrm>
          <a:prstGeom prst="rect">
            <a:avLst/>
          </a:prstGeom>
        </p:spPr>
      </p:pic>
      <p:sp>
        <p:nvSpPr>
          <p:cNvPr id="49" name="Rectangular Callout 14">
            <a:extLst>
              <a:ext uri="{FF2B5EF4-FFF2-40B4-BE49-F238E27FC236}">
                <a16:creationId xmlns:a16="http://schemas.microsoft.com/office/drawing/2014/main" xmlns="" id="{A1645EBF-7C51-49CA-9636-E8CE9EF2C90A}"/>
              </a:ext>
            </a:extLst>
          </p:cNvPr>
          <p:cNvSpPr/>
          <p:nvPr/>
        </p:nvSpPr>
        <p:spPr>
          <a:xfrm>
            <a:off x="5171810" y="3625051"/>
            <a:ext cx="4094109" cy="1376130"/>
          </a:xfrm>
          <a:prstGeom prst="wedgeRectCallout">
            <a:avLst>
              <a:gd name="adj1" fmla="val 75152"/>
              <a:gd name="adj2" fmla="val 7414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 In fact /* */ is used to comment several lines at once – shortcut!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ular Callout 15">
            <a:extLst>
              <a:ext uri="{FF2B5EF4-FFF2-40B4-BE49-F238E27FC236}">
                <a16:creationId xmlns:a16="http://schemas.microsoft.com/office/drawing/2014/main" xmlns="" id="{3CAAE020-7175-4954-BDD8-14A2EAA38F8E}"/>
              </a:ext>
            </a:extLst>
          </p:cNvPr>
          <p:cNvSpPr/>
          <p:nvPr/>
        </p:nvSpPr>
        <p:spPr>
          <a:xfrm>
            <a:off x="5171810" y="5198553"/>
            <a:ext cx="4094109" cy="1376130"/>
          </a:xfrm>
          <a:prstGeom prst="wedgeRectCallout">
            <a:avLst>
              <a:gd name="adj1" fmla="val 75880"/>
              <a:gd name="adj2" fmla="val -603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Just be a bit careful. Some compilers don’t understand // comments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53CD05F-01DC-4C4E-B1F9-BF2C1372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219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More on Comments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EDBA5B32-F112-4A90-ADB3-FD9885109CCD}"/>
              </a:ext>
            </a:extLst>
          </p:cNvPr>
          <p:cNvSpPr txBox="1">
            <a:spLocks/>
          </p:cNvSpPr>
          <p:nvPr/>
        </p:nvSpPr>
        <p:spPr>
          <a:xfrm>
            <a:off x="253353" y="1111624"/>
            <a:ext cx="7330203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 comments to describe why you defined each variable and what each step of your code is doing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You will thank yourself for doing this when you are looking at your own code before the endsem exams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 </a:t>
            </a:r>
          </a:p>
          <a:p>
            <a:pPr marL="347472" marR="0" lvl="1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Your team members in your company/research group will also thank you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Multiline comments very handy. No need to write // on every line </a:t>
            </a: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xmlns="" id="{012BEA11-9A48-4975-B3CC-0A221FAC20EB}"/>
              </a:ext>
            </a:extLst>
          </p:cNvPr>
          <p:cNvSpPr txBox="1">
            <a:spLocks/>
          </p:cNvSpPr>
          <p:nvPr/>
        </p:nvSpPr>
        <p:spPr>
          <a:xfrm>
            <a:off x="7732643" y="1111623"/>
            <a:ext cx="4121039" cy="5300823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a; // My first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b; // The other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/* Assign them values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so that I can add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them later on */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5,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E9D73C2-A800-4ECA-90AB-85380FB17C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4246" y="1014764"/>
            <a:ext cx="4157832" cy="5407621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8F2D83-4223-4202-BD48-829A730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045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Problem-Solving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8EB5BE9-8DA2-4E68-A332-3CE41A8B7D72}"/>
              </a:ext>
            </a:extLst>
          </p:cNvPr>
          <p:cNvSpPr txBox="1">
            <a:spLocks/>
          </p:cNvSpPr>
          <p:nvPr/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Comments can be also used to identify where is error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 C will tell you (compile) where he thinks the error is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Commenting out lines can also help identify the error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xmlns="" id="{0DA1EDBF-CA41-42E8-B90A-B2BBE3ADAE3B}"/>
              </a:ext>
            </a:extLst>
          </p:cNvPr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DDB48C90-6B3C-497D-A85F-7CCEB34104BB}"/>
              </a:ext>
            </a:extLst>
          </p:cNvPr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b, c;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52BB3A90-D94D-4773-9EBB-527E7D8ACF37}"/>
              </a:ext>
            </a:extLst>
          </p:cNvPr>
          <p:cNvSpPr txBox="1">
            <a:spLocks/>
          </p:cNvSpPr>
          <p:nvPr/>
        </p:nvSpPr>
        <p:spPr>
          <a:xfrm>
            <a:off x="4207277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c = a + b;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 = 5;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b = 4;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xmlns="" id="{8BC22248-3293-4D1E-89BF-918220E0D13D}"/>
              </a:ext>
            </a:extLst>
          </p:cNvPr>
          <p:cNvGrpSpPr/>
          <p:nvPr/>
        </p:nvGrpSpPr>
        <p:grpSpPr>
          <a:xfrm>
            <a:off x="253353" y="2187057"/>
            <a:ext cx="1858617" cy="904461"/>
            <a:chOff x="3286682" y="2292350"/>
            <a:chExt cx="1858617" cy="904461"/>
          </a:xfrm>
        </p:grpSpPr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xmlns="" id="{47A02C92-D996-405B-877F-199812CA670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FEC923F-2CDA-4C3F-B425-61263F6A167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CFAAD4DF-2317-47A5-B3A4-74816798E450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4" name="Rectangular Callout 11">
            <a:extLst>
              <a:ext uri="{FF2B5EF4-FFF2-40B4-BE49-F238E27FC236}">
                <a16:creationId xmlns:a16="http://schemas.microsoft.com/office/drawing/2014/main" xmlns="" id="{5BD74D76-F67C-4BE2-B486-37B83CF113D0}"/>
              </a:ext>
            </a:extLst>
          </p:cNvPr>
          <p:cNvSpPr/>
          <p:nvPr/>
        </p:nvSpPr>
        <p:spPr>
          <a:xfrm>
            <a:off x="284227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F03B5E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xmlns="" id="{2C4CB926-C6BA-4D9C-9478-560C8D277966}"/>
              </a:ext>
            </a:extLst>
          </p:cNvPr>
          <p:cNvGrpSpPr/>
          <p:nvPr/>
        </p:nvGrpSpPr>
        <p:grpSpPr>
          <a:xfrm>
            <a:off x="4207278" y="2187057"/>
            <a:ext cx="1858617" cy="904461"/>
            <a:chOff x="3286682" y="2292350"/>
            <a:chExt cx="1858617" cy="904461"/>
          </a:xfrm>
        </p:grpSpPr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xmlns="" id="{B31A8A7D-69FD-44A5-9149-F51543152AC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B59C4CEC-9C69-4D0F-B6D5-549754FB3208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DE830F5-6263-41E1-82B8-8F0132BE600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ular Callout 16">
            <a:extLst>
              <a:ext uri="{FF2B5EF4-FFF2-40B4-BE49-F238E27FC236}">
                <a16:creationId xmlns:a16="http://schemas.microsoft.com/office/drawing/2014/main" xmlns="" id="{AB525D92-8D8B-42A0-9FD4-53B8116B0570}"/>
              </a:ext>
            </a:extLst>
          </p:cNvPr>
          <p:cNvSpPr/>
          <p:nvPr/>
        </p:nvSpPr>
        <p:spPr>
          <a:xfrm>
            <a:off x="6796204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6AD5BB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DA2C415-DD63-4F90-8CEC-5D7CD2841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65895" y="4834858"/>
            <a:ext cx="2023142" cy="2023142"/>
          </a:xfrm>
          <a:prstGeom prst="rect">
            <a:avLst/>
          </a:prstGeom>
        </p:spPr>
      </p:pic>
      <p:sp>
        <p:nvSpPr>
          <p:cNvPr id="24" name="Rectangular Callout 20">
            <a:extLst>
              <a:ext uri="{FF2B5EF4-FFF2-40B4-BE49-F238E27FC236}">
                <a16:creationId xmlns:a16="http://schemas.microsoft.com/office/drawing/2014/main" xmlns="" id="{B92DAB03-F82B-48BD-85CC-2A416E103FE3}"/>
              </a:ext>
            </a:extLst>
          </p:cNvPr>
          <p:cNvSpPr/>
          <p:nvPr/>
        </p:nvSpPr>
        <p:spPr>
          <a:xfrm>
            <a:off x="8493241" y="3484078"/>
            <a:ext cx="2235718" cy="1052872"/>
          </a:xfrm>
          <a:prstGeom prst="wedgeRectCallout">
            <a:avLst>
              <a:gd name="adj1" fmla="val -100212"/>
              <a:gd name="adj2" fmla="val 11247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Aha! I forgot to declare 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xmlns="" id="{80515C32-50C1-4528-BFD3-0ADEA03D1D25}"/>
              </a:ext>
            </a:extLst>
          </p:cNvPr>
          <p:cNvGrpSpPr/>
          <p:nvPr/>
        </p:nvGrpSpPr>
        <p:grpSpPr>
          <a:xfrm>
            <a:off x="8161203" y="2187057"/>
            <a:ext cx="1858617" cy="904461"/>
            <a:chOff x="3286682" y="2292350"/>
            <a:chExt cx="1858617" cy="904461"/>
          </a:xfrm>
        </p:grpSpPr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xmlns="" id="{B0CCDA51-DF9A-447D-87E5-F7EBF084116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A9300676-DC52-4816-B737-93B697BDC55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39CE661-63F7-4E48-B032-72CB1F0B7489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9" name="Rectangular Callout 25">
            <a:extLst>
              <a:ext uri="{FF2B5EF4-FFF2-40B4-BE49-F238E27FC236}">
                <a16:creationId xmlns:a16="http://schemas.microsoft.com/office/drawing/2014/main" xmlns="" id="{42837482-ECA6-4206-B798-04A75B277602}"/>
              </a:ext>
            </a:extLst>
          </p:cNvPr>
          <p:cNvSpPr/>
          <p:nvPr/>
        </p:nvSpPr>
        <p:spPr>
          <a:xfrm>
            <a:off x="1075012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rgbClr val="6AD5BB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Okay!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FFA1038-3459-41CD-851A-1EFFBEF690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5218" y="4834303"/>
            <a:ext cx="2023697" cy="20236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510681D-D4BC-456F-8199-47CF2793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972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4" grpId="0" animBg="1"/>
      <p:bldP spid="22" grpId="0" animBg="1"/>
      <p:bldP spid="24" grpId="0" animBg="1"/>
      <p:bldP spid="24" grpId="1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Take Care with Formulae: Using Brackets Help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AD70FFB8-5889-4127-938B-78F641A434F8}"/>
              </a:ext>
            </a:extLst>
          </p:cNvPr>
          <p:cNvSpPr txBox="1">
            <a:spLocks/>
          </p:cNvSpPr>
          <p:nvPr/>
        </p:nvSpPr>
        <p:spPr>
          <a:xfrm>
            <a:off x="7073742" y="1905375"/>
            <a:ext cx="5118257" cy="445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Recall your BODMAS order rules from high school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Mr. C follows similar rules – will see in detail soon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Good practice to bracket your formulae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Minimize confusion as well as chances of error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Play with brackets in lab to practice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3EEB5939-C770-408C-A504-59FC30F2DA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65198563"/>
              </p:ext>
            </p:extLst>
          </p:nvPr>
        </p:nvGraphicFramePr>
        <p:xfrm>
          <a:off x="254000" y="1111250"/>
          <a:ext cx="6819742" cy="4206240"/>
        </p:xfrm>
        <a:graphic>
          <a:graphicData uri="http://schemas.openxmlformats.org/drawingml/2006/table">
            <a:tbl>
              <a:tblPr firstRow="1" bandRow="1"/>
              <a:tblGrid>
                <a:gridCol w="2140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96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3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Bracketing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(</a:t>
                      </a:r>
                      <a:r>
                        <a:rPr lang="en-IN" sz="2800" b="1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a+b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</a:t>
                      </a:r>
                      <a:r>
                        <a:rPr lang="en-IN" sz="2800" b="1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 + b/2;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 panose="020F0302020204030204"/>
                        </a:defRPr>
                      </a:lvl9pPr>
                    </a:lstStyle>
                    <a:p>
                      <a:pPr algn="ctr"/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3B5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FC0B057-8541-4860-BF1F-C3088E793D0D}"/>
              </a:ext>
            </a:extLst>
          </p:cNvPr>
          <p:cNvSpPr/>
          <p:nvPr/>
        </p:nvSpPr>
        <p:spPr>
          <a:xfrm>
            <a:off x="253353" y="4253949"/>
            <a:ext cx="6820389" cy="10635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xmlns="" id="{50BD65EA-485B-4870-B2F6-78D3D643CF2D}"/>
              </a:ext>
            </a:extLst>
          </p:cNvPr>
          <p:cNvSpPr/>
          <p:nvPr/>
        </p:nvSpPr>
        <p:spPr>
          <a:xfrm>
            <a:off x="7400767" y="966040"/>
            <a:ext cx="4537233" cy="893078"/>
          </a:xfrm>
          <a:prstGeom prst="wedgeRectCallout">
            <a:avLst>
              <a:gd name="adj1" fmla="val 7422"/>
              <a:gd name="adj2" fmla="val 6310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B</a:t>
            </a:r>
            <a:r>
              <a:rPr lang="en-IN" sz="2400" dirty="0">
                <a:latin typeface="Garamond" panose="02020404030301010803" pitchFamily="18" charset="0"/>
              </a:rPr>
              <a:t>racket,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O</a:t>
            </a:r>
            <a:r>
              <a:rPr lang="en-IN" sz="2400" dirty="0">
                <a:latin typeface="Garamond" panose="02020404030301010803" pitchFamily="18" charset="0"/>
              </a:rPr>
              <a:t>f,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D</a:t>
            </a:r>
            <a:r>
              <a:rPr lang="en-IN" sz="2400" dirty="0">
                <a:latin typeface="Garamond" panose="02020404030301010803" pitchFamily="18" charset="0"/>
              </a:rPr>
              <a:t>ivision,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M</a:t>
            </a:r>
            <a:r>
              <a:rPr lang="en-IN" sz="2400" dirty="0">
                <a:latin typeface="Garamond" panose="02020404030301010803" pitchFamily="18" charset="0"/>
              </a:rPr>
              <a:t>ultiplication,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A</a:t>
            </a:r>
            <a:r>
              <a:rPr lang="en-IN" sz="2400" dirty="0">
                <a:latin typeface="Garamond" panose="02020404030301010803" pitchFamily="18" charset="0"/>
              </a:rPr>
              <a:t>ddition, </a:t>
            </a:r>
            <a:r>
              <a:rPr lang="en-IN" sz="2400" dirty="0">
                <a:solidFill>
                  <a:srgbClr val="FFFF00"/>
                </a:solidFill>
                <a:latin typeface="Garamond" panose="02020404030301010803" pitchFamily="18" charset="0"/>
              </a:rPr>
              <a:t>S</a:t>
            </a:r>
            <a:r>
              <a:rPr lang="en-IN" sz="2400" dirty="0">
                <a:latin typeface="Garamond" panose="02020404030301010803" pitchFamily="18" charset="0"/>
              </a:rPr>
              <a:t>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4D02EE-FCFF-4AC1-80EE-44BCA6B0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90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D43D60BD-682D-4C63-A2E1-38E3C229D6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FDE90A10-5694-4B86-A01B-02A32FA627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353" y="4674607"/>
            <a:ext cx="2042976" cy="2042976"/>
          </a:xfrm>
          <a:prstGeom prst="rect">
            <a:avLst/>
          </a:prstGeom>
        </p:spPr>
      </p:pic>
      <p:sp>
        <p:nvSpPr>
          <p:cNvPr id="25" name="Rectangular Callout 11">
            <a:extLst>
              <a:ext uri="{FF2B5EF4-FFF2-40B4-BE49-F238E27FC236}">
                <a16:creationId xmlns:a16="http://schemas.microsoft.com/office/drawing/2014/main" xmlns="" id="{6C6030B7-847E-4E54-B394-2CB68045B3FD}"/>
              </a:ext>
            </a:extLst>
          </p:cNvPr>
          <p:cNvSpPr/>
          <p:nvPr/>
        </p:nvSpPr>
        <p:spPr>
          <a:xfrm>
            <a:off x="2591508" y="4562329"/>
            <a:ext cx="2781247" cy="1463898"/>
          </a:xfrm>
          <a:prstGeom prst="wedgeRectCallout">
            <a:avLst>
              <a:gd name="adj1" fmla="val -79678"/>
              <a:gd name="adj2" fmla="val 243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no idea what is going wrong here!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05C2565F-784F-428F-84C3-78143AE054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515" y="4674607"/>
            <a:ext cx="2042975" cy="2042975"/>
          </a:xfrm>
          <a:prstGeom prst="rect">
            <a:avLst/>
          </a:prstGeom>
        </p:spPr>
      </p:pic>
      <p:sp>
        <p:nvSpPr>
          <p:cNvPr id="27" name="Rectangular Callout 13">
            <a:extLst>
              <a:ext uri="{FF2B5EF4-FFF2-40B4-BE49-F238E27FC236}">
                <a16:creationId xmlns:a16="http://schemas.microsoft.com/office/drawing/2014/main" xmlns="" id="{C7D5873A-D7D5-434F-8FD4-6746F8DC95C2}"/>
              </a:ext>
            </a:extLst>
          </p:cNvPr>
          <p:cNvSpPr/>
          <p:nvPr/>
        </p:nvSpPr>
        <p:spPr>
          <a:xfrm>
            <a:off x="6316236" y="4061718"/>
            <a:ext cx="3212861" cy="1625821"/>
          </a:xfrm>
          <a:prstGeom prst="wedgeRectCallout">
            <a:avLst>
              <a:gd name="adj1" fmla="val 78886"/>
              <a:gd name="adj2" fmla="val 4547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breaking up the problem into smaller pieces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14">
            <a:extLst>
              <a:ext uri="{FF2B5EF4-FFF2-40B4-BE49-F238E27FC236}">
                <a16:creationId xmlns:a16="http://schemas.microsoft.com/office/drawing/2014/main" xmlns="" id="{1AF9B750-E53C-4681-A5C5-D30A99496B66}"/>
              </a:ext>
            </a:extLst>
          </p:cNvPr>
          <p:cNvSpPr/>
          <p:nvPr/>
        </p:nvSpPr>
        <p:spPr>
          <a:xfrm>
            <a:off x="6743230" y="1395162"/>
            <a:ext cx="5045378" cy="1590766"/>
          </a:xfrm>
          <a:prstGeom prst="wedgeRectCallout">
            <a:avLst>
              <a:gd name="adj1" fmla="val -29943"/>
              <a:gd name="adj2" fmla="val 1311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your solutions to each one of these pieces to see where going wrong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4B0422A-7706-4995-82AA-60E18C64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30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A376E5B-270C-4EFD-B1E2-611981B3D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0263657-E089-4215-B914-14007F7AAEF9}"/>
              </a:ext>
            </a:extLst>
          </p:cNvPr>
          <p:cNvSpPr/>
          <p:nvPr/>
        </p:nvSpPr>
        <p:spPr>
          <a:xfrm>
            <a:off x="3982131" y="2927449"/>
            <a:ext cx="835752" cy="501551"/>
          </a:xfrm>
          <a:prstGeom prst="ellipse">
            <a:avLst/>
          </a:prstGeom>
          <a:solidFill>
            <a:srgbClr val="F03B5E">
              <a:alpha val="12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E4FE4232-3F1F-4DB8-8B95-7E484AED1FC3}"/>
              </a:ext>
            </a:extLst>
          </p:cNvPr>
          <p:cNvSpPr/>
          <p:nvPr/>
        </p:nvSpPr>
        <p:spPr>
          <a:xfrm>
            <a:off x="4651828" y="2394048"/>
            <a:ext cx="1748971" cy="385438"/>
          </a:xfrm>
          <a:prstGeom prst="wedgeRectCallout">
            <a:avLst>
              <a:gd name="adj1" fmla="val -44081"/>
              <a:gd name="adj2" fmla="val 109585"/>
            </a:avLst>
          </a:prstGeom>
          <a:solidFill>
            <a:srgbClr val="F03B5E"/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Equals 0</a:t>
            </a:r>
          </a:p>
        </p:txBody>
      </p:sp>
    </p:spTree>
    <p:extLst>
      <p:ext uri="{BB962C8B-B14F-4D97-AF65-F5344CB8AC3E}">
        <p14:creationId xmlns:p14="http://schemas.microsoft.com/office/powerpoint/2010/main" xmlns="" val="6701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062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Useful Tip While Solving Problems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1BBB507-30F5-4533-B331-A4703B81E3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709B467-D486-48FA-9B7E-61FBF1D24BEB}"/>
              </a:ext>
            </a:extLst>
          </p:cNvPr>
          <p:cNvSpPr/>
          <p:nvPr/>
        </p:nvSpPr>
        <p:spPr>
          <a:xfrm>
            <a:off x="4112758" y="2924630"/>
            <a:ext cx="1983241" cy="562850"/>
          </a:xfrm>
          <a:prstGeom prst="ellipse">
            <a:avLst/>
          </a:prstGeom>
          <a:solidFill>
            <a:srgbClr val="6AD5BB">
              <a:lumMod val="75000"/>
              <a:alpha val="30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xmlns="" id="{CEB62C6C-586D-4526-B309-482E429E3610}"/>
              </a:ext>
            </a:extLst>
          </p:cNvPr>
          <p:cNvSpPr/>
          <p:nvPr/>
        </p:nvSpPr>
        <p:spPr>
          <a:xfrm>
            <a:off x="5402943" y="4719941"/>
            <a:ext cx="4938486" cy="693470"/>
          </a:xfrm>
          <a:prstGeom prst="wedgeRectCallout">
            <a:avLst>
              <a:gd name="adj1" fmla="val -44486"/>
              <a:gd name="adj2" fmla="val -227260"/>
            </a:avLst>
          </a:prstGeom>
          <a:solidFill>
            <a:srgbClr val="6AD5BB">
              <a:lumMod val="75000"/>
            </a:srgbClr>
          </a:solidFill>
          <a:ln w="12700" cap="flat" cmpd="sng" algn="ctr">
            <a:solidFill>
              <a:srgbClr val="F03B5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Replace this part by (2*x*x*x)/3</a:t>
            </a:r>
          </a:p>
        </p:txBody>
      </p:sp>
    </p:spTree>
    <p:extLst>
      <p:ext uri="{BB962C8B-B14F-4D97-AF65-F5344CB8AC3E}">
        <p14:creationId xmlns:p14="http://schemas.microsoft.com/office/powerpoint/2010/main" xmlns="" val="38966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</a:p>
        </p:txBody>
      </p:sp>
      <p:sp>
        <p:nvSpPr>
          <p:cNvPr id="45" name="Slide Number Placeholder 3">
            <a:extLst>
              <a:ext uri="{FF2B5EF4-FFF2-40B4-BE49-F238E27FC236}">
                <a16:creationId xmlns:a16="http://schemas.microsoft.com/office/drawing/2014/main" xmlns="" id="{5405AC93-E798-4EDB-A04B-98FF2B017A0F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40458C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394C74C7-1D3D-48E7-828D-6935912DD912}"/>
              </a:ext>
            </a:extLst>
          </p:cNvPr>
          <p:cNvSpPr/>
          <p:nvPr/>
        </p:nvSpPr>
        <p:spPr>
          <a:xfrm>
            <a:off x="2933700" y="2037342"/>
            <a:ext cx="91059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9E6F80B-BD6F-4924-82AA-D07CF65DBF58}"/>
              </a:ext>
            </a:extLst>
          </p:cNvPr>
          <p:cNvSpPr/>
          <p:nvPr/>
        </p:nvSpPr>
        <p:spPr>
          <a:xfrm>
            <a:off x="3124200" y="2418342"/>
            <a:ext cx="48006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AFA766B-4818-4CD7-A116-76AAB777D6CE}"/>
              </a:ext>
            </a:extLst>
          </p:cNvPr>
          <p:cNvSpPr/>
          <p:nvPr/>
        </p:nvSpPr>
        <p:spPr>
          <a:xfrm>
            <a:off x="3124200" y="2968491"/>
            <a:ext cx="27813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E338EE9-E4A4-4AE6-9202-C81ACF3190DC}"/>
              </a:ext>
            </a:extLst>
          </p:cNvPr>
          <p:cNvSpPr/>
          <p:nvPr/>
        </p:nvSpPr>
        <p:spPr>
          <a:xfrm>
            <a:off x="3924300" y="3516110"/>
            <a:ext cx="7497844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C9CF63C-49C2-459F-8383-F955109C5979}"/>
              </a:ext>
            </a:extLst>
          </p:cNvPr>
          <p:cNvSpPr/>
          <p:nvPr/>
        </p:nvSpPr>
        <p:spPr>
          <a:xfrm>
            <a:off x="3924300" y="4065501"/>
            <a:ext cx="2286000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3F3826D-D17A-49E2-888F-7DE37353E4A2}"/>
              </a:ext>
            </a:extLst>
          </p:cNvPr>
          <p:cNvSpPr/>
          <p:nvPr/>
        </p:nvSpPr>
        <p:spPr>
          <a:xfrm>
            <a:off x="5962650" y="2955339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F91A977-6482-4607-AE4F-067E51BC0800}"/>
              </a:ext>
            </a:extLst>
          </p:cNvPr>
          <p:cNvSpPr/>
          <p:nvPr/>
        </p:nvSpPr>
        <p:spPr>
          <a:xfrm>
            <a:off x="3152775" y="4628142"/>
            <a:ext cx="247650" cy="457200"/>
          </a:xfrm>
          <a:prstGeom prst="rect">
            <a:avLst/>
          </a:prstGeom>
          <a:solidFill>
            <a:schemeClr val="tx2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004EEB8E-361D-4750-BC28-00289E4BE515}"/>
              </a:ext>
            </a:extLst>
          </p:cNvPr>
          <p:cNvSpPr/>
          <p:nvPr/>
        </p:nvSpPr>
        <p:spPr>
          <a:xfrm>
            <a:off x="11468100" y="3516110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37CCECA-827C-42BB-8E5B-ECAAE1C0B922}"/>
              </a:ext>
            </a:extLst>
          </p:cNvPr>
          <p:cNvSpPr/>
          <p:nvPr/>
        </p:nvSpPr>
        <p:spPr>
          <a:xfrm>
            <a:off x="6286500" y="4082711"/>
            <a:ext cx="201694" cy="457200"/>
          </a:xfrm>
          <a:prstGeom prst="rect">
            <a:avLst/>
          </a:prstGeom>
          <a:solidFill>
            <a:srgbClr val="7030A0">
              <a:alpha val="4300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xmlns="" id="{164805FE-1F04-4C98-8117-F3BD0DE026FE}"/>
              </a:ext>
            </a:extLst>
          </p:cNvPr>
          <p:cNvSpPr/>
          <p:nvPr/>
        </p:nvSpPr>
        <p:spPr>
          <a:xfrm>
            <a:off x="7696200" y="1208243"/>
            <a:ext cx="4267200" cy="1013480"/>
          </a:xfrm>
          <a:prstGeom prst="wedgeRoundRectCallout">
            <a:avLst>
              <a:gd name="adj1" fmla="val -70271"/>
              <a:gd name="adj2" fmla="val 6869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Tells C compiler to include the </a:t>
            </a:r>
            <a:r>
              <a:rPr lang="en-IN" dirty="0">
                <a:solidFill>
                  <a:srgbClr val="FF0000"/>
                </a:solidFill>
              </a:rPr>
              <a:t>standard input/output library 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dirty="0">
                <a:solidFill>
                  <a:schemeClr val="tx1"/>
                </a:solidFill>
              </a:rPr>
              <a:t> (collection of </a:t>
            </a:r>
            <a:r>
              <a:rPr lang="en-IN" b="1" dirty="0">
                <a:solidFill>
                  <a:srgbClr val="4117A9"/>
                </a:solidFill>
              </a:rPr>
              <a:t>functions</a:t>
            </a:r>
            <a:r>
              <a:rPr lang="en-IN" dirty="0">
                <a:solidFill>
                  <a:schemeClr val="tx1"/>
                </a:solidFill>
              </a:rPr>
              <a:t> such as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, scanf, etc)</a:t>
            </a:r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xmlns="" id="{ED3970EA-AC52-4139-A970-783966A57AE1}"/>
              </a:ext>
            </a:extLst>
          </p:cNvPr>
          <p:cNvSpPr/>
          <p:nvPr/>
        </p:nvSpPr>
        <p:spPr>
          <a:xfrm>
            <a:off x="390525" y="1046408"/>
            <a:ext cx="3175620" cy="1148488"/>
          </a:xfrm>
          <a:prstGeom prst="wedgeRoundRectCallout">
            <a:avLst>
              <a:gd name="adj1" fmla="val 35832"/>
              <a:gd name="adj2" fmla="val 127386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C program’s </a:t>
            </a:r>
            <a:r>
              <a:rPr lang="en-IN" b="1" dirty="0">
                <a:solidFill>
                  <a:schemeClr val="tx1"/>
                </a:solidFill>
              </a:rPr>
              <a:t>entry point </a:t>
            </a:r>
            <a:r>
              <a:rPr lang="en-IN" dirty="0">
                <a:solidFill>
                  <a:schemeClr val="tx1"/>
                </a:solidFill>
              </a:rPr>
              <a:t>(program’s </a:t>
            </a:r>
            <a:r>
              <a:rPr lang="en-IN" b="1" dirty="0">
                <a:solidFill>
                  <a:srgbClr val="4117A9"/>
                </a:solidFill>
              </a:rPr>
              <a:t>execution</a:t>
            </a:r>
            <a:r>
              <a:rPr lang="en-IN" dirty="0">
                <a:solidFill>
                  <a:schemeClr val="tx1"/>
                </a:solidFill>
              </a:rPr>
              <a:t> starts here) is the </a:t>
            </a:r>
            <a:r>
              <a:rPr lang="en-IN" b="1" dirty="0">
                <a:solidFill>
                  <a:srgbClr val="FF0000"/>
                </a:solidFill>
              </a:rPr>
              <a:t>main</a:t>
            </a:r>
            <a:r>
              <a:rPr lang="en-IN" dirty="0">
                <a:solidFill>
                  <a:schemeClr val="tx1"/>
                </a:solidFill>
              </a:rPr>
              <a:t> function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with </a:t>
            </a:r>
            <a:r>
              <a:rPr lang="en-IN" b="1" dirty="0">
                <a:solidFill>
                  <a:schemeClr val="tx1"/>
                </a:solidFill>
              </a:rPr>
              <a:t>return type integer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xmlns="" id="{999A6C30-259A-4AF8-9DED-8CC0B76E1875}"/>
              </a:ext>
            </a:extLst>
          </p:cNvPr>
          <p:cNvSpPr/>
          <p:nvPr/>
        </p:nvSpPr>
        <p:spPr>
          <a:xfrm>
            <a:off x="8406469" y="4500451"/>
            <a:ext cx="3290053" cy="857711"/>
          </a:xfrm>
          <a:prstGeom prst="wedgeRoundRectCallout">
            <a:avLst>
              <a:gd name="adj1" fmla="val 45931"/>
              <a:gd name="adj2" fmla="val -107158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Every statement in a C program must end with </a:t>
            </a:r>
            <a:r>
              <a:rPr lang="en-IN" dirty="0">
                <a:solidFill>
                  <a:srgbClr val="FF0000"/>
                </a:solidFill>
              </a:rPr>
              <a:t>semi-colon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xmlns="" id="{4C1D3864-4897-49A4-A2D0-F5D44AA4F7CF}"/>
              </a:ext>
            </a:extLst>
          </p:cNvPr>
          <p:cNvSpPr/>
          <p:nvPr/>
        </p:nvSpPr>
        <p:spPr>
          <a:xfrm>
            <a:off x="501075" y="3502823"/>
            <a:ext cx="3009900" cy="642420"/>
          </a:xfrm>
          <a:prstGeom prst="wedgeRoundRectCallout">
            <a:avLst>
              <a:gd name="adj1" fmla="val 62887"/>
              <a:gd name="adj2" fmla="val 5642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 function prints a user specified output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xmlns="" id="{78D64667-BB96-4A41-B57F-D9612438A617}"/>
              </a:ext>
            </a:extLst>
          </p:cNvPr>
          <p:cNvSpPr/>
          <p:nvPr/>
        </p:nvSpPr>
        <p:spPr>
          <a:xfrm>
            <a:off x="3924299" y="4904460"/>
            <a:ext cx="3860157" cy="830996"/>
          </a:xfrm>
          <a:prstGeom prst="wedgeRoundRectCallout">
            <a:avLst>
              <a:gd name="adj1" fmla="val -15367"/>
              <a:gd name="adj2" fmla="val -9711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main function must return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 integer (return 0 means </a:t>
            </a:r>
            <a:r>
              <a:rPr lang="en-IN" dirty="0">
                <a:solidFill>
                  <a:srgbClr val="FF0000"/>
                </a:solidFill>
              </a:rPr>
              <a:t>successful execution</a:t>
            </a:r>
            <a:r>
              <a:rPr lang="en-IN" dirty="0">
                <a:solidFill>
                  <a:schemeClr val="tx1"/>
                </a:solidFill>
              </a:rPr>
              <a:t> of program)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xmlns="" id="{0A9E8157-8844-438A-9515-62DB5D07EABD}"/>
              </a:ext>
            </a:extLst>
          </p:cNvPr>
          <p:cNvSpPr/>
          <p:nvPr/>
        </p:nvSpPr>
        <p:spPr>
          <a:xfrm>
            <a:off x="7981950" y="2563718"/>
            <a:ext cx="1809750" cy="857711"/>
          </a:xfrm>
          <a:prstGeom prst="wedgeRoundRectCallout">
            <a:avLst>
              <a:gd name="adj1" fmla="val -147926"/>
              <a:gd name="adj2" fmla="val 27053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open with </a:t>
            </a:r>
            <a:r>
              <a:rPr lang="en-IN" dirty="0">
                <a:solidFill>
                  <a:srgbClr val="FF0000"/>
                </a:solidFill>
              </a:rPr>
              <a:t>left curly brace </a:t>
            </a:r>
            <a:r>
              <a:rPr lang="en-IN" dirty="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xmlns="" id="{7AB93D0B-2C78-4D0B-8DE6-0D76D91EBBD2}"/>
              </a:ext>
            </a:extLst>
          </p:cNvPr>
          <p:cNvSpPr/>
          <p:nvPr/>
        </p:nvSpPr>
        <p:spPr>
          <a:xfrm flipH="1">
            <a:off x="402938" y="4608470"/>
            <a:ext cx="1908750" cy="857711"/>
          </a:xfrm>
          <a:prstGeom prst="wedgeRoundRectCallout">
            <a:avLst>
              <a:gd name="adj1" fmla="val -93242"/>
              <a:gd name="adj2" fmla="val -1860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function must close with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curly brace </a:t>
            </a:r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03007BF-EF9F-47B2-AE87-5CCC94BBA26C}"/>
              </a:ext>
            </a:extLst>
          </p:cNvPr>
          <p:cNvSpPr txBox="1"/>
          <p:nvPr/>
        </p:nvSpPr>
        <p:spPr>
          <a:xfrm>
            <a:off x="1129996" y="5981832"/>
            <a:ext cx="11162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(“Welcome to ESC101”)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and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are </a:t>
            </a:r>
            <a:r>
              <a:rPr lang="en-US" altLang="en-US" sz="2400" dirty="0">
                <a:solidFill>
                  <a:srgbClr val="FF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‘statements’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in the above  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code. Each C statement must end with a semi-colon ;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7DD8AEA-67A6-487E-9E20-F346FCCD5BD7}"/>
              </a:ext>
            </a:extLst>
          </p:cNvPr>
          <p:cNvSpPr/>
          <p:nvPr/>
        </p:nvSpPr>
        <p:spPr>
          <a:xfrm>
            <a:off x="1116512" y="6051180"/>
            <a:ext cx="10846887" cy="639763"/>
          </a:xfrm>
          <a:prstGeom prst="rect">
            <a:avLst/>
          </a:prstGeom>
          <a:solidFill>
            <a:schemeClr val="accent4">
              <a:lumMod val="60000"/>
              <a:lumOff val="40000"/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AA40B1-A890-4396-B7DD-998B6912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57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Recap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89C4D88-D4A7-4225-9A03-3196E2DACDE3}"/>
              </a:ext>
            </a:extLst>
          </p:cNvPr>
          <p:cNvSpPr/>
          <p:nvPr/>
        </p:nvSpPr>
        <p:spPr>
          <a:xfrm>
            <a:off x="422956" y="6032559"/>
            <a:ext cx="952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Garamond" panose="02020404030301010803" pitchFamily="18" charset="0"/>
              </a:rPr>
              <a:t>The program prints the message “</a:t>
            </a:r>
            <a:r>
              <a:rPr lang="en-GB" sz="3200" dirty="0">
                <a:solidFill>
                  <a:srgbClr val="FF0000"/>
                </a:solidFill>
                <a:latin typeface="Garamond" panose="02020404030301010803" pitchFamily="18" charset="0"/>
              </a:rPr>
              <a:t>Result is 3</a:t>
            </a:r>
            <a:r>
              <a:rPr lang="en-GB" sz="3200" dirty="0">
                <a:latin typeface="Garamond" panose="02020404030301010803" pitchFamily="18" charset="0"/>
              </a:rPr>
              <a:t>”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AE2B110-1649-405D-9920-CB2B1D8FD97A}"/>
              </a:ext>
            </a:extLst>
          </p:cNvPr>
          <p:cNvSpPr/>
          <p:nvPr/>
        </p:nvSpPr>
        <p:spPr>
          <a:xfrm>
            <a:off x="92606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B1B8277-E600-4DBB-9206-B254D16B0C9B}"/>
              </a:ext>
            </a:extLst>
          </p:cNvPr>
          <p:cNvSpPr/>
          <p:nvPr/>
        </p:nvSpPr>
        <p:spPr>
          <a:xfrm>
            <a:off x="10632293" y="825441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609C468-2C58-4BC2-A6C7-290059E0C9BF}"/>
              </a:ext>
            </a:extLst>
          </p:cNvPr>
          <p:cNvSpPr txBox="1"/>
          <p:nvPr/>
        </p:nvSpPr>
        <p:spPr>
          <a:xfrm>
            <a:off x="9372600" y="130336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IN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F60CA84-A53F-4D46-BFC8-FD631FA85516}"/>
              </a:ext>
            </a:extLst>
          </p:cNvPr>
          <p:cNvSpPr txBox="1"/>
          <p:nvPr/>
        </p:nvSpPr>
        <p:spPr>
          <a:xfrm>
            <a:off x="10744200" y="131298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IN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5C2A4E4-7270-4691-90BC-1AAF795F74F4}"/>
              </a:ext>
            </a:extLst>
          </p:cNvPr>
          <p:cNvSpPr/>
          <p:nvPr/>
        </p:nvSpPr>
        <p:spPr>
          <a:xfrm>
            <a:off x="9985127" y="2172682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7202BD2-8103-4C9E-9265-90B39F959C09}"/>
              </a:ext>
            </a:extLst>
          </p:cNvPr>
          <p:cNvSpPr txBox="1"/>
          <p:nvPr/>
        </p:nvSpPr>
        <p:spPr>
          <a:xfrm>
            <a:off x="10097034" y="266022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IN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3E5AB01-089B-4DD2-B13D-829C377F2A29}"/>
              </a:ext>
            </a:extLst>
          </p:cNvPr>
          <p:cNvSpPr txBox="1"/>
          <p:nvPr/>
        </p:nvSpPr>
        <p:spPr>
          <a:xfrm>
            <a:off x="9372600" y="783868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IN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A7DE90A-1AFF-4277-BCE6-0432664C3119}"/>
              </a:ext>
            </a:extLst>
          </p:cNvPr>
          <p:cNvSpPr txBox="1"/>
          <p:nvPr/>
        </p:nvSpPr>
        <p:spPr>
          <a:xfrm>
            <a:off x="10744200" y="7838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IN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CCD2DB6-A2B2-4B46-9394-843A005CD2E8}"/>
              </a:ext>
            </a:extLst>
          </p:cNvPr>
          <p:cNvSpPr txBox="1"/>
          <p:nvPr/>
        </p:nvSpPr>
        <p:spPr>
          <a:xfrm>
            <a:off x="10069301" y="211702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IN" sz="3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3E2D30A-25F7-4C15-8562-60BFDDB176E9}"/>
              </a:ext>
            </a:extLst>
          </p:cNvPr>
          <p:cNvSpPr/>
          <p:nvPr/>
        </p:nvSpPr>
        <p:spPr>
          <a:xfrm>
            <a:off x="1519552" y="2440046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D9609D1-64D0-4BBC-AADC-AA24DA149EC8}"/>
              </a:ext>
            </a:extLst>
          </p:cNvPr>
          <p:cNvSpPr/>
          <p:nvPr/>
        </p:nvSpPr>
        <p:spPr>
          <a:xfrm>
            <a:off x="2973192" y="2440729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C4DD6E6-D69D-445E-AC14-6D2B524D0DDC}"/>
              </a:ext>
            </a:extLst>
          </p:cNvPr>
          <p:cNvSpPr/>
          <p:nvPr/>
        </p:nvSpPr>
        <p:spPr>
          <a:xfrm>
            <a:off x="1519187" y="2971800"/>
            <a:ext cx="1376048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1648CD1-BA92-4096-A8F0-4F18BFDD18CD}"/>
              </a:ext>
            </a:extLst>
          </p:cNvPr>
          <p:cNvSpPr/>
          <p:nvPr/>
        </p:nvSpPr>
        <p:spPr>
          <a:xfrm>
            <a:off x="2973192" y="2971800"/>
            <a:ext cx="1009381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32E8A4B-6A13-4926-BAA7-288706FD1BFE}"/>
              </a:ext>
            </a:extLst>
          </p:cNvPr>
          <p:cNvSpPr/>
          <p:nvPr/>
        </p:nvSpPr>
        <p:spPr>
          <a:xfrm>
            <a:off x="1519186" y="3489142"/>
            <a:ext cx="1454005" cy="45720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B4D14C6-130E-4213-AAC6-8992A6C3846F}"/>
              </a:ext>
            </a:extLst>
          </p:cNvPr>
          <p:cNvSpPr/>
          <p:nvPr/>
        </p:nvSpPr>
        <p:spPr>
          <a:xfrm>
            <a:off x="1519185" y="4020213"/>
            <a:ext cx="2463388" cy="419982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4FD60CD-102C-4725-9ACA-4E01B2530DA7}"/>
              </a:ext>
            </a:extLst>
          </p:cNvPr>
          <p:cNvSpPr txBox="1"/>
          <p:nvPr/>
        </p:nvSpPr>
        <p:spPr>
          <a:xfrm>
            <a:off x="8536350" y="3830652"/>
            <a:ext cx="34419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= and + are </a:t>
            </a:r>
            <a:r>
              <a:rPr lang="en-IN" sz="2000" dirty="0">
                <a:solidFill>
                  <a:srgbClr val="FF0000"/>
                </a:solidFill>
              </a:rPr>
              <a:t>“operators”</a:t>
            </a:r>
          </a:p>
          <a:p>
            <a:endParaRPr lang="en-IN" sz="2000" dirty="0"/>
          </a:p>
          <a:p>
            <a:r>
              <a:rPr lang="en-IN" sz="2000" dirty="0"/>
              <a:t>= is </a:t>
            </a:r>
            <a:r>
              <a:rPr lang="en-IN" sz="2000" dirty="0">
                <a:solidFill>
                  <a:srgbClr val="FF0000"/>
                </a:solidFill>
              </a:rPr>
              <a:t>assignment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/>
              <a:t>+ is </a:t>
            </a:r>
            <a:r>
              <a:rPr lang="en-IN" sz="2000" dirty="0">
                <a:solidFill>
                  <a:srgbClr val="FF0000"/>
                </a:solidFill>
              </a:rPr>
              <a:t>addition</a:t>
            </a:r>
            <a:r>
              <a:rPr lang="en-IN" sz="2000" dirty="0"/>
              <a:t> operator</a:t>
            </a:r>
          </a:p>
          <a:p>
            <a:endParaRPr lang="en-IN" sz="2000" dirty="0"/>
          </a:p>
          <a:p>
            <a:r>
              <a:rPr lang="en-IN" sz="2000" dirty="0" err="1"/>
              <a:t>a+b</a:t>
            </a:r>
            <a:r>
              <a:rPr lang="en-IN" sz="2000" dirty="0"/>
              <a:t> is an </a:t>
            </a:r>
            <a:r>
              <a:rPr lang="en-IN" sz="2000" dirty="0">
                <a:solidFill>
                  <a:srgbClr val="FF0000"/>
                </a:solidFill>
              </a:rPr>
              <a:t>“expression”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2231B07D-A3D8-485D-8E1D-3210F2DA60CF}"/>
              </a:ext>
            </a:extLst>
          </p:cNvPr>
          <p:cNvSpPr/>
          <p:nvPr/>
        </p:nvSpPr>
        <p:spPr>
          <a:xfrm>
            <a:off x="4419600" y="2120858"/>
            <a:ext cx="5141445" cy="9064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Each </a:t>
            </a:r>
            <a:r>
              <a:rPr lang="en-IN" sz="2000" b="1" dirty="0">
                <a:solidFill>
                  <a:schemeClr val="tx1"/>
                </a:solidFill>
              </a:rPr>
              <a:t>variable’s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FFFF00"/>
                </a:solidFill>
              </a:rPr>
              <a:t>declaration</a:t>
            </a:r>
            <a:r>
              <a:rPr lang="en-IN" sz="2000" dirty="0"/>
              <a:t> creates a “box” big enough to store it at a </a:t>
            </a:r>
            <a:r>
              <a:rPr lang="en-IN" sz="2000" b="1" dirty="0">
                <a:solidFill>
                  <a:srgbClr val="92D050"/>
                </a:solidFill>
              </a:rPr>
              <a:t>location</a:t>
            </a:r>
            <a:r>
              <a:rPr lang="en-IN" sz="2000" dirty="0"/>
              <a:t> in computer’s </a:t>
            </a:r>
          </a:p>
          <a:p>
            <a:pPr algn="ctr"/>
            <a:r>
              <a:rPr lang="en-IN" sz="2000" dirty="0"/>
              <a:t>main memory (RAM)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FE678B58-8088-4BA5-A06C-87E118514858}"/>
              </a:ext>
            </a:extLst>
          </p:cNvPr>
          <p:cNvSpPr/>
          <p:nvPr/>
        </p:nvSpPr>
        <p:spPr>
          <a:xfrm>
            <a:off x="5032177" y="3167631"/>
            <a:ext cx="3705423" cy="7233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FFFF00"/>
                </a:solidFill>
              </a:rPr>
              <a:t>Assigning</a:t>
            </a:r>
            <a:r>
              <a:rPr lang="en-IN" sz="2000" dirty="0"/>
              <a:t> a value to the variable writes that value in the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5DA96F-0893-4B1B-95B5-F8FAE74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772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What’s Wrong Here?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6B5C58CB-BEE6-4B35-99DD-FBB17B00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1016" y="3193974"/>
            <a:ext cx="1041096" cy="1041096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5C2B1561-6ECB-4577-95B4-68CE5D6366DD}"/>
              </a:ext>
            </a:extLst>
          </p:cNvPr>
          <p:cNvSpPr/>
          <p:nvPr/>
        </p:nvSpPr>
        <p:spPr>
          <a:xfrm>
            <a:off x="6324600" y="2667000"/>
            <a:ext cx="3200400" cy="1181100"/>
          </a:xfrm>
          <a:prstGeom prst="wedgeRectCallout">
            <a:avLst>
              <a:gd name="adj1" fmla="val -78893"/>
              <a:gd name="adj2" fmla="val 21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Can’t assign a value to c since it has not been </a:t>
            </a:r>
            <a:r>
              <a:rPr lang="en-IN" sz="2400" b="1" dirty="0">
                <a:solidFill>
                  <a:schemeClr val="tx1"/>
                </a:solidFill>
              </a:rPr>
              <a:t>declared</a:t>
            </a:r>
            <a:r>
              <a:rPr lang="en-IN" sz="2400" dirty="0">
                <a:solidFill>
                  <a:schemeClr val="tx1"/>
                </a:solidFill>
              </a:rPr>
              <a:t> yet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EC8AEA-39C1-4E9C-8817-938FBA219D7F}"/>
              </a:ext>
            </a:extLst>
          </p:cNvPr>
          <p:cNvSpPr/>
          <p:nvPr/>
        </p:nvSpPr>
        <p:spPr>
          <a:xfrm>
            <a:off x="1447800" y="3714522"/>
            <a:ext cx="2588407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C927BE5-21C3-4269-A298-D56005ACA0AB}"/>
              </a:ext>
            </a:extLst>
          </p:cNvPr>
          <p:cNvSpPr/>
          <p:nvPr/>
        </p:nvSpPr>
        <p:spPr>
          <a:xfrm>
            <a:off x="7097322" y="4876800"/>
            <a:ext cx="3657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NOT Compile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3A6A62-118E-4A16-8992-3D4D28D1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632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What’s Wrong Here?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6B5C58CB-BEE6-4B35-99DD-FBB17B00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3429000"/>
            <a:ext cx="1041096" cy="1041096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5C2B1561-6ECB-4577-95B4-68CE5D6366DD}"/>
              </a:ext>
            </a:extLst>
          </p:cNvPr>
          <p:cNvSpPr/>
          <p:nvPr/>
        </p:nvSpPr>
        <p:spPr>
          <a:xfrm>
            <a:off x="6553200" y="2590800"/>
            <a:ext cx="4486276" cy="1593774"/>
          </a:xfrm>
          <a:prstGeom prst="wedgeRectCallout">
            <a:avLst>
              <a:gd name="adj1" fmla="val -78893"/>
              <a:gd name="adj2" fmla="val 21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Can’t use variables a and b in this assignment operation since a and b have not been assigned a value (</a:t>
            </a:r>
            <a:r>
              <a:rPr lang="en-IN" sz="2400" b="1" dirty="0">
                <a:solidFill>
                  <a:schemeClr val="tx1"/>
                </a:solidFill>
              </a:rPr>
              <a:t>initialized</a:t>
            </a:r>
            <a:r>
              <a:rPr lang="en-IN" sz="2400" dirty="0">
                <a:solidFill>
                  <a:schemeClr val="tx1"/>
                </a:solidFill>
              </a:rPr>
              <a:t>) in this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EC8AEA-39C1-4E9C-8817-938FBA219D7F}"/>
              </a:ext>
            </a:extLst>
          </p:cNvPr>
          <p:cNvSpPr/>
          <p:nvPr/>
        </p:nvSpPr>
        <p:spPr>
          <a:xfrm>
            <a:off x="1447800" y="3949548"/>
            <a:ext cx="2588407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237FB46D-8F6F-4698-BD13-FF03497A514F}"/>
              </a:ext>
            </a:extLst>
          </p:cNvPr>
          <p:cNvSpPr/>
          <p:nvPr/>
        </p:nvSpPr>
        <p:spPr>
          <a:xfrm>
            <a:off x="6705600" y="5334000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Compile but will print garbage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00B692-8A29-40C0-B980-B9F0C5BC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6747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What’s Wrong Here?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EE3624D9-D70F-43F7-82C1-B369A1AED41D}"/>
              </a:ext>
            </a:extLst>
          </p:cNvPr>
          <p:cNvSpPr/>
          <p:nvPr/>
        </p:nvSpPr>
        <p:spPr>
          <a:xfrm>
            <a:off x="266700" y="1245848"/>
            <a:ext cx="8041493" cy="469765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6B5C58CB-BEE6-4B35-99DD-FBB17B00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29600" y="3709987"/>
            <a:ext cx="1041096" cy="1041096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5C2B1561-6ECB-4577-95B4-68CE5D6366DD}"/>
              </a:ext>
            </a:extLst>
          </p:cNvPr>
          <p:cNvSpPr/>
          <p:nvPr/>
        </p:nvSpPr>
        <p:spPr>
          <a:xfrm>
            <a:off x="7696200" y="1676400"/>
            <a:ext cx="3886200" cy="1181100"/>
          </a:xfrm>
          <a:prstGeom prst="wedgeRectCallout">
            <a:avLst>
              <a:gd name="adj1" fmla="val -26884"/>
              <a:gd name="adj2" fmla="val 1108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Will print some garbage value since c has not been assigned a value (</a:t>
            </a:r>
            <a:r>
              <a:rPr lang="en-IN" sz="2400" b="1" dirty="0">
                <a:solidFill>
                  <a:schemeClr val="tx1"/>
                </a:solidFill>
              </a:rPr>
              <a:t>initialized</a:t>
            </a:r>
            <a:r>
              <a:rPr lang="en-IN" sz="2400" dirty="0">
                <a:solidFill>
                  <a:schemeClr val="tx1"/>
                </a:solidFill>
              </a:rPr>
              <a:t>) yet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0417EF-3575-444D-A329-F675C921F1F6}"/>
              </a:ext>
            </a:extLst>
          </p:cNvPr>
          <p:cNvSpPr/>
          <p:nvPr/>
        </p:nvSpPr>
        <p:spPr>
          <a:xfrm>
            <a:off x="1524000" y="4252456"/>
            <a:ext cx="6400800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4619A81-9CB6-409D-B950-4D7470256B8B}"/>
              </a:ext>
            </a:extLst>
          </p:cNvPr>
          <p:cNvSpPr/>
          <p:nvPr/>
        </p:nvSpPr>
        <p:spPr>
          <a:xfrm>
            <a:off x="6705600" y="5334000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Compile but will print garbage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9CB50E-5ACA-4EB6-99ED-A8396116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52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What About This?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EE3624D9-D70F-43F7-82C1-B369A1AED41D}"/>
              </a:ext>
            </a:extLst>
          </p:cNvPr>
          <p:cNvSpPr/>
          <p:nvPr/>
        </p:nvSpPr>
        <p:spPr>
          <a:xfrm>
            <a:off x="266700" y="1064993"/>
            <a:ext cx="8648700" cy="5488207"/>
          </a:xfrm>
          <a:prstGeom prst="roundRect">
            <a:avLst/>
          </a:prstGeom>
          <a:solidFill>
            <a:schemeClr val="bg1"/>
          </a:solidFill>
          <a:ln>
            <a:solidFill>
              <a:srgbClr val="CF9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include &lt;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main ()  {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c;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a + b;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2;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1;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%d”, c);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EC8AEA-39C1-4E9C-8817-938FBA219D7F}"/>
              </a:ext>
            </a:extLst>
          </p:cNvPr>
          <p:cNvSpPr/>
          <p:nvPr/>
        </p:nvSpPr>
        <p:spPr>
          <a:xfrm>
            <a:off x="1447800" y="3714522"/>
            <a:ext cx="2588407" cy="470052"/>
          </a:xfrm>
          <a:prstGeom prst="rect">
            <a:avLst/>
          </a:prstGeom>
          <a:solidFill>
            <a:schemeClr val="accent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CF8FC02-2B77-4F84-92B5-543C9A87379C}"/>
              </a:ext>
            </a:extLst>
          </p:cNvPr>
          <p:cNvSpPr/>
          <p:nvPr/>
        </p:nvSpPr>
        <p:spPr>
          <a:xfrm>
            <a:off x="8153400" y="5105400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Will Compile but will print garbage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4ED1BE-658A-4ED3-AA20-B70D583B6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3429000"/>
            <a:ext cx="1041096" cy="1041096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xmlns="" id="{335F4E7B-2A92-42CB-99A2-5600C3860320}"/>
              </a:ext>
            </a:extLst>
          </p:cNvPr>
          <p:cNvSpPr/>
          <p:nvPr/>
        </p:nvSpPr>
        <p:spPr>
          <a:xfrm>
            <a:off x="6553200" y="1752600"/>
            <a:ext cx="4486276" cy="2431974"/>
          </a:xfrm>
          <a:prstGeom prst="wedgeRectCallout">
            <a:avLst>
              <a:gd name="adj1" fmla="val -78893"/>
              <a:gd name="adj2" fmla="val 219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Can’t use variables a and b in this assignment operation since a and b have not been assigned a value (</a:t>
            </a:r>
            <a:r>
              <a:rPr lang="en-IN" sz="2400" b="1" dirty="0">
                <a:solidFill>
                  <a:schemeClr val="tx1"/>
                </a:solidFill>
              </a:rPr>
              <a:t>initialized</a:t>
            </a:r>
            <a:r>
              <a:rPr lang="en-IN" sz="2400" dirty="0">
                <a:solidFill>
                  <a:schemeClr val="tx1"/>
                </a:solidFill>
              </a:rPr>
              <a:t>) in this program </a:t>
            </a:r>
            <a:r>
              <a:rPr lang="en-IN" sz="2400" b="1" dirty="0">
                <a:solidFill>
                  <a:srgbClr val="FF0000"/>
                </a:solidFill>
              </a:rPr>
              <a:t>yet. </a:t>
            </a:r>
            <a:r>
              <a:rPr lang="en-IN" sz="2400" dirty="0">
                <a:solidFill>
                  <a:schemeClr val="tx1"/>
                </a:solidFill>
              </a:rPr>
              <a:t>Assigning a and b values </a:t>
            </a:r>
            <a:r>
              <a:rPr lang="en-IN" sz="2400" b="1" dirty="0">
                <a:solidFill>
                  <a:srgbClr val="FF0000"/>
                </a:solidFill>
              </a:rPr>
              <a:t>later</a:t>
            </a:r>
            <a:r>
              <a:rPr lang="en-IN" sz="2400" dirty="0">
                <a:solidFill>
                  <a:schemeClr val="tx1"/>
                </a:solidFill>
              </a:rPr>
              <a:t> does NOT solve this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9A972E-76DB-42D8-A453-37A255C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7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Lesson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C11FE24-2B0E-4B29-A8DF-91646849E549}"/>
              </a:ext>
            </a:extLst>
          </p:cNvPr>
          <p:cNvSpPr txBox="1"/>
          <p:nvPr/>
        </p:nvSpPr>
        <p:spPr>
          <a:xfrm>
            <a:off x="609600" y="2551837"/>
            <a:ext cx="1173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Garamond" panose="02020404030301010803" pitchFamily="18" charset="0"/>
              </a:rPr>
              <a:t>Declare and initialize (or assign values to) your variables properly </a:t>
            </a:r>
            <a:r>
              <a:rPr lang="en-IN" sz="5400" u="sng" dirty="0">
                <a:solidFill>
                  <a:schemeClr val="tx1"/>
                </a:solidFill>
                <a:latin typeface="Garamond" panose="02020404030301010803" pitchFamily="18" charset="0"/>
              </a:rPr>
              <a:t>before</a:t>
            </a:r>
            <a:r>
              <a:rPr lang="en-IN" sz="5400" dirty="0">
                <a:solidFill>
                  <a:schemeClr val="tx1"/>
                </a:solidFill>
                <a:latin typeface="Garamond" panose="02020404030301010803" pitchFamily="18" charset="0"/>
              </a:rPr>
              <a:t> their use</a:t>
            </a:r>
            <a:endParaRPr lang="en-IN" sz="5400" dirty="0">
              <a:latin typeface="Garamond" panose="020204040303010108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985F3FD-3B53-412C-AE76-709F429F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03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</TotalTime>
  <Words>2434</Words>
  <Application>Microsoft Office PowerPoint</Application>
  <PresentationFormat>Custom</PresentationFormat>
  <Paragraphs>427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ESC101: Fundamentals of Computing</vt:lpstr>
      <vt:lpstr>Announcements</vt:lpstr>
      <vt:lpstr>Recap</vt:lpstr>
      <vt:lpstr>Recap</vt:lpstr>
      <vt:lpstr>What’s Wrong Here?</vt:lpstr>
      <vt:lpstr>What’s Wrong Here?</vt:lpstr>
      <vt:lpstr>What’s Wrong Here?</vt:lpstr>
      <vt:lpstr>What About This?</vt:lpstr>
      <vt:lpstr>Lesson Learned</vt:lpstr>
      <vt:lpstr>Recap: Alphabet and Keywords of C</vt:lpstr>
      <vt:lpstr>Naming Convention for Variables and Functions </vt:lpstr>
      <vt:lpstr>Variables and Function Names: Some Suggestions </vt:lpstr>
      <vt:lpstr>Recap: printf and its use</vt:lpstr>
      <vt:lpstr>Reading Inputs: The scanf function</vt:lpstr>
      <vt:lpstr>Example: Adding Two User-provided Numbers</vt:lpstr>
      <vt:lpstr>scanf: Some Words of Caution</vt:lpstr>
      <vt:lpstr>scanf: Some Words of Caution</vt:lpstr>
      <vt:lpstr>Taking Multiple Inputs using a Single scanf</vt:lpstr>
      <vt:lpstr>How does scanf work ?</vt:lpstr>
      <vt:lpstr>How does scanf work ?</vt:lpstr>
      <vt:lpstr>Commenting Your Code</vt:lpstr>
      <vt:lpstr>Several Ways of Writing Comments</vt:lpstr>
      <vt:lpstr>More on Comments</vt:lpstr>
      <vt:lpstr>A Useful Tip While Problem-Solving</vt:lpstr>
      <vt:lpstr>Take Care with Formulae: Using Brackets Help</vt:lpstr>
      <vt:lpstr>A Useful Tip While Solving Problems</vt:lpstr>
      <vt:lpstr>A Useful Tip While Solving Problems</vt:lpstr>
      <vt:lpstr>A Useful Tip While Solving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nisheeth</cp:lastModifiedBy>
  <cp:revision>380</cp:revision>
  <dcterms:modified xsi:type="dcterms:W3CDTF">2020-01-13T07:31:39Z</dcterms:modified>
</cp:coreProperties>
</file>