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8.jpeg" ContentType="image/jpeg"/>
  <Override PartName="/ppt/media/image5.png" ContentType="image/png"/>
  <Override PartName="/ppt/media/image10.png" ContentType="image/png"/>
  <Override PartName="/ppt/media/image6.jpeg" ContentType="image/jpeg"/>
  <Override PartName="/ppt/media/image7.png" ContentType="image/png"/>
  <Override PartName="/ppt/media/image1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24"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25"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26"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27"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2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3AC17C1-F561-4682-A5D4-5A767174325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1374840" y="1336680"/>
            <a:ext cx="4809600" cy="3607920"/>
          </a:xfrm>
          <a:prstGeom prst="rect">
            <a:avLst/>
          </a:prstGeom>
        </p:spPr>
      </p:sp>
      <p:sp>
        <p:nvSpPr>
          <p:cNvPr id="198" name="PlaceHolder 2"/>
          <p:cNvSpPr>
            <a:spLocks noGrp="1"/>
          </p:cNvSpPr>
          <p:nvPr>
            <p:ph type="body"/>
          </p:nvPr>
        </p:nvSpPr>
        <p:spPr>
          <a:xfrm>
            <a:off x="755640" y="5145120"/>
            <a:ext cx="6048000" cy="4209840"/>
          </a:xfrm>
          <a:prstGeom prst="rect">
            <a:avLst/>
          </a:prstGeom>
        </p:spPr>
        <p:txBody>
          <a:bodyPr>
            <a:noAutofit/>
          </a:bodyPr>
          <a:p>
            <a:endParaRPr b="0" lang="en-IN" sz="2000" spc="-1" strike="noStrike">
              <a:latin typeface="Arial"/>
            </a:endParaRPr>
          </a:p>
        </p:txBody>
      </p:sp>
      <p:sp>
        <p:nvSpPr>
          <p:cNvPr id="199" name="TextShape 3"/>
          <p:cNvSpPr txBox="1"/>
          <p:nvPr/>
        </p:nvSpPr>
        <p:spPr>
          <a:xfrm>
            <a:off x="4281480" y="10155240"/>
            <a:ext cx="3276360" cy="536040"/>
          </a:xfrm>
          <a:prstGeom prst="rect">
            <a:avLst/>
          </a:prstGeom>
          <a:noFill/>
          <a:ln>
            <a:noFill/>
          </a:ln>
        </p:spPr>
        <p:txBody>
          <a:bodyPr anchor="b">
            <a:noAutofit/>
          </a:bodyPr>
          <a:p>
            <a:pPr algn="r">
              <a:lnSpc>
                <a:spcPct val="100000"/>
              </a:lnSpc>
            </a:pPr>
            <a:fld id="{D3F22B47-A72F-49C2-9ED0-34E0882F985F}" type="slidenum">
              <a:rPr b="0" lang="en-US"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0"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
        <p:nvSpPr>
          <p:cNvPr id="9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0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20"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3150000"/>
            <a:ext cx="9719280" cy="125928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280" cy="89928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 name="PlaceHolder 3"/>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280" cy="53928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82"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83"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84" name="CustomShape 4"/>
          <p:cNvSpPr/>
          <p:nvPr/>
        </p:nvSpPr>
        <p:spPr>
          <a:xfrm>
            <a:off x="180000" y="6840000"/>
            <a:ext cx="539280" cy="539280"/>
          </a:xfrm>
          <a:prstGeom prst="rect">
            <a:avLst/>
          </a:prstGeom>
          <a:noFill/>
          <a:ln w="72000">
            <a:noFill/>
          </a:ln>
        </p:spPr>
        <p:style>
          <a:lnRef idx="0"/>
          <a:fillRef idx="0"/>
          <a:effectRef idx="0"/>
          <a:fontRef idx="minor"/>
        </p:style>
      </p:sp>
      <p:sp>
        <p:nvSpPr>
          <p:cNvPr id="85" name="PlaceHolder 5"/>
          <p:cNvSpPr>
            <a:spLocks noGrp="1"/>
          </p:cNvSpPr>
          <p:nvPr>
            <p:ph type="title"/>
          </p:nvPr>
        </p:nvSpPr>
        <p:spPr>
          <a:xfrm>
            <a:off x="360000" y="360000"/>
            <a:ext cx="9359280" cy="89928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atlaspressedmetals.com/powdered-metallurgy-process/"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www.researchgate.net/figure/Simple-Process-Flow-Chart-of-Powder-Metallurgy_fig1_266635546"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hyperlink" Target="http://www.stanfordmaterials.com/titanium-ti-casting-products.html" TargetMode="External"/><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en.wikipedia.org/wiki/Die_casting#/media/File:Cold-chamber_die_casting_machine_schematic.svg" TargetMode="External"/><Relationship Id="rId3"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www.open.edu/openlearn/sites/www.open.edu.openlearn/files/ole_images/capture_1_800.png" TargetMode="External"/><Relationship Id="rId3"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hyperlink" Target="http://www.stanfordmaterials.com/titanium-ti-casting-products.html" TargetMode="External"/><Relationship Id="rId2" Type="http://schemas.openxmlformats.org/officeDocument/2006/relationships/hyperlink" Target="https://www.researchgate.net/figure/Micro-hardness-and-microstructure-of-case-carburized-spur-gear_fig9_238765538" TargetMode="External"/><Relationship Id="rId3" Type="http://schemas.openxmlformats.org/officeDocument/2006/relationships/hyperlink" Target="https://en.wikipedia.org/wiki/Gear" TargetMode="External"/><Relationship Id="rId4" Type="http://schemas.openxmlformats.org/officeDocument/2006/relationships/hyperlink" Target="https://en.wikipedia.org/wiki/Die_casting#/media/File:Cold-chamber_die_casting_machine_schematic.svg" TargetMode="External"/><Relationship Id="rId5" Type="http://schemas.openxmlformats.org/officeDocument/2006/relationships/hyperlink" Target="https://khkgears.net/new/gear_knowledge/gear_technical_reference/gear_materials.html" TargetMode="External"/><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khkgears.net/new/gear_knowledge/gear_technical_reference/gear_materials.html"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22120" y="3330000"/>
            <a:ext cx="9359280" cy="899280"/>
          </a:xfrm>
          <a:prstGeom prst="rect">
            <a:avLst/>
          </a:prstGeom>
          <a:noFill/>
          <a:ln>
            <a:noFill/>
          </a:ln>
        </p:spPr>
        <p:style>
          <a:lnRef idx="0"/>
          <a:fillRef idx="0"/>
          <a:effectRef idx="0"/>
          <a:fontRef idx="minor"/>
        </p:style>
        <p:txBody>
          <a:bodyPr lIns="0" rIns="0" tIns="0" bIns="0" anchor="b">
            <a:noAutofit/>
          </a:bodyPr>
          <a:p>
            <a:pPr algn="ctr">
              <a:lnSpc>
                <a:spcPct val="100000"/>
              </a:lnSpc>
            </a:pPr>
            <a:r>
              <a:rPr b="1" lang="en-IN" sz="6000" spc="-1" strike="noStrike">
                <a:solidFill>
                  <a:srgbClr val="ffffff"/>
                </a:solidFill>
                <a:latin typeface="Arial"/>
                <a:ea typeface="DejaVu Sans"/>
              </a:rPr>
              <a:t>Gears</a:t>
            </a:r>
            <a:endParaRPr b="0" lang="en-IN" sz="6000" spc="-1" strike="noStrike">
              <a:latin typeface="Arial"/>
            </a:endParaRPr>
          </a:p>
        </p:txBody>
      </p:sp>
      <p:sp>
        <p:nvSpPr>
          <p:cNvPr id="130" name="CustomShape 2"/>
          <p:cNvSpPr/>
          <p:nvPr/>
        </p:nvSpPr>
        <p:spPr>
          <a:xfrm>
            <a:off x="540000" y="4680000"/>
            <a:ext cx="9179280" cy="2519280"/>
          </a:xfrm>
          <a:prstGeom prst="rect">
            <a:avLst/>
          </a:prstGeom>
          <a:noFill/>
          <a:ln>
            <a:noFill/>
          </a:ln>
        </p:spPr>
        <p:style>
          <a:lnRef idx="0"/>
          <a:fillRef idx="0"/>
          <a:effectRef idx="0"/>
          <a:fontRef idx="minor"/>
        </p:style>
        <p:txBody>
          <a:bodyPr lIns="0" rIns="0" tIns="0" bIns="0">
            <a:noAutofit/>
          </a:bodyPr>
          <a:p>
            <a:pPr>
              <a:lnSpc>
                <a:spcPct val="100000"/>
              </a:lnSpc>
            </a:pPr>
            <a:r>
              <a:rPr b="1" lang="en-IN" sz="2000" spc="-1" strike="noStrike">
                <a:solidFill>
                  <a:srgbClr val="1c1c1c"/>
                </a:solidFill>
                <a:latin typeface="Arial"/>
                <a:ea typeface="DejaVu Sans"/>
              </a:rPr>
              <a:t>Name:  Nikhil Mehta</a:t>
            </a:r>
            <a:r>
              <a:rPr b="1" lang="en-IN" sz="2000" spc="-1" strike="noStrike">
                <a:solidFill>
                  <a:srgbClr val="1c1c1c"/>
                </a:solidFill>
                <a:latin typeface="Arial"/>
                <a:ea typeface="DejaVu Sans"/>
              </a:rPr>
              <a:t>	</a:t>
            </a:r>
            <a:br/>
            <a:endParaRPr b="0" lang="en-IN" sz="2000" spc="-1" strike="noStrike">
              <a:latin typeface="Arial"/>
            </a:endParaRPr>
          </a:p>
          <a:p>
            <a:pPr>
              <a:lnSpc>
                <a:spcPct val="100000"/>
              </a:lnSpc>
            </a:pPr>
            <a:r>
              <a:rPr b="1" lang="en-IN" sz="2000" spc="-1" strike="noStrike">
                <a:solidFill>
                  <a:srgbClr val="1c1c1c"/>
                </a:solidFill>
                <a:latin typeface="Arial"/>
                <a:ea typeface="DejaVu Sans"/>
              </a:rPr>
              <a:t>Roll No:  190549  </a:t>
            </a:r>
            <a:br/>
            <a:endParaRPr b="0" lang="en-IN" sz="2000" spc="-1" strike="noStrike">
              <a:latin typeface="Arial"/>
            </a:endParaRPr>
          </a:p>
          <a:p>
            <a:pPr>
              <a:lnSpc>
                <a:spcPct val="100000"/>
              </a:lnSpc>
            </a:pPr>
            <a:r>
              <a:rPr b="1" lang="en-IN" sz="2000" spc="-1" strike="noStrike">
                <a:solidFill>
                  <a:srgbClr val="1c1c1c"/>
                </a:solidFill>
                <a:latin typeface="Arial"/>
                <a:ea typeface="DejaVu Sans"/>
              </a:rPr>
              <a:t>Section :  S3</a:t>
            </a:r>
            <a:br/>
            <a:endParaRPr b="0" lang="en-IN" sz="2000" spc="-1" strike="noStrike">
              <a:latin typeface="Arial"/>
            </a:endParaRPr>
          </a:p>
          <a:p>
            <a:pPr>
              <a:lnSpc>
                <a:spcPct val="100000"/>
              </a:lnSpc>
            </a:pPr>
            <a:r>
              <a:rPr b="1" lang="en-IN" sz="2000" spc="-1" strike="noStrike">
                <a:solidFill>
                  <a:srgbClr val="1c1c1c"/>
                </a:solidFill>
                <a:latin typeface="Arial"/>
                <a:ea typeface="DejaVu Sans"/>
              </a:rPr>
              <a:t>Tutor: </a:t>
            </a:r>
            <a:r>
              <a:rPr b="1" lang="en-US" sz="2000" spc="-1" strike="noStrike">
                <a:solidFill>
                  <a:srgbClr val="1c1c1c"/>
                </a:solidFill>
                <a:latin typeface="Arial"/>
                <a:ea typeface="DejaVu Sans"/>
              </a:rPr>
              <a:t>Mr. Tafzeelul Kamal</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2000" spc="-1" strike="noStrike">
                <a:solidFill>
                  <a:srgbClr val="1c1c1c"/>
                </a:solidFill>
                <a:latin typeface="Arial"/>
                <a:ea typeface="DejaVu Sans"/>
              </a:rPr>
              <a:t>Instructor:  </a:t>
            </a:r>
            <a:r>
              <a:rPr b="1" lang="en-US" sz="2000" spc="-1" strike="noStrike">
                <a:solidFill>
                  <a:srgbClr val="1c1c1c"/>
                </a:solidFill>
                <a:latin typeface="Arial"/>
                <a:ea typeface="DejaVu Sans"/>
              </a:rPr>
              <a:t>Dr. Anish Upadhyaya</a:t>
            </a:r>
            <a:endParaRPr b="0" lang="en-IN" sz="2000" spc="-1" strike="noStrike">
              <a:latin typeface="Arial"/>
            </a:endParaRPr>
          </a:p>
        </p:txBody>
      </p:sp>
      <p:pic>
        <p:nvPicPr>
          <p:cNvPr id="131" name="Picture 82" descr=""/>
          <p:cNvPicPr/>
          <p:nvPr/>
        </p:nvPicPr>
        <p:blipFill>
          <a:blip r:embed="rId1"/>
          <a:stretch/>
        </p:blipFill>
        <p:spPr>
          <a:xfrm>
            <a:off x="7743600" y="4941360"/>
            <a:ext cx="1751400" cy="1667880"/>
          </a:xfrm>
          <a:prstGeom prst="rect">
            <a:avLst/>
          </a:prstGeom>
          <a:ln>
            <a:noFill/>
          </a:ln>
        </p:spPr>
      </p:pic>
      <p:sp>
        <p:nvSpPr>
          <p:cNvPr id="132" name="CustomShape 3"/>
          <p:cNvSpPr/>
          <p:nvPr/>
        </p:nvSpPr>
        <p:spPr>
          <a:xfrm>
            <a:off x="144000" y="144000"/>
            <a:ext cx="9791280" cy="4860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2800" spc="-1" strike="noStrike">
                <a:solidFill>
                  <a:srgbClr val="000000"/>
                </a:solidFill>
                <a:latin typeface="Arial"/>
                <a:ea typeface="DejaVu Sans"/>
              </a:rPr>
              <a:t>TA201T:  Introduction to Manufacturing Processes I</a:t>
            </a:r>
            <a:endParaRPr b="0" lang="en-IN" sz="2800" spc="-1" strike="noStrike">
              <a:latin typeface="Arial"/>
            </a:endParaRPr>
          </a:p>
          <a:p>
            <a:pPr algn="ctr">
              <a:lnSpc>
                <a:spcPct val="100000"/>
              </a:lnSpc>
            </a:pPr>
            <a:r>
              <a:rPr b="1" i="1" lang="en-IN" sz="2400" spc="-1" strike="noStrike">
                <a:solidFill>
                  <a:srgbClr val="000000"/>
                </a:solidFill>
                <a:latin typeface="Arial"/>
                <a:ea typeface="DejaVu Sans"/>
              </a:rPr>
              <a:t>2020-21 Semester I</a:t>
            </a:r>
            <a:endParaRPr b="0" lang="en-IN" sz="2400" spc="-1" strike="noStrike">
              <a:latin typeface="Arial"/>
            </a:endParaRPr>
          </a:p>
          <a:p>
            <a:pPr algn="ct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0" y="485640"/>
            <a:ext cx="1030104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u="sng">
                <a:solidFill>
                  <a:srgbClr val="ffffff"/>
                </a:solidFill>
                <a:uFillTx/>
                <a:latin typeface="Arial"/>
                <a:ea typeface="DejaVu Sans"/>
              </a:rPr>
              <a:t>By POWDER METALLURGY </a:t>
            </a:r>
            <a:r>
              <a:rPr b="1" lang="en-IN" sz="3200" spc="-1" strike="noStrike" u="sng">
                <a:solidFill>
                  <a:srgbClr val="ffffff"/>
                </a:solidFill>
                <a:uFillTx/>
                <a:latin typeface="Arial"/>
                <a:ea typeface="DejaVu Sans"/>
              </a:rPr>
              <a:t>-  </a:t>
            </a:r>
            <a:endParaRPr b="0" lang="en-IN" sz="3200" spc="-1" strike="noStrike">
              <a:latin typeface="Arial"/>
            </a:endParaRPr>
          </a:p>
        </p:txBody>
      </p:sp>
      <p:sp>
        <p:nvSpPr>
          <p:cNvPr id="168" name="CustomShape 2"/>
          <p:cNvSpPr/>
          <p:nvPr/>
        </p:nvSpPr>
        <p:spPr>
          <a:xfrm>
            <a:off x="271440" y="1585800"/>
            <a:ext cx="8738280" cy="460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a:ea typeface="DejaVu Sans"/>
              </a:rPr>
              <a:t>This method is a cost effective alternative to conventional steel.</a:t>
            </a:r>
            <a:endParaRPr b="0" lang="en-IN" sz="2000" spc="-1" strike="noStrike">
              <a:latin typeface="Arial"/>
            </a:endParaRPr>
          </a:p>
          <a:p>
            <a:pPr>
              <a:lnSpc>
                <a:spcPct val="100000"/>
              </a:lnSpc>
            </a:pPr>
            <a:r>
              <a:rPr b="0" lang="en-US" sz="2000" spc="-1" strike="noStrike">
                <a:solidFill>
                  <a:srgbClr val="000000"/>
                </a:solidFill>
                <a:latin typeface="Arial"/>
                <a:ea typeface="DejaVu Sans"/>
              </a:rPr>
              <a:t>The P/M process can produce close tolerance gears with strengths upto 1230 Mpa.</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Arial"/>
                <a:ea typeface="DejaVu Sans"/>
              </a:rPr>
              <a:t>This is usually done in 3 steps: </a:t>
            </a:r>
            <a:endParaRPr b="0" lang="en-IN" sz="2000" spc="-1" strike="noStrike">
              <a:latin typeface="Arial"/>
            </a:endParaRPr>
          </a:p>
          <a:p>
            <a:pPr marL="343080" indent="-342720">
              <a:lnSpc>
                <a:spcPct val="100000"/>
              </a:lnSpc>
              <a:buClr>
                <a:srgbClr val="000000"/>
              </a:buClr>
              <a:buFont typeface="StarSymbol"/>
              <a:buAutoNum type="arabicParenR"/>
            </a:pPr>
            <a:r>
              <a:rPr b="0" lang="en-US" sz="2000" spc="-1" strike="noStrike">
                <a:solidFill>
                  <a:srgbClr val="000000"/>
                </a:solidFill>
                <a:latin typeface="Arial"/>
                <a:ea typeface="DejaVu Sans"/>
              </a:rPr>
              <a:t>First step includes creating the right blend of the metal powders for durability, reliability and accuracy. Iron nickel steel and prealloyed steel.</a:t>
            </a:r>
            <a:endParaRPr b="0" lang="en-IN" sz="2000" spc="-1" strike="noStrike">
              <a:latin typeface="Arial"/>
            </a:endParaRPr>
          </a:p>
          <a:p>
            <a:pPr>
              <a:lnSpc>
                <a:spcPct val="100000"/>
              </a:lnSpc>
            </a:pPr>
            <a:endParaRPr b="0" lang="en-IN" sz="2000" spc="-1" strike="noStrike">
              <a:latin typeface="Arial"/>
            </a:endParaRPr>
          </a:p>
          <a:p>
            <a:pPr marL="343080" indent="-342720">
              <a:lnSpc>
                <a:spcPct val="100000"/>
              </a:lnSpc>
              <a:buClr>
                <a:srgbClr val="000000"/>
              </a:buClr>
              <a:buFont typeface="StarSymbol"/>
              <a:buAutoNum type="arabicParenR"/>
            </a:pPr>
            <a:r>
              <a:rPr b="0" lang="en-US" sz="2000" spc="-1" strike="noStrike">
                <a:solidFill>
                  <a:srgbClr val="000000"/>
                </a:solidFill>
                <a:latin typeface="Arial"/>
                <a:ea typeface="DejaVu Sans"/>
              </a:rPr>
              <a:t>Compacting the Mixture to Precise Specifications Under Controlled Pressure.</a:t>
            </a:r>
            <a:endParaRPr b="0" lang="en-IN" sz="2000" spc="-1" strike="noStrike">
              <a:latin typeface="Arial"/>
            </a:endParaRPr>
          </a:p>
          <a:p>
            <a:pPr>
              <a:lnSpc>
                <a:spcPct val="100000"/>
              </a:lnSpc>
            </a:pPr>
            <a:endParaRPr b="0" lang="en-IN" sz="2000" spc="-1" strike="noStrike">
              <a:latin typeface="Arial"/>
            </a:endParaRPr>
          </a:p>
          <a:p>
            <a:pPr marL="343080" indent="-342720">
              <a:lnSpc>
                <a:spcPct val="100000"/>
              </a:lnSpc>
              <a:buClr>
                <a:srgbClr val="353535"/>
              </a:buClr>
              <a:buFont typeface="StarSymbol"/>
              <a:buAutoNum type="arabicParenR"/>
            </a:pPr>
            <a:r>
              <a:rPr b="0" lang="en-US" sz="2000" spc="-1" strike="noStrike">
                <a:solidFill>
                  <a:srgbClr val="353535"/>
                </a:solidFill>
                <a:latin typeface="objektiv-mk1"/>
                <a:ea typeface="DejaVu Sans"/>
              </a:rPr>
              <a:t> </a:t>
            </a:r>
            <a:r>
              <a:rPr b="0" lang="en-US" sz="2000" spc="-1" strike="noStrike">
                <a:solidFill>
                  <a:srgbClr val="000000"/>
                </a:solidFill>
                <a:latin typeface="Arial"/>
                <a:ea typeface="DejaVu Sans"/>
              </a:rPr>
              <a:t>Heating or "Sintering" to Create a Permanent Form</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
        <p:nvSpPr>
          <p:cNvPr id="169" name="CustomShape 3"/>
          <p:cNvSpPr/>
          <p:nvPr/>
        </p:nvSpPr>
        <p:spPr>
          <a:xfrm>
            <a:off x="3178080" y="5650560"/>
            <a:ext cx="67528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Reference : </a:t>
            </a:r>
            <a:r>
              <a:rPr b="0" lang="en-US" sz="1800" spc="-1" strike="noStrike" u="sng">
                <a:solidFill>
                  <a:srgbClr val="0000ff"/>
                </a:solidFill>
                <a:uFillTx/>
                <a:latin typeface="Arial"/>
                <a:ea typeface="DejaVu Sans"/>
                <a:hlinkClick r:id="rId1"/>
              </a:rPr>
              <a:t>Powdered Metallurgy Process Overview | Atlas Pressed Metals</a:t>
            </a:r>
            <a:endParaRPr b="0" lang="en-IN" sz="1800" spc="-1" strike="noStrike">
              <a:latin typeface="Arial"/>
            </a:endParaRPr>
          </a:p>
        </p:txBody>
      </p:sp>
      <p:sp>
        <p:nvSpPr>
          <p:cNvPr id="170" name="CustomShape 4"/>
          <p:cNvSpPr/>
          <p:nvPr/>
        </p:nvSpPr>
        <p:spPr>
          <a:xfrm>
            <a:off x="3724560" y="6375960"/>
            <a:ext cx="6355800" cy="36468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A flowchart for the P/M processing is given in the next slide.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0" y="485640"/>
            <a:ext cx="1030104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u="sng">
                <a:solidFill>
                  <a:srgbClr val="ffffff"/>
                </a:solidFill>
                <a:uFillTx/>
                <a:latin typeface="Arial"/>
                <a:ea typeface="DejaVu Sans"/>
              </a:rPr>
              <a:t>By POWDER METALLURGY </a:t>
            </a:r>
            <a:r>
              <a:rPr b="1" lang="en-IN" sz="3200" spc="-1" strike="noStrike" u="sng">
                <a:solidFill>
                  <a:srgbClr val="ffffff"/>
                </a:solidFill>
                <a:uFillTx/>
                <a:latin typeface="Arial"/>
                <a:ea typeface="DejaVu Sans"/>
              </a:rPr>
              <a:t>-  </a:t>
            </a:r>
            <a:endParaRPr b="0" lang="en-IN" sz="3200" spc="-1" strike="noStrike">
              <a:latin typeface="Arial"/>
            </a:endParaRPr>
          </a:p>
        </p:txBody>
      </p:sp>
      <p:pic>
        <p:nvPicPr>
          <p:cNvPr id="172" name="Picture 2" descr=""/>
          <p:cNvPicPr/>
          <p:nvPr/>
        </p:nvPicPr>
        <p:blipFill>
          <a:blip r:embed="rId1"/>
          <a:stretch/>
        </p:blipFill>
        <p:spPr>
          <a:xfrm>
            <a:off x="4014360" y="1596960"/>
            <a:ext cx="5150160" cy="5221080"/>
          </a:xfrm>
          <a:prstGeom prst="rect">
            <a:avLst/>
          </a:prstGeom>
          <a:ln>
            <a:noFill/>
          </a:ln>
        </p:spPr>
      </p:pic>
      <p:sp>
        <p:nvSpPr>
          <p:cNvPr id="173" name="CustomShape 2"/>
          <p:cNvSpPr/>
          <p:nvPr/>
        </p:nvSpPr>
        <p:spPr>
          <a:xfrm>
            <a:off x="401400" y="2720880"/>
            <a:ext cx="3489840" cy="131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a:ea typeface="DejaVu Sans"/>
              </a:rPr>
              <a:t>The chart shown right summarizes the 3 basic processes for Powder Metallurgy.</a:t>
            </a:r>
            <a:endParaRPr b="0" lang="en-IN" sz="2000" spc="-1" strike="noStrike">
              <a:latin typeface="Arial"/>
            </a:endParaRPr>
          </a:p>
        </p:txBody>
      </p:sp>
      <p:sp>
        <p:nvSpPr>
          <p:cNvPr id="174" name="CustomShape 3"/>
          <p:cNvSpPr/>
          <p:nvPr/>
        </p:nvSpPr>
        <p:spPr>
          <a:xfrm>
            <a:off x="156240" y="5962680"/>
            <a:ext cx="55195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Reference : </a:t>
            </a:r>
            <a:r>
              <a:rPr b="0" lang="en-US" sz="1800" spc="-1" strike="noStrike" u="sng">
                <a:solidFill>
                  <a:srgbClr val="0000ff"/>
                </a:solidFill>
                <a:uFillTx/>
                <a:latin typeface="Arial"/>
                <a:ea typeface="DejaVu Sans"/>
                <a:hlinkClick r:id="rId2"/>
              </a:rPr>
              <a:t>Simple Process Flow Chart of Powder Metallurgy.  | Download Scientific Diagram (researchgate.net)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485640" y="557280"/>
            <a:ext cx="70290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ffffff"/>
                </a:solidFill>
                <a:latin typeface="Arial"/>
                <a:ea typeface="DejaVu Sans"/>
              </a:rPr>
              <a:t>By Casting:</a:t>
            </a:r>
            <a:endParaRPr b="0" lang="en-IN" sz="3600" spc="-1" strike="noStrike">
              <a:latin typeface="Arial"/>
            </a:endParaRPr>
          </a:p>
        </p:txBody>
      </p:sp>
      <p:sp>
        <p:nvSpPr>
          <p:cNvPr id="176" name="CustomShape 2"/>
          <p:cNvSpPr/>
          <p:nvPr/>
        </p:nvSpPr>
        <p:spPr>
          <a:xfrm>
            <a:off x="0" y="1514520"/>
            <a:ext cx="6357600" cy="313956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Casting is generally used to make gear blanks or cast tooth gears.</a:t>
            </a:r>
            <a:endParaRPr b="0" lang="en-IN" sz="2000" spc="-1" strike="noStrike">
              <a:latin typeface="Arial"/>
            </a:endParaRPr>
          </a:p>
          <a:p>
            <a:pPr>
              <a:lnSpc>
                <a:spcPct val="100000"/>
              </a:lnSpc>
            </a:pPr>
            <a:endParaRPr b="0" lang="en-IN"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Arial"/>
                <a:ea typeface="DejaVu Sans"/>
              </a:rPr>
              <a:t>This is recommended for large sized gears as casting gears are many times rough and may have some accuracies.</a:t>
            </a:r>
            <a:endParaRPr b="0" lang="en-IN" sz="2000" spc="-1" strike="noStrike">
              <a:latin typeface="Arial"/>
            </a:endParaRPr>
          </a:p>
          <a:p>
            <a:pPr>
              <a:lnSpc>
                <a:spcPct val="100000"/>
              </a:lnSpc>
            </a:pPr>
            <a:endParaRPr b="0" lang="en-IN" sz="2000" spc="-1" strike="noStrike">
              <a:latin typeface="Arial"/>
            </a:endParaRPr>
          </a:p>
          <a:p>
            <a:pPr marL="343080" indent="-342720">
              <a:lnSpc>
                <a:spcPct val="100000"/>
              </a:lnSpc>
              <a:buClr>
                <a:srgbClr val="000000"/>
              </a:buClr>
              <a:buFont typeface="Arial"/>
              <a:buChar char="•"/>
            </a:pPr>
            <a:r>
              <a:rPr b="0" lang="en-US" sz="2000" spc="-1" strike="noStrike">
                <a:solidFill>
                  <a:srgbClr val="000000"/>
                </a:solidFill>
                <a:latin typeface="Arial"/>
                <a:ea typeface="DejaVu Sans"/>
              </a:rPr>
              <a:t>Gears can be made by using Sand Casting, Investment Casting , but the process that is used often now-a-days is </a:t>
            </a:r>
            <a:r>
              <a:rPr b="1" lang="en-US" sz="2000" spc="-1" strike="noStrike">
                <a:solidFill>
                  <a:srgbClr val="000000"/>
                </a:solidFill>
                <a:latin typeface="Arial"/>
                <a:ea typeface="DejaVu Sans"/>
              </a:rPr>
              <a:t>Cold Chamber Die Casting</a:t>
            </a:r>
            <a:r>
              <a:rPr b="0" lang="en-US" sz="2000" spc="-1" strike="noStrike">
                <a:solidFill>
                  <a:srgbClr val="000000"/>
                </a:solidFill>
                <a:latin typeface="Arial"/>
                <a:ea typeface="DejaVu Sans"/>
              </a:rPr>
              <a:t>.</a:t>
            </a:r>
            <a:endParaRPr b="0" lang="en-IN" sz="2000" spc="-1" strike="noStrike">
              <a:latin typeface="Arial"/>
            </a:endParaRPr>
          </a:p>
        </p:txBody>
      </p:sp>
      <p:sp>
        <p:nvSpPr>
          <p:cNvPr id="177" name="CustomShape 3"/>
          <p:cNvSpPr/>
          <p:nvPr/>
        </p:nvSpPr>
        <p:spPr>
          <a:xfrm>
            <a:off x="379080" y="5812560"/>
            <a:ext cx="6460560" cy="63900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In next few slides we would see Sand casting , Investment Casting and also Die Casting.</a:t>
            </a:r>
            <a:endParaRPr b="0" lang="en-IN" sz="1800" spc="-1" strike="noStrike">
              <a:latin typeface="Arial"/>
            </a:endParaRPr>
          </a:p>
        </p:txBody>
      </p:sp>
      <p:pic>
        <p:nvPicPr>
          <p:cNvPr id="178" name="Picture 2" descr="Casting Product Supplier in India"/>
          <p:cNvPicPr/>
          <p:nvPr/>
        </p:nvPicPr>
        <p:blipFill>
          <a:blip r:embed="rId1"/>
          <a:stretch/>
        </p:blipFill>
        <p:spPr>
          <a:xfrm>
            <a:off x="6616800" y="1514520"/>
            <a:ext cx="3348000" cy="2454840"/>
          </a:xfrm>
          <a:prstGeom prst="rect">
            <a:avLst/>
          </a:prstGeom>
          <a:ln>
            <a:noFill/>
          </a:ln>
        </p:spPr>
      </p:pic>
      <p:pic>
        <p:nvPicPr>
          <p:cNvPr id="179" name="Picture 4" descr=""/>
          <p:cNvPicPr/>
          <p:nvPr/>
        </p:nvPicPr>
        <p:blipFill>
          <a:blip r:embed="rId2"/>
          <a:stretch/>
        </p:blipFill>
        <p:spPr>
          <a:xfrm>
            <a:off x="7141680" y="4128840"/>
            <a:ext cx="2297880" cy="1683360"/>
          </a:xfrm>
          <a:prstGeom prst="rect">
            <a:avLst/>
          </a:prstGeom>
          <a:ln>
            <a:noFill/>
          </a:ln>
        </p:spPr>
      </p:pic>
      <p:sp>
        <p:nvSpPr>
          <p:cNvPr id="180" name="CustomShape 4"/>
          <p:cNvSpPr/>
          <p:nvPr/>
        </p:nvSpPr>
        <p:spPr>
          <a:xfrm>
            <a:off x="8162640" y="5943600"/>
            <a:ext cx="1917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0000ff"/>
                </a:solidFill>
                <a:uFillTx/>
                <a:latin typeface="Arial"/>
                <a:ea typeface="DejaVu Sans"/>
                <a:hlinkClick r:id="rId3"/>
              </a:rPr>
              <a:t>Titanium Casting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60000" y="360000"/>
            <a:ext cx="9359280" cy="899280"/>
          </a:xfrm>
          <a:prstGeom prst="rect">
            <a:avLst/>
          </a:prstGeom>
          <a:noFill/>
          <a:ln>
            <a:noFill/>
          </a:ln>
        </p:spPr>
        <p:txBody>
          <a:bodyPr lIns="0" rIns="0" tIns="0" bIns="0" anchor="ctr">
            <a:noAutofit/>
          </a:bodyPr>
          <a:p>
            <a:pPr>
              <a:lnSpc>
                <a:spcPct val="90000"/>
              </a:lnSpc>
            </a:pPr>
            <a:r>
              <a:rPr b="0" lang="en-US" sz="4400" spc="-1" strike="noStrike">
                <a:solidFill>
                  <a:srgbClr val="ffffff"/>
                </a:solidFill>
                <a:latin typeface="Arial"/>
                <a:ea typeface="DejaVu Sans"/>
              </a:rPr>
              <a:t>Casting 1 (Die Casting)</a:t>
            </a:r>
            <a:endParaRPr b="0" lang="en-US" sz="4400" spc="-1" strike="noStrike">
              <a:solidFill>
                <a:srgbClr val="000000"/>
              </a:solidFill>
              <a:latin typeface="Arial"/>
            </a:endParaRPr>
          </a:p>
        </p:txBody>
      </p:sp>
      <p:sp>
        <p:nvSpPr>
          <p:cNvPr id="182" name="CustomShape 2"/>
          <p:cNvSpPr/>
          <p:nvPr/>
        </p:nvSpPr>
        <p:spPr>
          <a:xfrm>
            <a:off x="360000" y="2327400"/>
            <a:ext cx="3808800" cy="25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a:ea typeface="DejaVu Sans"/>
              </a:rPr>
              <a:t>This is characterized by forcing molten metal under a very high amount of pressure into a mould cavity and shape of this cavity is similar to an injection molding. It is used manufacture for small sized gears and which are not used  for  high speeds.</a:t>
            </a:r>
            <a:endParaRPr b="0" lang="en-IN" sz="2000" spc="-1" strike="noStrike">
              <a:latin typeface="Arial"/>
            </a:endParaRPr>
          </a:p>
        </p:txBody>
      </p:sp>
      <p:sp>
        <p:nvSpPr>
          <p:cNvPr id="183" name="CustomShape 3"/>
          <p:cNvSpPr/>
          <p:nvPr/>
        </p:nvSpPr>
        <p:spPr>
          <a:xfrm>
            <a:off x="267480" y="6389640"/>
            <a:ext cx="5051160" cy="36468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Example of Materials Zinc, Aluminum and brass</a:t>
            </a:r>
            <a:endParaRPr b="0" lang="en-IN" sz="1800" spc="-1" strike="noStrike">
              <a:latin typeface="Arial"/>
            </a:endParaRPr>
          </a:p>
        </p:txBody>
      </p:sp>
      <p:pic>
        <p:nvPicPr>
          <p:cNvPr id="184" name="Picture 2" descr=""/>
          <p:cNvPicPr/>
          <p:nvPr/>
        </p:nvPicPr>
        <p:blipFill>
          <a:blip r:embed="rId1"/>
          <a:stretch/>
        </p:blipFill>
        <p:spPr>
          <a:xfrm>
            <a:off x="4556880" y="1612440"/>
            <a:ext cx="4553280" cy="3984480"/>
          </a:xfrm>
          <a:prstGeom prst="rect">
            <a:avLst/>
          </a:prstGeom>
          <a:ln>
            <a:noFill/>
          </a:ln>
        </p:spPr>
      </p:pic>
      <p:sp>
        <p:nvSpPr>
          <p:cNvPr id="185" name="CustomShape 4"/>
          <p:cNvSpPr/>
          <p:nvPr/>
        </p:nvSpPr>
        <p:spPr>
          <a:xfrm>
            <a:off x="5039640" y="5597280"/>
            <a:ext cx="42933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02122"/>
                </a:solidFill>
                <a:latin typeface="Arial"/>
                <a:ea typeface="DejaVu Sans"/>
              </a:rPr>
              <a:t>A schematic of a cold-chamber die casting machine.</a:t>
            </a:r>
            <a:endParaRPr b="0" lang="en-IN" sz="1800" spc="-1" strike="noStrike">
              <a:latin typeface="Arial"/>
            </a:endParaRPr>
          </a:p>
        </p:txBody>
      </p:sp>
      <p:sp>
        <p:nvSpPr>
          <p:cNvPr id="186" name="CustomShape 5"/>
          <p:cNvSpPr/>
          <p:nvPr/>
        </p:nvSpPr>
        <p:spPr>
          <a:xfrm>
            <a:off x="8385840" y="6204960"/>
            <a:ext cx="18396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0000ff"/>
                </a:solidFill>
                <a:uFillTx/>
                <a:latin typeface="Arial"/>
                <a:ea typeface="DejaVu Sans"/>
                <a:hlinkClick r:id="rId2"/>
              </a:rPr>
              <a:t>Source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60000" y="360000"/>
            <a:ext cx="9359280" cy="899280"/>
          </a:xfrm>
          <a:prstGeom prst="rect">
            <a:avLst/>
          </a:prstGeom>
          <a:noFill/>
          <a:ln>
            <a:noFill/>
          </a:ln>
        </p:spPr>
        <p:txBody>
          <a:bodyPr lIns="0" rIns="0" tIns="0" bIns="0" anchor="ctr">
            <a:noAutofit/>
          </a:bodyPr>
          <a:p>
            <a:pPr>
              <a:lnSpc>
                <a:spcPct val="90000"/>
              </a:lnSpc>
            </a:pPr>
            <a:r>
              <a:rPr b="0" lang="en-US" sz="4400" spc="-1" strike="noStrike">
                <a:solidFill>
                  <a:srgbClr val="ffffff"/>
                </a:solidFill>
                <a:latin typeface="Arial"/>
                <a:ea typeface="DejaVu Sans"/>
              </a:rPr>
              <a:t>Casting 2 (Sand Casting)</a:t>
            </a:r>
            <a:endParaRPr b="0" lang="en-US" sz="4400" spc="-1" strike="noStrike">
              <a:solidFill>
                <a:srgbClr val="000000"/>
              </a:solidFill>
              <a:latin typeface="Arial"/>
            </a:endParaRPr>
          </a:p>
        </p:txBody>
      </p:sp>
      <p:sp>
        <p:nvSpPr>
          <p:cNvPr id="188" name="CustomShape 2"/>
          <p:cNvSpPr/>
          <p:nvPr/>
        </p:nvSpPr>
        <p:spPr>
          <a:xfrm>
            <a:off x="360000" y="1663920"/>
            <a:ext cx="795852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rial"/>
                <a:ea typeface="DejaVu Sans"/>
              </a:rPr>
              <a:t>This is just characterized by </a:t>
            </a:r>
            <a:r>
              <a:rPr b="1" lang="en-US" sz="2400" spc="-1" strike="noStrike">
                <a:solidFill>
                  <a:srgbClr val="000000"/>
                </a:solidFill>
                <a:latin typeface="Arial"/>
                <a:ea typeface="DejaVu Sans"/>
              </a:rPr>
              <a:t>sand</a:t>
            </a:r>
            <a:r>
              <a:rPr b="0" lang="en-US" sz="2400" spc="-1" strike="noStrike">
                <a:solidFill>
                  <a:srgbClr val="000000"/>
                </a:solidFill>
                <a:latin typeface="Arial"/>
                <a:ea typeface="DejaVu Sans"/>
              </a:rPr>
              <a:t> as the mold material.</a:t>
            </a:r>
            <a:endParaRPr b="0" lang="en-IN" sz="2400" spc="-1" strike="noStrike">
              <a:latin typeface="Arial"/>
            </a:endParaRPr>
          </a:p>
        </p:txBody>
      </p:sp>
      <p:sp>
        <p:nvSpPr>
          <p:cNvPr id="189" name="CustomShape 3"/>
          <p:cNvSpPr/>
          <p:nvPr/>
        </p:nvSpPr>
        <p:spPr>
          <a:xfrm>
            <a:off x="145080" y="2908800"/>
            <a:ext cx="5742360" cy="28346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indent="-216000">
              <a:lnSpc>
                <a:spcPct val="100000"/>
              </a:lnSpc>
              <a:buClr>
                <a:srgbClr val="202122"/>
              </a:buClr>
              <a:buFont typeface="Arial"/>
              <a:buAutoNum type="arabicPeriod"/>
            </a:pPr>
            <a:r>
              <a:rPr b="0" lang="en-US" sz="2000" spc="-1" strike="noStrike">
                <a:solidFill>
                  <a:srgbClr val="202122"/>
                </a:solidFill>
                <a:latin typeface="Arial"/>
                <a:ea typeface="DejaVu Sans"/>
              </a:rPr>
              <a:t>A pattern is placed in the mould</a:t>
            </a:r>
            <a:endParaRPr b="0" lang="en-IN" sz="2000" spc="-1" strike="noStrike">
              <a:latin typeface="Arial"/>
            </a:endParaRPr>
          </a:p>
          <a:p>
            <a:pPr indent="-216000">
              <a:lnSpc>
                <a:spcPct val="100000"/>
              </a:lnSpc>
              <a:buClr>
                <a:srgbClr val="202122"/>
              </a:buClr>
              <a:buFont typeface="Arial"/>
              <a:buAutoNum type="arabicPeriod"/>
            </a:pPr>
            <a:r>
              <a:rPr b="0" lang="en-US" sz="2000" spc="-1" strike="noStrike">
                <a:solidFill>
                  <a:srgbClr val="202122"/>
                </a:solidFill>
                <a:latin typeface="Arial"/>
                <a:ea typeface="DejaVu Sans"/>
              </a:rPr>
              <a:t>Incorporate the pattern and sand in a gating system.</a:t>
            </a:r>
            <a:endParaRPr b="0" lang="en-IN" sz="2000" spc="-1" strike="noStrike">
              <a:latin typeface="Arial"/>
            </a:endParaRPr>
          </a:p>
          <a:p>
            <a:pPr indent="-216000">
              <a:lnSpc>
                <a:spcPct val="100000"/>
              </a:lnSpc>
              <a:buClr>
                <a:srgbClr val="202122"/>
              </a:buClr>
              <a:buFont typeface="Arial"/>
              <a:buAutoNum type="arabicPeriod"/>
            </a:pPr>
            <a:r>
              <a:rPr b="0" lang="en-US" sz="2000" spc="-1" strike="noStrike">
                <a:solidFill>
                  <a:srgbClr val="202122"/>
                </a:solidFill>
                <a:latin typeface="Arial"/>
                <a:ea typeface="DejaVu Sans"/>
              </a:rPr>
              <a:t>Remove the pattern.</a:t>
            </a:r>
            <a:endParaRPr b="0" lang="en-IN" sz="2000" spc="-1" strike="noStrike">
              <a:latin typeface="Arial"/>
            </a:endParaRPr>
          </a:p>
          <a:p>
            <a:pPr indent="-216000">
              <a:lnSpc>
                <a:spcPct val="100000"/>
              </a:lnSpc>
              <a:buClr>
                <a:srgbClr val="202122"/>
              </a:buClr>
              <a:buFont typeface="Arial"/>
              <a:buAutoNum type="arabicPeriod"/>
            </a:pPr>
            <a:r>
              <a:rPr b="0" lang="en-US" sz="2000" spc="-1" strike="noStrike">
                <a:solidFill>
                  <a:srgbClr val="202122"/>
                </a:solidFill>
                <a:latin typeface="Arial"/>
                <a:ea typeface="DejaVu Sans"/>
              </a:rPr>
              <a:t>Cavity is filled with the molten metal</a:t>
            </a:r>
            <a:endParaRPr b="0" lang="en-IN" sz="2000" spc="-1" strike="noStrike">
              <a:latin typeface="Arial"/>
            </a:endParaRPr>
          </a:p>
          <a:p>
            <a:pPr indent="-216000">
              <a:lnSpc>
                <a:spcPct val="100000"/>
              </a:lnSpc>
              <a:buClr>
                <a:srgbClr val="202122"/>
              </a:buClr>
              <a:buFont typeface="Arial"/>
              <a:buAutoNum type="arabicPeriod"/>
            </a:pPr>
            <a:r>
              <a:rPr b="0" lang="en-US" sz="2000" spc="-1" strike="noStrike">
                <a:solidFill>
                  <a:srgbClr val="202122"/>
                </a:solidFill>
                <a:latin typeface="Arial"/>
                <a:ea typeface="DejaVu Sans"/>
              </a:rPr>
              <a:t>The metal is allowed to cool</a:t>
            </a:r>
            <a:endParaRPr b="0" lang="en-IN" sz="2000" spc="-1" strike="noStrike">
              <a:latin typeface="Arial"/>
            </a:endParaRPr>
          </a:p>
          <a:p>
            <a:pPr indent="-216000">
              <a:lnSpc>
                <a:spcPct val="100000"/>
              </a:lnSpc>
              <a:buClr>
                <a:srgbClr val="202122"/>
              </a:buClr>
              <a:buFont typeface="Arial"/>
              <a:buAutoNum type="arabicPeriod"/>
            </a:pPr>
            <a:r>
              <a:rPr b="0" lang="en-US" sz="2000" spc="-1" strike="noStrike">
                <a:solidFill>
                  <a:srgbClr val="202122"/>
                </a:solidFill>
                <a:latin typeface="Arial"/>
                <a:ea typeface="DejaVu Sans"/>
              </a:rPr>
              <a:t>Sand mold is broken and casting is removed.</a:t>
            </a:r>
            <a:endParaRPr b="0" lang="en-IN" sz="2000" spc="-1" strike="noStrike">
              <a:latin typeface="Arial"/>
            </a:endParaRPr>
          </a:p>
          <a:p>
            <a:pPr>
              <a:lnSpc>
                <a:spcPct val="100000"/>
              </a:lnSpc>
            </a:pPr>
            <a:endParaRPr b="0" lang="en-IN" sz="2000" spc="-1" strike="noStrike">
              <a:latin typeface="Arial"/>
            </a:endParaRPr>
          </a:p>
        </p:txBody>
      </p:sp>
      <p:sp>
        <p:nvSpPr>
          <p:cNvPr id="190" name="CustomShape 4"/>
          <p:cNvSpPr/>
          <p:nvPr/>
        </p:nvSpPr>
        <p:spPr>
          <a:xfrm>
            <a:off x="145080" y="2725920"/>
            <a:ext cx="761580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a:ea typeface="DejaVu Sans"/>
              </a:rPr>
              <a:t>This includes six basic processes : </a:t>
            </a:r>
            <a:endParaRPr b="0" lang="en-IN" sz="2000" spc="-1" strike="noStrike">
              <a:latin typeface="Arial"/>
            </a:endParaRPr>
          </a:p>
        </p:txBody>
      </p:sp>
      <p:pic>
        <p:nvPicPr>
          <p:cNvPr id="191" name="Picture 2" descr=" Sectional view of a casting mould"/>
          <p:cNvPicPr/>
          <p:nvPr/>
        </p:nvPicPr>
        <p:blipFill>
          <a:blip r:embed="rId1"/>
          <a:stretch/>
        </p:blipFill>
        <p:spPr>
          <a:xfrm>
            <a:off x="5598000" y="2308680"/>
            <a:ext cx="4356000" cy="3517560"/>
          </a:xfrm>
          <a:prstGeom prst="rect">
            <a:avLst/>
          </a:prstGeom>
          <a:ln>
            <a:noFill/>
          </a:ln>
        </p:spPr>
      </p:pic>
      <p:sp>
        <p:nvSpPr>
          <p:cNvPr id="192" name="CustomShape 5"/>
          <p:cNvSpPr/>
          <p:nvPr/>
        </p:nvSpPr>
        <p:spPr>
          <a:xfrm>
            <a:off x="6858000" y="5976360"/>
            <a:ext cx="40431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0000ff"/>
                </a:solidFill>
                <a:uFillTx/>
                <a:latin typeface="Arial"/>
                <a:ea typeface="DejaVu Sans"/>
                <a:hlinkClick r:id="rId2"/>
              </a:rPr>
              <a:t>Image Source</a:t>
            </a:r>
            <a:endParaRPr b="0" lang="en-IN" sz="1800" spc="-1" strike="noStrike">
              <a:latin typeface="Arial"/>
            </a:endParaRPr>
          </a:p>
        </p:txBody>
      </p:sp>
      <p:sp>
        <p:nvSpPr>
          <p:cNvPr id="193" name="CustomShape 6"/>
          <p:cNvSpPr/>
          <p:nvPr/>
        </p:nvSpPr>
        <p:spPr>
          <a:xfrm>
            <a:off x="145080" y="5826240"/>
            <a:ext cx="5742360" cy="91332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Text Reference :J.R. Davis, Davis &amp; Associates Gear Materials, Properties, and Manufacture: pp: 129-131, 2005 ASM International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References </a:t>
            </a:r>
            <a:endParaRPr b="0" lang="en-IN" sz="3200" spc="-1" strike="noStrike">
              <a:latin typeface="Arial"/>
            </a:endParaRPr>
          </a:p>
        </p:txBody>
      </p:sp>
      <p:sp>
        <p:nvSpPr>
          <p:cNvPr id="195"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endParaRPr b="0" lang="en-IN" sz="1800" spc="-1" strike="noStrike">
              <a:latin typeface="Arial"/>
            </a:endParaRPr>
          </a:p>
          <a:p>
            <a:pPr>
              <a:lnSpc>
                <a:spcPct val="100000"/>
              </a:lnSpc>
              <a:spcAft>
                <a:spcPts val="1142"/>
              </a:spcAft>
            </a:pPr>
            <a:r>
              <a:rPr b="1" lang="en-IN" sz="2600" spc="-1" strike="noStrike">
                <a:solidFill>
                  <a:srgbClr val="1c1c1c"/>
                </a:solidFill>
                <a:latin typeface="Noto Sans SemiBold"/>
                <a:ea typeface="DejaVu Sans"/>
              </a:rPr>
              <a:t> </a:t>
            </a:r>
            <a:endParaRPr b="0" lang="en-IN" sz="2600" spc="-1" strike="noStrike">
              <a:latin typeface="Arial"/>
            </a:endParaRPr>
          </a:p>
        </p:txBody>
      </p:sp>
      <p:sp>
        <p:nvSpPr>
          <p:cNvPr id="196" name="CustomShape 3"/>
          <p:cNvSpPr/>
          <p:nvPr/>
        </p:nvSpPr>
        <p:spPr>
          <a:xfrm>
            <a:off x="278640" y="1728360"/>
            <a:ext cx="9260640" cy="722268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Wingdings" charset="2"/>
              <a:buChar char=""/>
            </a:pPr>
            <a:r>
              <a:rPr b="0" lang="en-US" sz="1800" spc="-1" strike="noStrike">
                <a:solidFill>
                  <a:srgbClr val="000000"/>
                </a:solidFill>
                <a:latin typeface="Arial"/>
                <a:ea typeface="DejaVu Sans"/>
              </a:rPr>
              <a:t>J.R. Davis, Davis &amp; Associates Gear Materials, Properties, and Manufacture: pp: 129-131, 2005 ASM International</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Wingdings" charset="2"/>
              <a:buChar char=""/>
            </a:pPr>
            <a:r>
              <a:rPr b="0" lang="en-US" sz="1800" spc="-1" strike="noStrike" u="sng">
                <a:solidFill>
                  <a:srgbClr val="0000ff"/>
                </a:solidFill>
                <a:uFillTx/>
                <a:latin typeface="Arial"/>
                <a:ea typeface="DejaVu Sans"/>
                <a:hlinkClick r:id="rId1"/>
              </a:rPr>
              <a:t>http://www.stanfordmaterials.com/titanium-ti-casting-products.html</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Wingdings" charset="2"/>
              <a:buChar char=""/>
            </a:pPr>
            <a:r>
              <a:rPr b="0" lang="en-US" sz="1800" spc="-1" strike="noStrike">
                <a:solidFill>
                  <a:srgbClr val="000000"/>
                </a:solidFill>
                <a:latin typeface="Arial"/>
                <a:ea typeface="DejaVu Sans"/>
              </a:rPr>
              <a:t>B.L. Ferguson , Forging Of powder Metallurgy Gears, May 1980.</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Wingdings" charset="2"/>
              <a:buChar char=""/>
            </a:pPr>
            <a:r>
              <a:rPr b="0" lang="en-US" sz="1800" spc="-1" strike="noStrike" u="sng">
                <a:solidFill>
                  <a:srgbClr val="0000ff"/>
                </a:solidFill>
                <a:uFillTx/>
                <a:latin typeface="Arial"/>
                <a:ea typeface="DejaVu Sans"/>
                <a:hlinkClick r:id="rId2"/>
              </a:rPr>
              <a:t>Micro hardness and microstructure of case carburized spur gear.  | Download Scientific Diagram (researchgate.net)</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Wingdings" charset="2"/>
              <a:buChar char=""/>
            </a:pPr>
            <a:r>
              <a:rPr b="0" lang="en-US" sz="1800" spc="-1" strike="noStrike">
                <a:solidFill>
                  <a:srgbClr val="000000"/>
                </a:solidFill>
                <a:latin typeface="Arial"/>
                <a:ea typeface="DejaVu Sans"/>
              </a:rPr>
              <a:t>Wikipedia : </a:t>
            </a:r>
            <a:r>
              <a:rPr b="0" lang="en-US" sz="1800" spc="-1" strike="noStrike" u="sng">
                <a:solidFill>
                  <a:srgbClr val="0000ff"/>
                </a:solidFill>
                <a:uFillTx/>
                <a:latin typeface="Arial"/>
                <a:ea typeface="DejaVu Sans"/>
                <a:hlinkClick r:id="rId3"/>
              </a:rPr>
              <a:t>Link 1</a:t>
            </a:r>
            <a:r>
              <a:rPr b="0" lang="en-US" sz="1800" spc="-1" strike="noStrike">
                <a:solidFill>
                  <a:srgbClr val="000000"/>
                </a:solidFill>
                <a:latin typeface="Arial"/>
                <a:ea typeface="DejaVu Sans"/>
              </a:rPr>
              <a:t>, </a:t>
            </a:r>
            <a:r>
              <a:rPr b="0" lang="en-US" sz="1800" spc="-1" strike="noStrike" u="sng">
                <a:solidFill>
                  <a:srgbClr val="0000ff"/>
                </a:solidFill>
                <a:uFillTx/>
                <a:latin typeface="Arial"/>
                <a:ea typeface="DejaVu Sans"/>
                <a:hlinkClick r:id="rId4"/>
              </a:rPr>
              <a:t>Link 2</a:t>
            </a:r>
            <a:r>
              <a:rPr b="0" lang="en-US" sz="1800" spc="-1" strike="noStrike">
                <a:solidFill>
                  <a:srgbClr val="000000"/>
                </a:solidFill>
                <a:latin typeface="Arial"/>
                <a:ea typeface="DejaVu Sans"/>
              </a:rPr>
              <a:t> </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Wingdings" charset="2"/>
              <a:buChar char=""/>
            </a:pPr>
            <a:r>
              <a:rPr b="0" lang="en-US" sz="1800" spc="-1" strike="noStrike" u="sng">
                <a:solidFill>
                  <a:srgbClr val="0000ff"/>
                </a:solidFill>
                <a:uFillTx/>
                <a:latin typeface="Arial"/>
                <a:ea typeface="DejaVu Sans"/>
                <a:hlinkClick r:id="rId5"/>
              </a:rPr>
              <a:t>https://khkgears.net/new/gear_knowledge/gear_technical_reference/gear_materials.html</a:t>
            </a:r>
            <a:endParaRPr b="0" lang="en-IN" sz="1800" spc="-1" strike="noStrike">
              <a:latin typeface="Arial"/>
            </a:endParaRPr>
          </a:p>
          <a:p>
            <a:pPr>
              <a:lnSpc>
                <a:spcPct val="100000"/>
              </a:lnSpc>
            </a:pPr>
            <a:endParaRPr b="0" lang="en-IN" sz="1800" spc="-1" strike="noStrike">
              <a:latin typeface="Arial"/>
            </a:endParaRPr>
          </a:p>
          <a:p>
            <a:pPr marL="343080" indent="-342720">
              <a:lnSpc>
                <a:spcPct val="100000"/>
              </a:lnSpc>
              <a:buClr>
                <a:srgbClr val="000000"/>
              </a:buClr>
              <a:buFont typeface="Wingdings" charset="2"/>
              <a:buChar char=""/>
            </a:pPr>
            <a:r>
              <a:rPr b="0" lang="en-US" sz="1800" spc="-1" strike="noStrike">
                <a:solidFill>
                  <a:srgbClr val="000000"/>
                </a:solidFill>
                <a:latin typeface="Arial"/>
                <a:ea typeface="DejaVu Sans"/>
              </a:rPr>
              <a:t>Mikell P. Groover , Fundamentals Of Modern Manufacturing, Chapter 16 ,Wiley,2010</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6000" y="3420000"/>
            <a:ext cx="9179280" cy="755280"/>
          </a:xfrm>
          <a:prstGeom prst="rect">
            <a:avLst/>
          </a:prstGeom>
          <a:noFill/>
          <a:ln>
            <a:noFill/>
          </a:ln>
        </p:spPr>
        <p:style>
          <a:lnRef idx="0"/>
          <a:fillRef idx="0"/>
          <a:effectRef idx="0"/>
          <a:fontRef idx="minor"/>
        </p:style>
        <p:txBody>
          <a:bodyPr lIns="0" rIns="0" tIns="0" bIns="0">
            <a:normAutofit fontScale="77000"/>
          </a:bodyPr>
          <a:p>
            <a:pPr algn="ctr">
              <a:lnSpc>
                <a:spcPct val="100000"/>
              </a:lnSpc>
              <a:spcAft>
                <a:spcPts val="1142"/>
              </a:spcAft>
            </a:pPr>
            <a:r>
              <a:rPr b="1" lang="en-IN" sz="6000" spc="-1" strike="noStrike">
                <a:solidFill>
                  <a:srgbClr val="1c1c1c"/>
                </a:solidFill>
                <a:latin typeface="Noto Sans SemiBold"/>
                <a:ea typeface="DejaVu Sans"/>
              </a:rPr>
              <a:t>PART 1</a:t>
            </a:r>
            <a:endParaRPr b="0" lang="en-IN" sz="6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0" y="1536840"/>
            <a:ext cx="9612000" cy="1025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35" name="CustomShape 2"/>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u="sng">
                <a:solidFill>
                  <a:srgbClr val="ffffff"/>
                </a:solidFill>
                <a:uFillTx/>
                <a:latin typeface="Noto Sans Black"/>
                <a:ea typeface="DejaVu Sans"/>
              </a:rPr>
              <a:t>GEARS-Introduction</a:t>
            </a:r>
            <a:endParaRPr b="0" lang="en-IN" sz="3200" spc="-1" strike="noStrike">
              <a:latin typeface="Arial"/>
            </a:endParaRPr>
          </a:p>
        </p:txBody>
      </p:sp>
      <p:sp>
        <p:nvSpPr>
          <p:cNvPr id="136" name="CustomShape 3"/>
          <p:cNvSpPr/>
          <p:nvPr/>
        </p:nvSpPr>
        <p:spPr>
          <a:xfrm>
            <a:off x="360000" y="1587240"/>
            <a:ext cx="91008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202122"/>
                </a:solidFill>
                <a:latin typeface="Arial"/>
                <a:ea typeface="DejaVu Sans"/>
              </a:rPr>
              <a:t>A gear is a toothed wheel designed to transmit torque to another gear or toothed component.</a:t>
            </a:r>
            <a:endParaRPr b="0" lang="en-IN" sz="2000" spc="-1" strike="noStrike">
              <a:latin typeface="Arial"/>
            </a:endParaRPr>
          </a:p>
        </p:txBody>
      </p:sp>
      <p:sp>
        <p:nvSpPr>
          <p:cNvPr id="137" name="CustomShape 4"/>
          <p:cNvSpPr/>
          <p:nvPr/>
        </p:nvSpPr>
        <p:spPr>
          <a:xfrm>
            <a:off x="7342560" y="1974600"/>
            <a:ext cx="21294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i="1"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Wikipedia</a:t>
            </a:r>
            <a:endParaRPr b="0" lang="en-IN" sz="1800" spc="-1" strike="noStrike">
              <a:latin typeface="Arial"/>
            </a:endParaRPr>
          </a:p>
        </p:txBody>
      </p:sp>
      <p:pic>
        <p:nvPicPr>
          <p:cNvPr id="138" name="Picture 8" descr=""/>
          <p:cNvPicPr/>
          <p:nvPr/>
        </p:nvPicPr>
        <p:blipFill>
          <a:blip r:embed="rId1"/>
          <a:stretch/>
        </p:blipFill>
        <p:spPr>
          <a:xfrm>
            <a:off x="7074720" y="3780000"/>
            <a:ext cx="2691360" cy="2397240"/>
          </a:xfrm>
          <a:prstGeom prst="rect">
            <a:avLst/>
          </a:prstGeom>
          <a:ln>
            <a:noFill/>
          </a:ln>
        </p:spPr>
      </p:pic>
      <p:sp>
        <p:nvSpPr>
          <p:cNvPr id="139" name="CustomShape 5"/>
          <p:cNvSpPr/>
          <p:nvPr/>
        </p:nvSpPr>
        <p:spPr>
          <a:xfrm>
            <a:off x="6690600" y="6301800"/>
            <a:ext cx="35568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Img : Vectorstock.com/3086577</a:t>
            </a:r>
            <a:endParaRPr b="0" lang="en-IN" sz="1800" spc="-1" strike="noStrike">
              <a:latin typeface="Arial"/>
            </a:endParaRPr>
          </a:p>
        </p:txBody>
      </p:sp>
      <p:sp>
        <p:nvSpPr>
          <p:cNvPr id="140" name="CustomShape 6"/>
          <p:cNvSpPr/>
          <p:nvPr/>
        </p:nvSpPr>
        <p:spPr>
          <a:xfrm>
            <a:off x="178560" y="3242880"/>
            <a:ext cx="6690240" cy="22849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252525"/>
              </a:buClr>
              <a:buFont typeface="Arial"/>
              <a:buChar char="•"/>
            </a:pPr>
            <a:r>
              <a:rPr b="0" lang="en-US" sz="1800" spc="-1" strike="noStrike">
                <a:solidFill>
                  <a:srgbClr val="252525"/>
                </a:solidFill>
                <a:latin typeface="Open Sans"/>
                <a:ea typeface="DejaVu Sans"/>
              </a:rPr>
              <a:t>To prevent</a:t>
            </a:r>
            <a:r>
              <a:rPr b="0" lang="en-US" sz="1800" spc="-1" strike="noStrike">
                <a:solidFill>
                  <a:srgbClr val="e36b00"/>
                </a:solidFill>
                <a:latin typeface="Open Sans"/>
                <a:ea typeface="DejaVu Sans"/>
              </a:rPr>
              <a:t> </a:t>
            </a:r>
            <a:r>
              <a:rPr b="0" lang="en-US" sz="1800" spc="-1" strike="noStrike">
                <a:solidFill>
                  <a:srgbClr val="252525"/>
                </a:solidFill>
                <a:latin typeface="Open Sans"/>
                <a:ea typeface="DejaVu Sans"/>
              </a:rPr>
              <a:t>their failures, gears should be fatigue free and free of</a:t>
            </a:r>
            <a:r>
              <a:rPr b="0" lang="en-US" sz="1800" spc="-1" strike="noStrike">
                <a:solidFill>
                  <a:srgbClr val="e36b00"/>
                </a:solidFill>
                <a:latin typeface="Open Sans"/>
                <a:ea typeface="DejaVu Sans"/>
              </a:rPr>
              <a:t> </a:t>
            </a:r>
            <a:r>
              <a:rPr b="0" lang="en-US" sz="1800" spc="-1" strike="noStrike">
                <a:solidFill>
                  <a:srgbClr val="000000"/>
                </a:solidFill>
                <a:latin typeface="Open Sans"/>
                <a:ea typeface="DejaVu Sans"/>
              </a:rPr>
              <a:t>elevated</a:t>
            </a:r>
            <a:r>
              <a:rPr b="0" lang="en-US" sz="1800" spc="-1" strike="noStrike">
                <a:solidFill>
                  <a:srgbClr val="e36b00"/>
                </a:solidFill>
                <a:latin typeface="Open Sans"/>
                <a:ea typeface="DejaVu Sans"/>
              </a:rPr>
              <a:t> </a:t>
            </a:r>
            <a:r>
              <a:rPr b="0" lang="en-US" sz="1800" spc="-1" strike="noStrike">
                <a:solidFill>
                  <a:srgbClr val="252525"/>
                </a:solidFill>
                <a:latin typeface="Open Sans"/>
                <a:ea typeface="DejaVu Sans"/>
              </a:rPr>
              <a:t>stresses.</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Open Sans"/>
                <a:ea typeface="DejaVu Sans"/>
              </a:rPr>
              <a:t>Gears should be noise free from fatigue and at  constant velocity ratios should ensure high load carrying power.</a:t>
            </a:r>
            <a:endParaRPr b="0" lang="en-IN" sz="1800" spc="-1" strike="noStrike">
              <a:latin typeface="Arial"/>
            </a:endParaRPr>
          </a:p>
          <a:p>
            <a:pPr>
              <a:lnSpc>
                <a:spcPct val="100000"/>
              </a:lnSpc>
            </a:pPr>
            <a:endParaRPr b="0" lang="en-IN" sz="1800" spc="-1" strike="noStrike">
              <a:latin typeface="Arial"/>
            </a:endParaRPr>
          </a:p>
        </p:txBody>
      </p:sp>
      <p:sp>
        <p:nvSpPr>
          <p:cNvPr id="141" name="CustomShape 7"/>
          <p:cNvSpPr/>
          <p:nvPr/>
        </p:nvSpPr>
        <p:spPr>
          <a:xfrm>
            <a:off x="314280" y="5486400"/>
            <a:ext cx="5528520" cy="1187640"/>
          </a:xfrm>
          <a:prstGeom prst="rect">
            <a:avLst/>
          </a:prstGeom>
          <a:noFill/>
          <a:ln>
            <a:solidFill>
              <a:schemeClr val="tx1"/>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Due to a lot of reasons manufacturing of gears has been become a specialized subject and we will be having an overview of them in the subsequent slides.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60360" y="15912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u="sng">
                <a:solidFill>
                  <a:srgbClr val="ffffff"/>
                </a:solidFill>
                <a:uFillTx/>
                <a:latin typeface="Noto Sans Black"/>
                <a:ea typeface="DejaVu Sans"/>
              </a:rPr>
              <a:t>History  and Literature Review</a:t>
            </a:r>
            <a:endParaRPr b="0" lang="en-IN" sz="3200" spc="-1" strike="noStrike">
              <a:latin typeface="Arial"/>
            </a:endParaRPr>
          </a:p>
        </p:txBody>
      </p:sp>
      <p:sp>
        <p:nvSpPr>
          <p:cNvPr id="143" name="CustomShape 2"/>
          <p:cNvSpPr/>
          <p:nvPr/>
        </p:nvSpPr>
        <p:spPr>
          <a:xfrm>
            <a:off x="579960" y="1748520"/>
            <a:ext cx="7013880" cy="201060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1800" spc="-1" strike="noStrike">
                <a:solidFill>
                  <a:srgbClr val="000000"/>
                </a:solidFill>
                <a:latin typeface="Arial"/>
                <a:ea typeface="DejaVu Sans"/>
              </a:rPr>
              <a:t>The word gear is probably from North Germanic Language gørvi (plural gørvar) meaning 'apparel, gear,' related, build; to gøra, gørva 'to make, construct set in order, prepare,’.</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DejaVu Sans"/>
              </a:rPr>
              <a:t>The earliest gears can be traced back to the Greek mechanics of the Alexandrian school in the third century BC Ptolemaic Egypt  and were considerably developed by the great Archimedes</a:t>
            </a:r>
            <a:endParaRPr b="0" lang="en-IN" sz="1800" spc="-1" strike="noStrike">
              <a:latin typeface="Arial"/>
            </a:endParaRPr>
          </a:p>
        </p:txBody>
      </p:sp>
      <p:sp>
        <p:nvSpPr>
          <p:cNvPr id="144" name="CustomShape 3"/>
          <p:cNvSpPr/>
          <p:nvPr/>
        </p:nvSpPr>
        <p:spPr>
          <a:xfrm>
            <a:off x="579960" y="4746600"/>
            <a:ext cx="878688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A lot different kind of requirements and a small change in process can whole change the properties has lead to a specialization in manufacturing of gears. This leads to a number of sources and websites where we can obtain the desired information. J.R. Davis book (gear materials , properties and manufacture) helped me to have a great insight to material and research gate website provides a lot examples to learn from.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57120" y="685800"/>
            <a:ext cx="460008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800" spc="-1" strike="noStrike" u="sng">
                <a:solidFill>
                  <a:srgbClr val="ffffff"/>
                </a:solidFill>
                <a:uFillTx/>
                <a:latin typeface="Arial"/>
                <a:ea typeface="DejaVu Sans"/>
              </a:rPr>
              <a:t>MATERIAL SELECTION</a:t>
            </a:r>
            <a:endParaRPr b="0" lang="en-IN" sz="2800" spc="-1" strike="noStrike">
              <a:latin typeface="Arial"/>
            </a:endParaRPr>
          </a:p>
        </p:txBody>
      </p:sp>
      <p:sp>
        <p:nvSpPr>
          <p:cNvPr id="146" name="CustomShape 2"/>
          <p:cNvSpPr/>
          <p:nvPr/>
        </p:nvSpPr>
        <p:spPr>
          <a:xfrm>
            <a:off x="100800" y="1718640"/>
            <a:ext cx="8708400" cy="43585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212529"/>
              </a:buClr>
              <a:buFont typeface="Arial"/>
              <a:buChar char="•"/>
            </a:pPr>
            <a:r>
              <a:rPr b="1" lang="en-US" sz="2000" spc="-1" strike="noStrike">
                <a:solidFill>
                  <a:srgbClr val="212529"/>
                </a:solidFill>
                <a:latin typeface="-apple-system"/>
                <a:ea typeface="DejaVu Sans"/>
              </a:rPr>
              <a:t>Strength, durability, </a:t>
            </a:r>
            <a:r>
              <a:rPr b="0" lang="en-US" sz="2000" spc="-1" strike="noStrike">
                <a:solidFill>
                  <a:srgbClr val="212529"/>
                </a:solidFill>
                <a:latin typeface="-apple-system"/>
                <a:ea typeface="DejaVu Sans"/>
              </a:rPr>
              <a:t>and</a:t>
            </a:r>
            <a:r>
              <a:rPr b="1" lang="en-US" sz="2000" spc="-1" strike="noStrike">
                <a:solidFill>
                  <a:srgbClr val="212529"/>
                </a:solidFill>
                <a:latin typeface="-apple-system"/>
                <a:ea typeface="DejaVu Sans"/>
              </a:rPr>
              <a:t> cost</a:t>
            </a:r>
            <a:r>
              <a:rPr b="0" lang="en-US" sz="2000" spc="-1" strike="noStrike">
                <a:solidFill>
                  <a:srgbClr val="212529"/>
                </a:solidFill>
                <a:latin typeface="-apple-system"/>
                <a:ea typeface="DejaVu Sans"/>
              </a:rPr>
              <a:t> are the three fundamental factors for selection of gear material. Other properties include Hardenability and Machinability.</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212529"/>
              </a:buClr>
              <a:buFont typeface="Arial"/>
              <a:buChar char="•"/>
            </a:pPr>
            <a:r>
              <a:rPr b="0" lang="en-US" sz="2000" spc="-1" strike="noStrike">
                <a:solidFill>
                  <a:srgbClr val="212529"/>
                </a:solidFill>
                <a:latin typeface="-apple-system"/>
                <a:ea typeface="DejaVu Sans"/>
              </a:rPr>
              <a:t>Gears can be manufactured from a whole lot of materials like brass, cast iron but </a:t>
            </a:r>
            <a:r>
              <a:rPr b="1" lang="en-US" sz="2000" spc="-1" strike="noStrike">
                <a:solidFill>
                  <a:srgbClr val="212529"/>
                </a:solidFill>
                <a:latin typeface="-apple-system"/>
                <a:ea typeface="DejaVu Sans"/>
              </a:rPr>
              <a:t>steel</a:t>
            </a:r>
            <a:r>
              <a:rPr b="0" lang="en-US" sz="2000" spc="-1" strike="noStrike">
                <a:solidFill>
                  <a:srgbClr val="212529"/>
                </a:solidFill>
                <a:latin typeface="-apple-system"/>
                <a:ea typeface="DejaVu Sans"/>
              </a:rPr>
              <a:t> is the most common material because it </a:t>
            </a:r>
            <a:r>
              <a:rPr b="1" lang="en-US" sz="2000" spc="-1" strike="noStrike">
                <a:solidFill>
                  <a:srgbClr val="212529"/>
                </a:solidFill>
                <a:latin typeface="-apple-system"/>
                <a:ea typeface="DejaVu Sans"/>
              </a:rPr>
              <a:t>has high strength-to-weight ratio, high resistance to wear</a:t>
            </a:r>
            <a:r>
              <a:rPr b="0" lang="en-US" sz="2000" spc="-1" strike="noStrike">
                <a:solidFill>
                  <a:srgbClr val="212529"/>
                </a:solidFill>
                <a:latin typeface="-apple-system"/>
                <a:ea typeface="DejaVu Sans"/>
              </a:rPr>
              <a:t> and properties can be enhanced using heat treatment.</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212529"/>
              </a:buClr>
              <a:buFont typeface="Arial"/>
              <a:buChar char="•"/>
            </a:pPr>
            <a:r>
              <a:rPr b="0" lang="en-US" sz="2000" spc="-1" strike="noStrike">
                <a:solidFill>
                  <a:srgbClr val="212529"/>
                </a:solidFill>
                <a:latin typeface="-apple-system"/>
                <a:ea typeface="DejaVu Sans"/>
              </a:rPr>
              <a:t>Many different types of gears with different desirable properties can be made and carburization is one of  the method and materials are named such as S15CK, S45C.</a:t>
            </a:r>
            <a:endParaRPr b="0" lang="en-IN" sz="2000" spc="-1" strike="noStrike">
              <a:latin typeface="Arial"/>
            </a:endParaRPr>
          </a:p>
        </p:txBody>
      </p:sp>
      <p:sp>
        <p:nvSpPr>
          <p:cNvPr id="147" name="CustomShape 3"/>
          <p:cNvSpPr/>
          <p:nvPr/>
        </p:nvSpPr>
        <p:spPr>
          <a:xfrm>
            <a:off x="5040360" y="2887200"/>
            <a:ext cx="45360" cy="369000"/>
          </a:xfrm>
          <a:prstGeom prst="rect">
            <a:avLst/>
          </a:prstGeom>
          <a:noFill/>
          <a:ln>
            <a:noFill/>
          </a:ln>
        </p:spPr>
        <p:style>
          <a:lnRef idx="0"/>
          <a:fillRef idx="0"/>
          <a:effectRef idx="0"/>
          <a:fontRef idx="minor"/>
        </p:style>
      </p:sp>
      <p:sp>
        <p:nvSpPr>
          <p:cNvPr id="148" name="CustomShape 4"/>
          <p:cNvSpPr/>
          <p:nvPr/>
        </p:nvSpPr>
        <p:spPr>
          <a:xfrm>
            <a:off x="7404480" y="6255720"/>
            <a:ext cx="18619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0000ff"/>
                </a:solidFill>
                <a:uFillTx/>
                <a:latin typeface="Arial"/>
                <a:ea typeface="DejaVu Sans"/>
                <a:hlinkClick r:id="rId1"/>
              </a:rPr>
              <a:t>Reference Site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13920" y="551880"/>
            <a:ext cx="6900480" cy="577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1" strike="noStrike" u="sng">
                <a:solidFill>
                  <a:srgbClr val="ffffff"/>
                </a:solidFill>
                <a:uFillTx/>
                <a:latin typeface="Arial"/>
                <a:ea typeface="DejaVu Sans"/>
              </a:rPr>
              <a:t>Various Types of Material for gears</a:t>
            </a:r>
            <a:endParaRPr b="0" lang="en-IN" sz="3200" spc="-1" strike="noStrike">
              <a:latin typeface="Arial"/>
            </a:endParaRPr>
          </a:p>
        </p:txBody>
      </p:sp>
      <p:pic>
        <p:nvPicPr>
          <p:cNvPr id="150" name="Picture 2" descr=""/>
          <p:cNvPicPr/>
          <p:nvPr/>
        </p:nvPicPr>
        <p:blipFill>
          <a:blip r:embed="rId1"/>
          <a:stretch/>
        </p:blipFill>
        <p:spPr>
          <a:xfrm>
            <a:off x="4556880" y="1710720"/>
            <a:ext cx="4981320" cy="2933280"/>
          </a:xfrm>
          <a:prstGeom prst="rect">
            <a:avLst/>
          </a:prstGeom>
          <a:ln>
            <a:noFill/>
          </a:ln>
        </p:spPr>
      </p:pic>
      <p:pic>
        <p:nvPicPr>
          <p:cNvPr id="151" name="Picture 3" descr=""/>
          <p:cNvPicPr/>
          <p:nvPr/>
        </p:nvPicPr>
        <p:blipFill>
          <a:blip r:embed="rId2"/>
          <a:stretch/>
        </p:blipFill>
        <p:spPr>
          <a:xfrm>
            <a:off x="4556880" y="4644360"/>
            <a:ext cx="4933440" cy="1733040"/>
          </a:xfrm>
          <a:prstGeom prst="rect">
            <a:avLst/>
          </a:prstGeom>
          <a:ln>
            <a:noFill/>
          </a:ln>
        </p:spPr>
      </p:pic>
      <p:sp>
        <p:nvSpPr>
          <p:cNvPr id="152" name="CustomShape 2"/>
          <p:cNvSpPr/>
          <p:nvPr/>
        </p:nvSpPr>
        <p:spPr>
          <a:xfrm>
            <a:off x="226440" y="2348640"/>
            <a:ext cx="3746520" cy="283464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2000" spc="-1" strike="noStrike">
                <a:solidFill>
                  <a:srgbClr val="000000"/>
                </a:solidFill>
                <a:latin typeface="Arial"/>
                <a:ea typeface="DejaVu Sans"/>
              </a:rPr>
              <a:t>This figure provides different types of materials used for manufacturing gears.</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Arial"/>
                <a:ea typeface="DejaVu Sans"/>
              </a:rPr>
              <a:t>This also provides an insight how far ranging properties can be obtained by just heat treatment or changing the carbon content.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57040" y="399960"/>
            <a:ext cx="9357840" cy="943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3600" spc="-1" strike="noStrike" u="sng">
                <a:solidFill>
                  <a:srgbClr val="ffffff"/>
                </a:solidFill>
                <a:uFillTx/>
                <a:latin typeface="Arial"/>
                <a:ea typeface="DejaVu Sans"/>
              </a:rPr>
              <a:t>Material structure  and Properties</a:t>
            </a:r>
            <a:endParaRPr b="0" lang="en-IN" sz="3600" spc="-1" strike="noStrike">
              <a:latin typeface="Arial"/>
            </a:endParaRPr>
          </a:p>
          <a:p>
            <a:pPr>
              <a:lnSpc>
                <a:spcPct val="100000"/>
              </a:lnSpc>
            </a:pPr>
            <a:endParaRPr b="0" lang="en-IN" sz="3600" spc="-1" strike="noStrike">
              <a:latin typeface="Arial"/>
            </a:endParaRPr>
          </a:p>
        </p:txBody>
      </p:sp>
      <p:sp>
        <p:nvSpPr>
          <p:cNvPr id="154" name="CustomShape 2"/>
          <p:cNvSpPr/>
          <p:nvPr/>
        </p:nvSpPr>
        <p:spPr>
          <a:xfrm>
            <a:off x="500040" y="2100240"/>
            <a:ext cx="6171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
        <p:nvSpPr>
          <p:cNvPr id="155" name="CustomShape 3"/>
          <p:cNvSpPr/>
          <p:nvPr/>
        </p:nvSpPr>
        <p:spPr>
          <a:xfrm>
            <a:off x="160920" y="1354320"/>
            <a:ext cx="9453960" cy="335268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0" lang="en-IN" sz="2000" spc="-1" strike="noStrike">
                <a:solidFill>
                  <a:srgbClr val="000000"/>
                </a:solidFill>
                <a:latin typeface="Arial"/>
                <a:ea typeface="DejaVu Sans"/>
              </a:rPr>
              <a:t>A) Microstructure is of a mixed type because it varies within the body. Thus tooth have differnent microstructure on the surface than the core.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B) Gear steels are used in fine grain form  to enhance properties such as yield    strength , machinability , fatigue strength etc,.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C)   Microstructure is different for different types of alloys . The required </a:t>
            </a:r>
            <a:r>
              <a:rPr b="0" lang="en-US" sz="2000" spc="-1" strike="noStrike">
                <a:solidFill>
                  <a:srgbClr val="000000"/>
                </a:solidFill>
                <a:latin typeface="Arial"/>
                <a:ea typeface="DejaVu Sans"/>
              </a:rPr>
              <a:t> average </a:t>
            </a:r>
            <a:r>
              <a:rPr b="1" lang="en-US" sz="2000" spc="-1" strike="noStrike">
                <a:solidFill>
                  <a:srgbClr val="000000"/>
                </a:solidFill>
                <a:latin typeface="Arial"/>
                <a:ea typeface="DejaVu Sans"/>
              </a:rPr>
              <a:t>grain size</a:t>
            </a:r>
            <a:r>
              <a:rPr b="0" lang="en-US" sz="2000" spc="-1" strike="noStrike">
                <a:solidFill>
                  <a:srgbClr val="000000"/>
                </a:solidFill>
                <a:latin typeface="Arial"/>
                <a:ea typeface="DejaVu Sans"/>
              </a:rPr>
              <a:t> required will be of  6 or 7 micrometer</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pic>
        <p:nvPicPr>
          <p:cNvPr id="156" name="Picture 2" descr="Micro hardness and microstructure of case carburized spur gear. "/>
          <p:cNvPicPr/>
          <p:nvPr/>
        </p:nvPicPr>
        <p:blipFill>
          <a:blip r:embed="rId1"/>
          <a:stretch/>
        </p:blipFill>
        <p:spPr>
          <a:xfrm>
            <a:off x="160920" y="4130280"/>
            <a:ext cx="6645960" cy="2710440"/>
          </a:xfrm>
          <a:prstGeom prst="rect">
            <a:avLst/>
          </a:prstGeom>
          <a:ln>
            <a:noFill/>
          </a:ln>
        </p:spPr>
      </p:pic>
      <p:sp>
        <p:nvSpPr>
          <p:cNvPr id="157" name="CustomShape 4"/>
          <p:cNvSpPr/>
          <p:nvPr/>
        </p:nvSpPr>
        <p:spPr>
          <a:xfrm>
            <a:off x="6807240" y="4369680"/>
            <a:ext cx="24418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111111"/>
                </a:solidFill>
                <a:latin typeface="Roboto"/>
                <a:ea typeface="DejaVu Sans"/>
              </a:rPr>
              <a:t>Image</a:t>
            </a:r>
            <a:endParaRPr b="0" lang="en-IN" sz="1800" spc="-1" strike="noStrike">
              <a:latin typeface="Arial"/>
            </a:endParaRPr>
          </a:p>
          <a:p>
            <a:pPr>
              <a:lnSpc>
                <a:spcPct val="100000"/>
              </a:lnSpc>
            </a:pPr>
            <a:r>
              <a:rPr b="0" lang="en-US" sz="1800" spc="-1" strike="noStrike">
                <a:solidFill>
                  <a:srgbClr val="111111"/>
                </a:solidFill>
                <a:latin typeface="Roboto"/>
                <a:ea typeface="DejaVu Sans"/>
              </a:rPr>
              <a:t>Micro hardness and microstructure of case carburized spur gear. </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35080" y="345240"/>
            <a:ext cx="88372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3600" spc="-1" strike="noStrike" u="sng">
                <a:solidFill>
                  <a:srgbClr val="ffffff"/>
                </a:solidFill>
                <a:uFillTx/>
                <a:latin typeface="Arial"/>
                <a:ea typeface="DejaVu Sans"/>
              </a:rPr>
              <a:t>Material structure  and Properties</a:t>
            </a:r>
            <a:endParaRPr b="0" lang="en-IN" sz="3600" spc="-1" strike="noStrike">
              <a:latin typeface="Arial"/>
            </a:endParaRPr>
          </a:p>
        </p:txBody>
      </p:sp>
      <p:sp>
        <p:nvSpPr>
          <p:cNvPr id="159" name="CustomShape 2"/>
          <p:cNvSpPr/>
          <p:nvPr/>
        </p:nvSpPr>
        <p:spPr>
          <a:xfrm>
            <a:off x="228600" y="1757520"/>
            <a:ext cx="6257520" cy="4298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DejaVu Sans"/>
              </a:rPr>
              <a:t>. </a:t>
            </a:r>
            <a:r>
              <a:rPr b="0" lang="en-IN" sz="2000" spc="-1" strike="noStrike">
                <a:solidFill>
                  <a:srgbClr val="000000"/>
                </a:solidFill>
                <a:latin typeface="Arial"/>
                <a:ea typeface="DejaVu Sans"/>
              </a:rPr>
              <a:t>Generally the properties that are required to be present in the  gear steels are –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     </a:t>
            </a:r>
            <a:r>
              <a:rPr b="1" lang="en-IN" sz="2000" spc="-1" strike="noStrike">
                <a:solidFill>
                  <a:srgbClr val="000000"/>
                </a:solidFill>
                <a:latin typeface="Arial"/>
                <a:ea typeface="DejaVu Sans"/>
              </a:rPr>
              <a:t>a</a:t>
            </a:r>
            <a:r>
              <a:rPr b="1" lang="en-IN" sz="2000" spc="-1" strike="noStrike" u="sng">
                <a:solidFill>
                  <a:srgbClr val="000000"/>
                </a:solidFill>
                <a:uFillTx/>
                <a:latin typeface="Arial"/>
                <a:ea typeface="DejaVu Sans"/>
              </a:rPr>
              <a:t>)Yield Strength-   </a:t>
            </a:r>
            <a:r>
              <a:rPr b="0" lang="en-IN" sz="2000" spc="-1" strike="noStrike">
                <a:solidFill>
                  <a:srgbClr val="000000"/>
                </a:solidFill>
                <a:latin typeface="Arial"/>
                <a:ea typeface="DejaVu Sans"/>
              </a:rPr>
              <a:t> The yield strength required is different for different type of gear depending on type of application .For example for transmission gears in Postage meters,  The Yield Strength required is  in the range of 500-600</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b</a:t>
            </a:r>
            <a:r>
              <a:rPr b="1" lang="en-IN" sz="2000" spc="-1" strike="noStrike">
                <a:solidFill>
                  <a:srgbClr val="000000"/>
                </a:solidFill>
                <a:latin typeface="Arial"/>
                <a:ea typeface="DejaVu Sans"/>
              </a:rPr>
              <a:t>)  </a:t>
            </a:r>
            <a:r>
              <a:rPr b="1" lang="en-IN" sz="2000" spc="-1" strike="noStrike" u="sng">
                <a:solidFill>
                  <a:srgbClr val="000000"/>
                </a:solidFill>
                <a:uFillTx/>
                <a:latin typeface="Arial"/>
                <a:ea typeface="DejaVu Sans"/>
              </a:rPr>
              <a:t>Machinability </a:t>
            </a:r>
            <a:r>
              <a:rPr b="0" lang="en-IN" sz="1800" spc="-1" strike="noStrike">
                <a:solidFill>
                  <a:srgbClr val="000000"/>
                </a:solidFill>
                <a:latin typeface="Arial"/>
                <a:ea typeface="DejaVu Sans"/>
              </a:rPr>
              <a:t>-  </a:t>
            </a:r>
            <a:r>
              <a:rPr b="0" lang="en-IN" sz="2000" spc="-1" strike="noStrike">
                <a:solidFill>
                  <a:srgbClr val="000000"/>
                </a:solidFill>
                <a:latin typeface="Arial"/>
                <a:ea typeface="DejaVu Sans"/>
              </a:rPr>
              <a:t>The Gear produced  from any material should be easily machinable . This means it should have accurate hardenability,  and have less number of defects.</a:t>
            </a:r>
            <a:endParaRPr b="0" lang="en-IN" sz="2000" spc="-1" strike="noStrike">
              <a:latin typeface="Arial"/>
            </a:endParaRPr>
          </a:p>
          <a:p>
            <a:pPr>
              <a:lnSpc>
                <a:spcPct val="100000"/>
              </a:lnSpc>
            </a:pPr>
            <a:endParaRPr b="0" lang="en-IN" sz="2000" spc="-1" strike="noStrike">
              <a:latin typeface="Arial"/>
            </a:endParaRPr>
          </a:p>
        </p:txBody>
      </p:sp>
      <p:pic>
        <p:nvPicPr>
          <p:cNvPr id="160" name="Picture 5" descr="nik2.jpg"/>
          <p:cNvPicPr/>
          <p:nvPr/>
        </p:nvPicPr>
        <p:blipFill>
          <a:blip r:embed="rId1"/>
          <a:stretch/>
        </p:blipFill>
        <p:spPr>
          <a:xfrm>
            <a:off x="6858000" y="1969560"/>
            <a:ext cx="2871360" cy="2209680"/>
          </a:xfrm>
          <a:prstGeom prst="rect">
            <a:avLst/>
          </a:prstGeom>
          <a:ln>
            <a:noFill/>
          </a:ln>
        </p:spPr>
      </p:pic>
      <p:sp>
        <p:nvSpPr>
          <p:cNvPr id="161" name="CustomShape 3"/>
          <p:cNvSpPr/>
          <p:nvPr/>
        </p:nvSpPr>
        <p:spPr>
          <a:xfrm>
            <a:off x="7286760" y="4368960"/>
            <a:ext cx="2385720" cy="27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u="sng">
                <a:solidFill>
                  <a:srgbClr val="000000"/>
                </a:solidFill>
                <a:uFillTx/>
                <a:latin typeface="Arial"/>
                <a:ea typeface="DejaVu Sans"/>
              </a:rPr>
              <a:t>Microstructure of Fe Alloys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52360" y="504000"/>
            <a:ext cx="9179280" cy="611280"/>
          </a:xfrm>
          <a:prstGeom prst="rect">
            <a:avLst/>
          </a:prstGeom>
          <a:noFill/>
          <a:ln>
            <a:noFill/>
          </a:ln>
        </p:spPr>
        <p:style>
          <a:lnRef idx="0"/>
          <a:fillRef idx="0"/>
          <a:effectRef idx="0"/>
          <a:fontRef idx="minor"/>
        </p:style>
        <p:txBody>
          <a:bodyPr lIns="0" rIns="0" tIns="0" bIns="0">
            <a:normAutofit fontScale="56000"/>
          </a:bodyPr>
          <a:p>
            <a:pPr algn="ctr">
              <a:lnSpc>
                <a:spcPct val="100000"/>
              </a:lnSpc>
              <a:spcAft>
                <a:spcPts val="1142"/>
              </a:spcAft>
            </a:pPr>
            <a:r>
              <a:rPr b="1" lang="en-IN" sz="6000" spc="-1" strike="noStrike">
                <a:solidFill>
                  <a:srgbClr val="1c1c1c"/>
                </a:solidFill>
                <a:latin typeface="Noto Sans SemiBold"/>
                <a:ea typeface="DejaVu Sans"/>
              </a:rPr>
              <a:t>PART 2</a:t>
            </a:r>
            <a:endParaRPr b="0" lang="en-IN" sz="6000" spc="-1" strike="noStrike">
              <a:latin typeface="Arial"/>
            </a:endParaRPr>
          </a:p>
        </p:txBody>
      </p:sp>
      <p:sp>
        <p:nvSpPr>
          <p:cNvPr id="163" name="CustomShape 2"/>
          <p:cNvSpPr/>
          <p:nvPr/>
        </p:nvSpPr>
        <p:spPr>
          <a:xfrm>
            <a:off x="288000" y="1872000"/>
            <a:ext cx="9359640" cy="885240"/>
          </a:xfrm>
          <a:prstGeom prst="rect">
            <a:avLst/>
          </a:prstGeom>
          <a:noFill/>
          <a:ln>
            <a:noFill/>
          </a:ln>
        </p:spPr>
        <p:style>
          <a:lnRef idx="0"/>
          <a:fillRef idx="0"/>
          <a:effectRef idx="0"/>
          <a:fontRef idx="minor"/>
        </p:style>
      </p:sp>
      <p:sp>
        <p:nvSpPr>
          <p:cNvPr id="164" name="CustomShape 3"/>
          <p:cNvSpPr/>
          <p:nvPr/>
        </p:nvSpPr>
        <p:spPr>
          <a:xfrm>
            <a:off x="206640" y="1704600"/>
            <a:ext cx="927036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rial"/>
                <a:ea typeface="DejaVu Sans"/>
              </a:rPr>
              <a:t>In this we will be covering the methods from which gears can be made. We will be discussing the following :</a:t>
            </a:r>
            <a:endParaRPr b="0" lang="en-IN" sz="2400" spc="-1" strike="noStrike">
              <a:latin typeface="Arial"/>
            </a:endParaRPr>
          </a:p>
        </p:txBody>
      </p:sp>
      <p:sp>
        <p:nvSpPr>
          <p:cNvPr id="165" name="CustomShape 4"/>
          <p:cNvSpPr/>
          <p:nvPr/>
        </p:nvSpPr>
        <p:spPr>
          <a:xfrm>
            <a:off x="2520000" y="3189240"/>
            <a:ext cx="4995360" cy="13701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2800" spc="-1" strike="noStrike">
                <a:solidFill>
                  <a:srgbClr val="000000"/>
                </a:solidFill>
                <a:latin typeface="Arial"/>
                <a:ea typeface="DejaVu Sans"/>
              </a:rPr>
              <a:t>Powder Metallurgy</a:t>
            </a:r>
            <a:endParaRPr b="0" lang="en-IN" sz="2800" spc="-1" strike="noStrike">
              <a:latin typeface="Arial"/>
            </a:endParaRPr>
          </a:p>
          <a:p>
            <a:pPr>
              <a:lnSpc>
                <a:spcPct val="100000"/>
              </a:lnSpc>
            </a:pPr>
            <a:endParaRPr b="0" lang="en-IN" sz="2800" spc="-1" strike="noStrike">
              <a:latin typeface="Arial"/>
            </a:endParaRPr>
          </a:p>
          <a:p>
            <a:pPr marL="285840" indent="-285480">
              <a:lnSpc>
                <a:spcPct val="100000"/>
              </a:lnSpc>
              <a:buClr>
                <a:srgbClr val="000000"/>
              </a:buClr>
              <a:buFont typeface="Arial"/>
              <a:buChar char="•"/>
            </a:pPr>
            <a:r>
              <a:rPr b="0" lang="en-US" sz="2800" spc="-1" strike="noStrike">
                <a:solidFill>
                  <a:srgbClr val="000000"/>
                </a:solidFill>
                <a:latin typeface="Arial"/>
                <a:ea typeface="DejaVu Sans"/>
              </a:rPr>
              <a:t>Casting :</a:t>
            </a:r>
            <a:endParaRPr b="0" lang="en-IN" sz="2800" spc="-1" strike="noStrike">
              <a:latin typeface="Arial"/>
            </a:endParaRPr>
          </a:p>
        </p:txBody>
      </p:sp>
      <p:sp>
        <p:nvSpPr>
          <p:cNvPr id="166" name="CustomShape 5"/>
          <p:cNvSpPr/>
          <p:nvPr/>
        </p:nvSpPr>
        <p:spPr>
          <a:xfrm>
            <a:off x="4376880" y="4130280"/>
            <a:ext cx="2971440" cy="8218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US" sz="2400" spc="-1" strike="noStrike">
                <a:solidFill>
                  <a:srgbClr val="000000"/>
                </a:solidFill>
                <a:latin typeface="Arial"/>
                <a:ea typeface="DejaVu Sans"/>
              </a:rPr>
              <a:t>Die Casting</a:t>
            </a:r>
            <a:endParaRPr b="0" lang="en-IN" sz="2400" spc="-1" strike="noStrike">
              <a:latin typeface="Arial"/>
            </a:endParaRPr>
          </a:p>
          <a:p>
            <a:pPr marL="285840" indent="-285480">
              <a:lnSpc>
                <a:spcPct val="100000"/>
              </a:lnSpc>
              <a:buClr>
                <a:srgbClr val="000000"/>
              </a:buClr>
              <a:buFont typeface="Wingdings" charset="2"/>
              <a:buChar char=""/>
            </a:pPr>
            <a:r>
              <a:rPr b="0" lang="en-US" sz="2400" spc="-1" strike="noStrike">
                <a:solidFill>
                  <a:srgbClr val="000000"/>
                </a:solidFill>
                <a:latin typeface="Arial"/>
                <a:ea typeface="DejaVu Sans"/>
              </a:rPr>
              <a:t>Sand Casting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1495</TotalTime>
  <Application>LibreOffice/6.4.7.2$Linux_X86_64 LibreOffice_project/40$Build-2</Application>
  <Words>1150</Words>
  <Paragraphs>127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2020-11-03T21:14:43Z</dcterms:created>
  <dc:creator>DELL</dc:creator>
  <dc:description/>
  <dc:language>en-IN</dc:language>
  <cp:lastModifiedBy/>
  <dcterms:modified xsi:type="dcterms:W3CDTF">2021-07-08T12:31:05Z</dcterms:modified>
  <cp:revision>67</cp:revision>
  <dc:subject/>
  <dc:title>Alizarin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