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96" r:id="rId2"/>
    <p:sldId id="322" r:id="rId3"/>
    <p:sldId id="257" r:id="rId4"/>
    <p:sldId id="301" r:id="rId5"/>
    <p:sldId id="302" r:id="rId6"/>
    <p:sldId id="300" r:id="rId7"/>
    <p:sldId id="303" r:id="rId8"/>
    <p:sldId id="304" r:id="rId9"/>
    <p:sldId id="305" r:id="rId10"/>
    <p:sldId id="306" r:id="rId11"/>
    <p:sldId id="307" r:id="rId12"/>
    <p:sldId id="308" r:id="rId13"/>
    <p:sldId id="309" r:id="rId14"/>
    <p:sldId id="310" r:id="rId15"/>
    <p:sldId id="312" r:id="rId16"/>
    <p:sldId id="313" r:id="rId17"/>
    <p:sldId id="314" r:id="rId18"/>
    <p:sldId id="311" r:id="rId19"/>
    <p:sldId id="315" r:id="rId20"/>
    <p:sldId id="316" r:id="rId21"/>
    <p:sldId id="317" r:id="rId22"/>
    <p:sldId id="323" r:id="rId23"/>
    <p:sldId id="324" r:id="rId24"/>
    <p:sldId id="325" r:id="rId25"/>
    <p:sldId id="326" r:id="rId26"/>
    <p:sldId id="318" r:id="rId27"/>
    <p:sldId id="319" r:id="rId28"/>
    <p:sldId id="32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906C"/>
    <a:srgbClr val="016AA3"/>
    <a:srgbClr val="FEA34F"/>
    <a:srgbClr val="FE8D26"/>
    <a:srgbClr val="AAAAAA"/>
    <a:srgbClr val="46B688"/>
    <a:srgbClr val="015685"/>
    <a:srgbClr val="FFFFFF"/>
    <a:srgbClr val="D9D9D9"/>
    <a:srgbClr val="7C7C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183" autoAdjust="0"/>
    <p:restoredTop sz="93366" autoAdjust="0"/>
  </p:normalViewPr>
  <p:slideViewPr>
    <p:cSldViewPr snapToGrid="0" showGuides="1">
      <p:cViewPr varScale="1">
        <p:scale>
          <a:sx n="69" d="100"/>
          <a:sy n="69" d="100"/>
        </p:scale>
        <p:origin x="348" y="96"/>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59C3ED-A93C-4895-8809-AFAF30F7D12D}"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en-US"/>
        </a:p>
      </dgm:t>
    </dgm:pt>
    <dgm:pt modelId="{5F2678D6-B53D-4C3D-8D89-FD890B77C752}">
      <dgm:prSet phldrT="[Text]"/>
      <dgm:spPr/>
      <dgm:t>
        <a:bodyPr/>
        <a:lstStyle/>
        <a:p>
          <a:r>
            <a:rPr lang="en-US" b="1" dirty="0" smtClean="0"/>
            <a:t>PHYSICAL</a:t>
          </a:r>
          <a:endParaRPr lang="en-US" b="1" dirty="0"/>
        </a:p>
      </dgm:t>
    </dgm:pt>
    <dgm:pt modelId="{26EC2D62-4B30-428F-8D0F-FA215F241D0F}" type="parTrans" cxnId="{8C449119-143A-4312-A316-5788C086ED23}">
      <dgm:prSet/>
      <dgm:spPr/>
      <dgm:t>
        <a:bodyPr/>
        <a:lstStyle/>
        <a:p>
          <a:endParaRPr lang="en-US"/>
        </a:p>
      </dgm:t>
    </dgm:pt>
    <dgm:pt modelId="{441BA6B7-1ECF-446A-82D3-566903C209BC}" type="sibTrans" cxnId="{8C449119-143A-4312-A316-5788C086ED23}">
      <dgm:prSet/>
      <dgm:spPr/>
      <dgm:t>
        <a:bodyPr/>
        <a:lstStyle/>
        <a:p>
          <a:endParaRPr lang="en-US"/>
        </a:p>
      </dgm:t>
    </dgm:pt>
    <dgm:pt modelId="{03D2EF62-A1C8-4332-92F2-0DB46023DF98}">
      <dgm:prSet phldrT="[Text]" custT="1"/>
      <dgm:spPr/>
      <dgm:t>
        <a:bodyPr/>
        <a:lstStyle/>
        <a:p>
          <a:r>
            <a:rPr lang="en-US" sz="2000" dirty="0" smtClean="0"/>
            <a:t>Density: 5.85-6.10 gcc</a:t>
          </a:r>
          <a:r>
            <a:rPr lang="en-US" sz="2000" baseline="30000" dirty="0" smtClean="0"/>
            <a:t>-1</a:t>
          </a:r>
          <a:endParaRPr lang="en-US" sz="2000" dirty="0"/>
        </a:p>
      </dgm:t>
    </dgm:pt>
    <dgm:pt modelId="{ADB036E9-A7CC-4186-811D-05E95CAB21E1}" type="parTrans" cxnId="{AF8D7DB4-8F33-4244-8FA6-1B119D307B2C}">
      <dgm:prSet/>
      <dgm:spPr/>
      <dgm:t>
        <a:bodyPr/>
        <a:lstStyle/>
        <a:p>
          <a:endParaRPr lang="en-US"/>
        </a:p>
      </dgm:t>
    </dgm:pt>
    <dgm:pt modelId="{51DE77CF-6FC5-49CA-839B-949F2C9137E3}" type="sibTrans" cxnId="{AF8D7DB4-8F33-4244-8FA6-1B119D307B2C}">
      <dgm:prSet/>
      <dgm:spPr/>
      <dgm:t>
        <a:bodyPr/>
        <a:lstStyle/>
        <a:p>
          <a:endParaRPr lang="en-US"/>
        </a:p>
      </dgm:t>
    </dgm:pt>
    <dgm:pt modelId="{7E6BEFF5-92AB-4B21-B959-74072B75B096}">
      <dgm:prSet phldrT="[Text]" custT="1"/>
      <dgm:spPr/>
      <dgm:t>
        <a:bodyPr/>
        <a:lstStyle/>
        <a:p>
          <a:r>
            <a:rPr lang="en-US" sz="2000" dirty="0" smtClean="0"/>
            <a:t>Water absorption: zero</a:t>
          </a:r>
          <a:endParaRPr lang="en-US" sz="2000" dirty="0"/>
        </a:p>
      </dgm:t>
    </dgm:pt>
    <dgm:pt modelId="{A3074855-4E9F-474F-A44C-D4FF04930370}" type="parTrans" cxnId="{CB710F02-96FB-4BEC-8EEF-EFB583E4BBDF}">
      <dgm:prSet/>
      <dgm:spPr/>
      <dgm:t>
        <a:bodyPr/>
        <a:lstStyle/>
        <a:p>
          <a:endParaRPr lang="en-US"/>
        </a:p>
      </dgm:t>
    </dgm:pt>
    <dgm:pt modelId="{FDB14FF7-72AB-4F78-830A-5E6DC70BF25A}" type="sibTrans" cxnId="{CB710F02-96FB-4BEC-8EEF-EFB583E4BBDF}">
      <dgm:prSet/>
      <dgm:spPr/>
      <dgm:t>
        <a:bodyPr/>
        <a:lstStyle/>
        <a:p>
          <a:endParaRPr lang="en-US"/>
        </a:p>
      </dgm:t>
    </dgm:pt>
    <dgm:pt modelId="{75F65D2E-5B3A-42D5-930D-8B65AC9393DB}">
      <dgm:prSet phldrT="[Text]"/>
      <dgm:spPr/>
      <dgm:t>
        <a:bodyPr/>
        <a:lstStyle/>
        <a:p>
          <a:r>
            <a:rPr lang="en-US" b="1" dirty="0" smtClean="0"/>
            <a:t>MECHANICAL</a:t>
          </a:r>
          <a:endParaRPr lang="en-US" b="1" dirty="0"/>
        </a:p>
      </dgm:t>
    </dgm:pt>
    <dgm:pt modelId="{8A0CE3FE-5A2A-4EE5-895E-C1D88D3BD3EF}" type="parTrans" cxnId="{56580FD0-5EAF-4592-8404-95FA259DE764}">
      <dgm:prSet/>
      <dgm:spPr/>
      <dgm:t>
        <a:bodyPr/>
        <a:lstStyle/>
        <a:p>
          <a:endParaRPr lang="en-US"/>
        </a:p>
      </dgm:t>
    </dgm:pt>
    <dgm:pt modelId="{4E75C3FC-8688-49D5-978A-331B56C3A910}" type="sibTrans" cxnId="{56580FD0-5EAF-4592-8404-95FA259DE764}">
      <dgm:prSet/>
      <dgm:spPr/>
      <dgm:t>
        <a:bodyPr/>
        <a:lstStyle/>
        <a:p>
          <a:endParaRPr lang="en-US"/>
        </a:p>
      </dgm:t>
    </dgm:pt>
    <dgm:pt modelId="{F1CD9C52-9FC5-4646-B1E4-5518801F58F2}">
      <dgm:prSet phldrT="[Text]" custT="1"/>
      <dgm:spPr/>
      <dgm:t>
        <a:bodyPr/>
        <a:lstStyle/>
        <a:p>
          <a:r>
            <a:rPr lang="en-US" sz="2000" dirty="0" smtClean="0"/>
            <a:t>Hardness: 8 Mohs</a:t>
          </a:r>
          <a:endParaRPr lang="en-US" sz="2000" dirty="0"/>
        </a:p>
      </dgm:t>
    </dgm:pt>
    <dgm:pt modelId="{B31E87A5-EBCD-4F0D-9846-2B9DCD09F573}" type="parTrans" cxnId="{C4ECDA6B-CA1F-46F6-8807-9763751B21E9}">
      <dgm:prSet/>
      <dgm:spPr/>
      <dgm:t>
        <a:bodyPr/>
        <a:lstStyle/>
        <a:p>
          <a:endParaRPr lang="en-US"/>
        </a:p>
      </dgm:t>
    </dgm:pt>
    <dgm:pt modelId="{35F4D6B7-2F32-4F83-8557-3E97B2F1286C}" type="sibTrans" cxnId="{C4ECDA6B-CA1F-46F6-8807-9763751B21E9}">
      <dgm:prSet/>
      <dgm:spPr/>
      <dgm:t>
        <a:bodyPr/>
        <a:lstStyle/>
        <a:p>
          <a:endParaRPr lang="en-US"/>
        </a:p>
      </dgm:t>
    </dgm:pt>
    <dgm:pt modelId="{798FFB14-755F-43A0-881C-609144239EE7}">
      <dgm:prSet phldrT="[Text]" custT="1"/>
      <dgm:spPr/>
      <dgm:t>
        <a:bodyPr/>
        <a:lstStyle/>
        <a:p>
          <a:r>
            <a:rPr lang="en-US" sz="2000" dirty="0" smtClean="0"/>
            <a:t>Compressive strength: 2200-2500 MPa</a:t>
          </a:r>
          <a:endParaRPr lang="en-US" sz="2000" dirty="0"/>
        </a:p>
      </dgm:t>
    </dgm:pt>
    <dgm:pt modelId="{7E1D45B1-E410-4E24-9412-87990FBDBD21}" type="parTrans" cxnId="{164BD665-B0D6-4112-B5D6-74801B7D3D8A}">
      <dgm:prSet/>
      <dgm:spPr/>
      <dgm:t>
        <a:bodyPr/>
        <a:lstStyle/>
        <a:p>
          <a:endParaRPr lang="en-US"/>
        </a:p>
      </dgm:t>
    </dgm:pt>
    <dgm:pt modelId="{C1D32D5D-5E8D-4EF9-A038-18097A630615}" type="sibTrans" cxnId="{164BD665-B0D6-4112-B5D6-74801B7D3D8A}">
      <dgm:prSet/>
      <dgm:spPr/>
      <dgm:t>
        <a:bodyPr/>
        <a:lstStyle/>
        <a:p>
          <a:endParaRPr lang="en-US"/>
        </a:p>
      </dgm:t>
    </dgm:pt>
    <dgm:pt modelId="{413F7E41-038A-4D3B-AE43-7A1B2D70E782}">
      <dgm:prSet phldrT="[Text]"/>
      <dgm:spPr/>
      <dgm:t>
        <a:bodyPr/>
        <a:lstStyle/>
        <a:p>
          <a:r>
            <a:rPr lang="en-US" b="1" dirty="0" smtClean="0"/>
            <a:t>ELECTRICAL</a:t>
          </a:r>
          <a:endParaRPr lang="en-US" b="1" dirty="0"/>
        </a:p>
      </dgm:t>
    </dgm:pt>
    <dgm:pt modelId="{65033B1D-AE9B-4DEB-A76B-6024A083447D}" type="parTrans" cxnId="{0EB670A5-A789-4FDA-A75A-08A347A831B0}">
      <dgm:prSet/>
      <dgm:spPr/>
      <dgm:t>
        <a:bodyPr/>
        <a:lstStyle/>
        <a:p>
          <a:endParaRPr lang="en-US"/>
        </a:p>
      </dgm:t>
    </dgm:pt>
    <dgm:pt modelId="{CE62802E-81B2-4C9C-A155-CFBB484246A4}" type="sibTrans" cxnId="{0EB670A5-A789-4FDA-A75A-08A347A831B0}">
      <dgm:prSet/>
      <dgm:spPr/>
      <dgm:t>
        <a:bodyPr/>
        <a:lstStyle/>
        <a:p>
          <a:endParaRPr lang="en-US"/>
        </a:p>
      </dgm:t>
    </dgm:pt>
    <dgm:pt modelId="{F0B8B7DE-BB9E-46EB-961E-95BB16B7B10C}">
      <dgm:prSet phldrT="[Text]"/>
      <dgm:spPr/>
      <dgm:t>
        <a:bodyPr/>
        <a:lstStyle/>
        <a:p>
          <a:r>
            <a:rPr lang="en-US" dirty="0" smtClean="0"/>
            <a:t>Electrical resistivity : &gt; 10</a:t>
          </a:r>
          <a:r>
            <a:rPr lang="en-US" baseline="30000" dirty="0" smtClean="0"/>
            <a:t>12 </a:t>
          </a:r>
          <a:r>
            <a:rPr lang="en-US" baseline="0" dirty="0" smtClean="0"/>
            <a:t>ohm cm</a:t>
          </a:r>
          <a:endParaRPr lang="en-US" dirty="0"/>
        </a:p>
      </dgm:t>
    </dgm:pt>
    <dgm:pt modelId="{45374CFF-8528-4E88-8C68-FB0F793D7629}" type="parTrans" cxnId="{58E65714-0F09-40B9-9E2D-9E4FEE49224C}">
      <dgm:prSet/>
      <dgm:spPr/>
      <dgm:t>
        <a:bodyPr/>
        <a:lstStyle/>
        <a:p>
          <a:endParaRPr lang="en-US"/>
        </a:p>
      </dgm:t>
    </dgm:pt>
    <dgm:pt modelId="{663E89A1-8E04-433A-A743-F2CCC479B240}" type="sibTrans" cxnId="{58E65714-0F09-40B9-9E2D-9E4FEE49224C}">
      <dgm:prSet/>
      <dgm:spPr/>
      <dgm:t>
        <a:bodyPr/>
        <a:lstStyle/>
        <a:p>
          <a:endParaRPr lang="en-US"/>
        </a:p>
      </dgm:t>
    </dgm:pt>
    <dgm:pt modelId="{00944D95-7B1D-462F-BF3D-9BE2D9B90575}">
      <dgm:prSet phldrT="[Text]"/>
      <dgm:spPr/>
      <dgm:t>
        <a:bodyPr/>
        <a:lstStyle/>
        <a:p>
          <a:r>
            <a:rPr lang="en-US" dirty="0" smtClean="0"/>
            <a:t>Dielectric strength: 9-19 kV/mm</a:t>
          </a:r>
          <a:endParaRPr lang="en-US" dirty="0"/>
        </a:p>
      </dgm:t>
    </dgm:pt>
    <dgm:pt modelId="{083C3574-6190-4143-9CDB-525292B85223}" type="parTrans" cxnId="{D22AEC38-7ABD-4B77-A84B-47D37092537D}">
      <dgm:prSet/>
      <dgm:spPr/>
      <dgm:t>
        <a:bodyPr/>
        <a:lstStyle/>
        <a:p>
          <a:endParaRPr lang="en-US"/>
        </a:p>
      </dgm:t>
    </dgm:pt>
    <dgm:pt modelId="{8749C0DD-8D0A-44F9-A515-24524F7AB81B}" type="sibTrans" cxnId="{D22AEC38-7ABD-4B77-A84B-47D37092537D}">
      <dgm:prSet/>
      <dgm:spPr/>
      <dgm:t>
        <a:bodyPr/>
        <a:lstStyle/>
        <a:p>
          <a:endParaRPr lang="en-US"/>
        </a:p>
      </dgm:t>
    </dgm:pt>
    <dgm:pt modelId="{D6188357-7FF3-423A-B1CE-CE7D6D448EDE}">
      <dgm:prSet phldrT="[Text]" custT="1"/>
      <dgm:spPr/>
      <dgm:t>
        <a:bodyPr/>
        <a:lstStyle/>
        <a:p>
          <a:r>
            <a:rPr lang="en-US" sz="2000" dirty="0" smtClean="0"/>
            <a:t>Elastic Modulus: 200-210 </a:t>
          </a:r>
          <a:r>
            <a:rPr lang="en-US" sz="2000" dirty="0" err="1" smtClean="0"/>
            <a:t>GPa</a:t>
          </a:r>
          <a:endParaRPr lang="en-US" sz="2000" dirty="0"/>
        </a:p>
      </dgm:t>
    </dgm:pt>
    <dgm:pt modelId="{22A27498-329C-4F22-9C93-EF02951935DF}" type="parTrans" cxnId="{24AFA01C-4830-44ED-B04C-F7F5525269D9}">
      <dgm:prSet/>
      <dgm:spPr/>
      <dgm:t>
        <a:bodyPr/>
        <a:lstStyle/>
        <a:p>
          <a:endParaRPr lang="en-US"/>
        </a:p>
      </dgm:t>
    </dgm:pt>
    <dgm:pt modelId="{1FDA1E89-9505-469D-A041-1EACD20F576B}" type="sibTrans" cxnId="{24AFA01C-4830-44ED-B04C-F7F5525269D9}">
      <dgm:prSet/>
      <dgm:spPr/>
      <dgm:t>
        <a:bodyPr/>
        <a:lstStyle/>
        <a:p>
          <a:endParaRPr lang="en-US"/>
        </a:p>
      </dgm:t>
    </dgm:pt>
    <dgm:pt modelId="{4D28E2D6-4A43-47F3-8C18-273E8B2FEEE5}">
      <dgm:prSet phldrT="[Text]"/>
      <dgm:spPr/>
      <dgm:t>
        <a:bodyPr/>
        <a:lstStyle/>
        <a:p>
          <a:r>
            <a:rPr lang="en-US" baseline="0" dirty="0" smtClean="0"/>
            <a:t>Dielectric constant: 29 </a:t>
          </a:r>
          <a:endParaRPr lang="en-US" dirty="0"/>
        </a:p>
      </dgm:t>
    </dgm:pt>
    <dgm:pt modelId="{AE295EC6-9ED8-4A08-B34F-BA916745520A}" type="parTrans" cxnId="{6CCD0D3F-9225-4E5E-9A74-F76CBD2829BF}">
      <dgm:prSet/>
      <dgm:spPr/>
      <dgm:t>
        <a:bodyPr/>
        <a:lstStyle/>
        <a:p>
          <a:endParaRPr lang="en-US"/>
        </a:p>
      </dgm:t>
    </dgm:pt>
    <dgm:pt modelId="{38DA6A0D-50E0-4E9D-8522-D1059429BEA5}" type="sibTrans" cxnId="{6CCD0D3F-9225-4E5E-9A74-F76CBD2829BF}">
      <dgm:prSet/>
      <dgm:spPr/>
      <dgm:t>
        <a:bodyPr/>
        <a:lstStyle/>
        <a:p>
          <a:endParaRPr lang="en-US"/>
        </a:p>
      </dgm:t>
    </dgm:pt>
    <dgm:pt modelId="{414AAA2D-A7B7-4669-98B9-713CDED5BE06}">
      <dgm:prSet phldrT="[Text]"/>
      <dgm:spPr/>
      <dgm:t>
        <a:bodyPr/>
        <a:lstStyle/>
        <a:p>
          <a:r>
            <a:rPr lang="en-US" dirty="0" smtClean="0"/>
            <a:t>Dissipation factor: 0.001-0.002</a:t>
          </a:r>
          <a:endParaRPr lang="en-US" dirty="0"/>
        </a:p>
      </dgm:t>
    </dgm:pt>
    <dgm:pt modelId="{270872D5-71A5-4195-A26C-360088DA1F25}" type="parTrans" cxnId="{9A34412C-199C-430F-832C-01D7B40B3D08}">
      <dgm:prSet/>
      <dgm:spPr/>
      <dgm:t>
        <a:bodyPr/>
        <a:lstStyle/>
        <a:p>
          <a:endParaRPr lang="en-US"/>
        </a:p>
      </dgm:t>
    </dgm:pt>
    <dgm:pt modelId="{62D3228F-E622-4FB8-950B-3397F6F3814F}" type="sibTrans" cxnId="{9A34412C-199C-430F-832C-01D7B40B3D08}">
      <dgm:prSet/>
      <dgm:spPr/>
      <dgm:t>
        <a:bodyPr/>
        <a:lstStyle/>
        <a:p>
          <a:endParaRPr lang="en-US"/>
        </a:p>
      </dgm:t>
    </dgm:pt>
    <dgm:pt modelId="{1CD61691-C338-4B6B-843C-724BC0E789B4}" type="pres">
      <dgm:prSet presAssocID="{4359C3ED-A93C-4895-8809-AFAF30F7D12D}" presName="linearFlow" presStyleCnt="0">
        <dgm:presLayoutVars>
          <dgm:dir/>
          <dgm:animLvl val="lvl"/>
          <dgm:resizeHandles val="exact"/>
        </dgm:presLayoutVars>
      </dgm:prSet>
      <dgm:spPr/>
      <dgm:t>
        <a:bodyPr/>
        <a:lstStyle/>
        <a:p>
          <a:endParaRPr lang="en-US"/>
        </a:p>
      </dgm:t>
    </dgm:pt>
    <dgm:pt modelId="{D705AB1D-6826-41ED-828D-E22DBE93CC9D}" type="pres">
      <dgm:prSet presAssocID="{5F2678D6-B53D-4C3D-8D89-FD890B77C752}" presName="composite" presStyleCnt="0"/>
      <dgm:spPr/>
    </dgm:pt>
    <dgm:pt modelId="{95C2CE86-0470-41D2-97B1-B27D6FAC614C}" type="pres">
      <dgm:prSet presAssocID="{5F2678D6-B53D-4C3D-8D89-FD890B77C752}" presName="parentText" presStyleLbl="alignNode1" presStyleIdx="0" presStyleCnt="3">
        <dgm:presLayoutVars>
          <dgm:chMax val="1"/>
          <dgm:bulletEnabled val="1"/>
        </dgm:presLayoutVars>
      </dgm:prSet>
      <dgm:spPr/>
      <dgm:t>
        <a:bodyPr/>
        <a:lstStyle/>
        <a:p>
          <a:endParaRPr lang="en-US"/>
        </a:p>
      </dgm:t>
    </dgm:pt>
    <dgm:pt modelId="{2CC80CFD-2FE0-41F1-BAD4-541229626B39}" type="pres">
      <dgm:prSet presAssocID="{5F2678D6-B53D-4C3D-8D89-FD890B77C752}" presName="descendantText" presStyleLbl="alignAcc1" presStyleIdx="0" presStyleCnt="3">
        <dgm:presLayoutVars>
          <dgm:bulletEnabled val="1"/>
        </dgm:presLayoutVars>
      </dgm:prSet>
      <dgm:spPr/>
      <dgm:t>
        <a:bodyPr/>
        <a:lstStyle/>
        <a:p>
          <a:endParaRPr lang="en-US"/>
        </a:p>
      </dgm:t>
    </dgm:pt>
    <dgm:pt modelId="{3BCCFF1C-150C-4A24-BBDB-9FE0A1D6FE4C}" type="pres">
      <dgm:prSet presAssocID="{441BA6B7-1ECF-446A-82D3-566903C209BC}" presName="sp" presStyleCnt="0"/>
      <dgm:spPr/>
    </dgm:pt>
    <dgm:pt modelId="{2D077452-D8C0-42EF-921F-74D5D0E0E95E}" type="pres">
      <dgm:prSet presAssocID="{75F65D2E-5B3A-42D5-930D-8B65AC9393DB}" presName="composite" presStyleCnt="0"/>
      <dgm:spPr/>
    </dgm:pt>
    <dgm:pt modelId="{793D2B41-4711-452D-8F72-7090BE9DAF94}" type="pres">
      <dgm:prSet presAssocID="{75F65D2E-5B3A-42D5-930D-8B65AC9393DB}" presName="parentText" presStyleLbl="alignNode1" presStyleIdx="1" presStyleCnt="3">
        <dgm:presLayoutVars>
          <dgm:chMax val="1"/>
          <dgm:bulletEnabled val="1"/>
        </dgm:presLayoutVars>
      </dgm:prSet>
      <dgm:spPr/>
      <dgm:t>
        <a:bodyPr/>
        <a:lstStyle/>
        <a:p>
          <a:endParaRPr lang="en-US"/>
        </a:p>
      </dgm:t>
    </dgm:pt>
    <dgm:pt modelId="{6E0B3CA4-84C6-4AD3-AD6A-2DFE9C4BFD3C}" type="pres">
      <dgm:prSet presAssocID="{75F65D2E-5B3A-42D5-930D-8B65AC9393DB}" presName="descendantText" presStyleLbl="alignAcc1" presStyleIdx="1" presStyleCnt="3">
        <dgm:presLayoutVars>
          <dgm:bulletEnabled val="1"/>
        </dgm:presLayoutVars>
      </dgm:prSet>
      <dgm:spPr/>
      <dgm:t>
        <a:bodyPr/>
        <a:lstStyle/>
        <a:p>
          <a:endParaRPr lang="en-US"/>
        </a:p>
      </dgm:t>
    </dgm:pt>
    <dgm:pt modelId="{553F3386-881F-4CCE-8141-649AE9F2143F}" type="pres">
      <dgm:prSet presAssocID="{4E75C3FC-8688-49D5-978A-331B56C3A910}" presName="sp" presStyleCnt="0"/>
      <dgm:spPr/>
    </dgm:pt>
    <dgm:pt modelId="{C9A9E38D-87E0-4AF6-A948-202298A69955}" type="pres">
      <dgm:prSet presAssocID="{413F7E41-038A-4D3B-AE43-7A1B2D70E782}" presName="composite" presStyleCnt="0"/>
      <dgm:spPr/>
    </dgm:pt>
    <dgm:pt modelId="{AD4BE0D4-E175-4C3C-92EA-104043ADC7F9}" type="pres">
      <dgm:prSet presAssocID="{413F7E41-038A-4D3B-AE43-7A1B2D70E782}" presName="parentText" presStyleLbl="alignNode1" presStyleIdx="2" presStyleCnt="3">
        <dgm:presLayoutVars>
          <dgm:chMax val="1"/>
          <dgm:bulletEnabled val="1"/>
        </dgm:presLayoutVars>
      </dgm:prSet>
      <dgm:spPr/>
      <dgm:t>
        <a:bodyPr/>
        <a:lstStyle/>
        <a:p>
          <a:endParaRPr lang="en-US"/>
        </a:p>
      </dgm:t>
    </dgm:pt>
    <dgm:pt modelId="{B5CDEF11-DAFB-4FFF-B17B-04404BA29DDE}" type="pres">
      <dgm:prSet presAssocID="{413F7E41-038A-4D3B-AE43-7A1B2D70E782}" presName="descendantText" presStyleLbl="alignAcc1" presStyleIdx="2" presStyleCnt="3">
        <dgm:presLayoutVars>
          <dgm:bulletEnabled val="1"/>
        </dgm:presLayoutVars>
      </dgm:prSet>
      <dgm:spPr/>
      <dgm:t>
        <a:bodyPr/>
        <a:lstStyle/>
        <a:p>
          <a:endParaRPr lang="en-US"/>
        </a:p>
      </dgm:t>
    </dgm:pt>
  </dgm:ptLst>
  <dgm:cxnLst>
    <dgm:cxn modelId="{320CB923-0134-4FFB-97A5-497ADE2AE9B5}" type="presOf" srcId="{F0B8B7DE-BB9E-46EB-961E-95BB16B7B10C}" destId="{B5CDEF11-DAFB-4FFF-B17B-04404BA29DDE}" srcOrd="0" destOrd="0" presId="urn:microsoft.com/office/officeart/2005/8/layout/chevron2"/>
    <dgm:cxn modelId="{642702B0-8672-4762-8A1C-CD90AC2A321E}" type="presOf" srcId="{75F65D2E-5B3A-42D5-930D-8B65AC9393DB}" destId="{793D2B41-4711-452D-8F72-7090BE9DAF94}" srcOrd="0" destOrd="0" presId="urn:microsoft.com/office/officeart/2005/8/layout/chevron2"/>
    <dgm:cxn modelId="{2D04F9C7-1562-4097-87F9-DDBFDDE6400C}" type="presOf" srcId="{4D28E2D6-4A43-47F3-8C18-273E8B2FEEE5}" destId="{B5CDEF11-DAFB-4FFF-B17B-04404BA29DDE}" srcOrd="0" destOrd="1" presId="urn:microsoft.com/office/officeart/2005/8/layout/chevron2"/>
    <dgm:cxn modelId="{CB710F02-96FB-4BEC-8EEF-EFB583E4BBDF}" srcId="{5F2678D6-B53D-4C3D-8D89-FD890B77C752}" destId="{7E6BEFF5-92AB-4B21-B959-74072B75B096}" srcOrd="1" destOrd="0" parTransId="{A3074855-4E9F-474F-A44C-D4FF04930370}" sibTransId="{FDB14FF7-72AB-4F78-830A-5E6DC70BF25A}"/>
    <dgm:cxn modelId="{8C449119-143A-4312-A316-5788C086ED23}" srcId="{4359C3ED-A93C-4895-8809-AFAF30F7D12D}" destId="{5F2678D6-B53D-4C3D-8D89-FD890B77C752}" srcOrd="0" destOrd="0" parTransId="{26EC2D62-4B30-428F-8D0F-FA215F241D0F}" sibTransId="{441BA6B7-1ECF-446A-82D3-566903C209BC}"/>
    <dgm:cxn modelId="{D22AEC38-7ABD-4B77-A84B-47D37092537D}" srcId="{413F7E41-038A-4D3B-AE43-7A1B2D70E782}" destId="{00944D95-7B1D-462F-BF3D-9BE2D9B90575}" srcOrd="2" destOrd="0" parTransId="{083C3574-6190-4143-9CDB-525292B85223}" sibTransId="{8749C0DD-8D0A-44F9-A515-24524F7AB81B}"/>
    <dgm:cxn modelId="{9A34412C-199C-430F-832C-01D7B40B3D08}" srcId="{413F7E41-038A-4D3B-AE43-7A1B2D70E782}" destId="{414AAA2D-A7B7-4669-98B9-713CDED5BE06}" srcOrd="3" destOrd="0" parTransId="{270872D5-71A5-4195-A26C-360088DA1F25}" sibTransId="{62D3228F-E622-4FB8-950B-3397F6F3814F}"/>
    <dgm:cxn modelId="{164BD665-B0D6-4112-B5D6-74801B7D3D8A}" srcId="{75F65D2E-5B3A-42D5-930D-8B65AC9393DB}" destId="{798FFB14-755F-43A0-881C-609144239EE7}" srcOrd="2" destOrd="0" parTransId="{7E1D45B1-E410-4E24-9412-87990FBDBD21}" sibTransId="{C1D32D5D-5E8D-4EF9-A038-18097A630615}"/>
    <dgm:cxn modelId="{B37B0B73-46D6-4CD1-B8C1-5B6AB3D8281A}" type="presOf" srcId="{7E6BEFF5-92AB-4B21-B959-74072B75B096}" destId="{2CC80CFD-2FE0-41F1-BAD4-541229626B39}" srcOrd="0" destOrd="1" presId="urn:microsoft.com/office/officeart/2005/8/layout/chevron2"/>
    <dgm:cxn modelId="{56580FD0-5EAF-4592-8404-95FA259DE764}" srcId="{4359C3ED-A93C-4895-8809-AFAF30F7D12D}" destId="{75F65D2E-5B3A-42D5-930D-8B65AC9393DB}" srcOrd="1" destOrd="0" parTransId="{8A0CE3FE-5A2A-4EE5-895E-C1D88D3BD3EF}" sibTransId="{4E75C3FC-8688-49D5-978A-331B56C3A910}"/>
    <dgm:cxn modelId="{71A0E55D-24C4-49B0-B649-358846A9CF36}" type="presOf" srcId="{F1CD9C52-9FC5-4646-B1E4-5518801F58F2}" destId="{6E0B3CA4-84C6-4AD3-AD6A-2DFE9C4BFD3C}" srcOrd="0" destOrd="0" presId="urn:microsoft.com/office/officeart/2005/8/layout/chevron2"/>
    <dgm:cxn modelId="{58E65714-0F09-40B9-9E2D-9E4FEE49224C}" srcId="{413F7E41-038A-4D3B-AE43-7A1B2D70E782}" destId="{F0B8B7DE-BB9E-46EB-961E-95BB16B7B10C}" srcOrd="0" destOrd="0" parTransId="{45374CFF-8528-4E88-8C68-FB0F793D7629}" sibTransId="{663E89A1-8E04-433A-A743-F2CCC479B240}"/>
    <dgm:cxn modelId="{844EDCB0-375C-46E0-82C2-A00F37F22C1A}" type="presOf" srcId="{D6188357-7FF3-423A-B1CE-CE7D6D448EDE}" destId="{6E0B3CA4-84C6-4AD3-AD6A-2DFE9C4BFD3C}" srcOrd="0" destOrd="1" presId="urn:microsoft.com/office/officeart/2005/8/layout/chevron2"/>
    <dgm:cxn modelId="{61898962-6C9E-419E-B9E9-ED8BC563D910}" type="presOf" srcId="{00944D95-7B1D-462F-BF3D-9BE2D9B90575}" destId="{B5CDEF11-DAFB-4FFF-B17B-04404BA29DDE}" srcOrd="0" destOrd="2" presId="urn:microsoft.com/office/officeart/2005/8/layout/chevron2"/>
    <dgm:cxn modelId="{CCDCC691-73CD-4887-A7B4-D0C0449D84F4}" type="presOf" srcId="{5F2678D6-B53D-4C3D-8D89-FD890B77C752}" destId="{95C2CE86-0470-41D2-97B1-B27D6FAC614C}" srcOrd="0" destOrd="0" presId="urn:microsoft.com/office/officeart/2005/8/layout/chevron2"/>
    <dgm:cxn modelId="{7043433C-79F2-4455-920A-1F6B05EC2F4F}" type="presOf" srcId="{414AAA2D-A7B7-4669-98B9-713CDED5BE06}" destId="{B5CDEF11-DAFB-4FFF-B17B-04404BA29DDE}" srcOrd="0" destOrd="3" presId="urn:microsoft.com/office/officeart/2005/8/layout/chevron2"/>
    <dgm:cxn modelId="{9973FFBC-52D7-48B3-8A5F-69C235C5C98C}" type="presOf" srcId="{413F7E41-038A-4D3B-AE43-7A1B2D70E782}" destId="{AD4BE0D4-E175-4C3C-92EA-104043ADC7F9}" srcOrd="0" destOrd="0" presId="urn:microsoft.com/office/officeart/2005/8/layout/chevron2"/>
    <dgm:cxn modelId="{01BCCE2D-49EF-4008-9A4B-447B937F567B}" type="presOf" srcId="{03D2EF62-A1C8-4332-92F2-0DB46023DF98}" destId="{2CC80CFD-2FE0-41F1-BAD4-541229626B39}" srcOrd="0" destOrd="0" presId="urn:microsoft.com/office/officeart/2005/8/layout/chevron2"/>
    <dgm:cxn modelId="{24AFA01C-4830-44ED-B04C-F7F5525269D9}" srcId="{75F65D2E-5B3A-42D5-930D-8B65AC9393DB}" destId="{D6188357-7FF3-423A-B1CE-CE7D6D448EDE}" srcOrd="1" destOrd="0" parTransId="{22A27498-329C-4F22-9C93-EF02951935DF}" sibTransId="{1FDA1E89-9505-469D-A041-1EACD20F576B}"/>
    <dgm:cxn modelId="{9EAD1F99-2FB9-49AA-93D2-BEEC021D1AC8}" type="presOf" srcId="{798FFB14-755F-43A0-881C-609144239EE7}" destId="{6E0B3CA4-84C6-4AD3-AD6A-2DFE9C4BFD3C}" srcOrd="0" destOrd="2" presId="urn:microsoft.com/office/officeart/2005/8/layout/chevron2"/>
    <dgm:cxn modelId="{6CCD0D3F-9225-4E5E-9A74-F76CBD2829BF}" srcId="{413F7E41-038A-4D3B-AE43-7A1B2D70E782}" destId="{4D28E2D6-4A43-47F3-8C18-273E8B2FEEE5}" srcOrd="1" destOrd="0" parTransId="{AE295EC6-9ED8-4A08-B34F-BA916745520A}" sibTransId="{38DA6A0D-50E0-4E9D-8522-D1059429BEA5}"/>
    <dgm:cxn modelId="{C4ECDA6B-CA1F-46F6-8807-9763751B21E9}" srcId="{75F65D2E-5B3A-42D5-930D-8B65AC9393DB}" destId="{F1CD9C52-9FC5-4646-B1E4-5518801F58F2}" srcOrd="0" destOrd="0" parTransId="{B31E87A5-EBCD-4F0D-9846-2B9DCD09F573}" sibTransId="{35F4D6B7-2F32-4F83-8557-3E97B2F1286C}"/>
    <dgm:cxn modelId="{1DF86EBA-AA7B-42D7-BBEA-EA84426C43AB}" type="presOf" srcId="{4359C3ED-A93C-4895-8809-AFAF30F7D12D}" destId="{1CD61691-C338-4B6B-843C-724BC0E789B4}" srcOrd="0" destOrd="0" presId="urn:microsoft.com/office/officeart/2005/8/layout/chevron2"/>
    <dgm:cxn modelId="{AF8D7DB4-8F33-4244-8FA6-1B119D307B2C}" srcId="{5F2678D6-B53D-4C3D-8D89-FD890B77C752}" destId="{03D2EF62-A1C8-4332-92F2-0DB46023DF98}" srcOrd="0" destOrd="0" parTransId="{ADB036E9-A7CC-4186-811D-05E95CAB21E1}" sibTransId="{51DE77CF-6FC5-49CA-839B-949F2C9137E3}"/>
    <dgm:cxn modelId="{0EB670A5-A789-4FDA-A75A-08A347A831B0}" srcId="{4359C3ED-A93C-4895-8809-AFAF30F7D12D}" destId="{413F7E41-038A-4D3B-AE43-7A1B2D70E782}" srcOrd="2" destOrd="0" parTransId="{65033B1D-AE9B-4DEB-A76B-6024A083447D}" sibTransId="{CE62802E-81B2-4C9C-A155-CFBB484246A4}"/>
    <dgm:cxn modelId="{C6E1C209-0C42-442C-A851-7AFFD014070E}" type="presParOf" srcId="{1CD61691-C338-4B6B-843C-724BC0E789B4}" destId="{D705AB1D-6826-41ED-828D-E22DBE93CC9D}" srcOrd="0" destOrd="0" presId="urn:microsoft.com/office/officeart/2005/8/layout/chevron2"/>
    <dgm:cxn modelId="{4B3C7A11-1677-474C-811C-AFDF1BAA7C44}" type="presParOf" srcId="{D705AB1D-6826-41ED-828D-E22DBE93CC9D}" destId="{95C2CE86-0470-41D2-97B1-B27D6FAC614C}" srcOrd="0" destOrd="0" presId="urn:microsoft.com/office/officeart/2005/8/layout/chevron2"/>
    <dgm:cxn modelId="{9631B2CE-E8CF-4AB5-B34C-50B61CE030C6}" type="presParOf" srcId="{D705AB1D-6826-41ED-828D-E22DBE93CC9D}" destId="{2CC80CFD-2FE0-41F1-BAD4-541229626B39}" srcOrd="1" destOrd="0" presId="urn:microsoft.com/office/officeart/2005/8/layout/chevron2"/>
    <dgm:cxn modelId="{11CABB50-926D-4DE8-8F90-6BFEEF6F085E}" type="presParOf" srcId="{1CD61691-C338-4B6B-843C-724BC0E789B4}" destId="{3BCCFF1C-150C-4A24-BBDB-9FE0A1D6FE4C}" srcOrd="1" destOrd="0" presId="urn:microsoft.com/office/officeart/2005/8/layout/chevron2"/>
    <dgm:cxn modelId="{9A1A14DD-5452-4867-B0BA-8429A736951B}" type="presParOf" srcId="{1CD61691-C338-4B6B-843C-724BC0E789B4}" destId="{2D077452-D8C0-42EF-921F-74D5D0E0E95E}" srcOrd="2" destOrd="0" presId="urn:microsoft.com/office/officeart/2005/8/layout/chevron2"/>
    <dgm:cxn modelId="{6979FFF0-7848-4240-BFCA-1DFE9E3654AB}" type="presParOf" srcId="{2D077452-D8C0-42EF-921F-74D5D0E0E95E}" destId="{793D2B41-4711-452D-8F72-7090BE9DAF94}" srcOrd="0" destOrd="0" presId="urn:microsoft.com/office/officeart/2005/8/layout/chevron2"/>
    <dgm:cxn modelId="{A1753CE7-CAE9-4AF3-82A7-D19567887713}" type="presParOf" srcId="{2D077452-D8C0-42EF-921F-74D5D0E0E95E}" destId="{6E0B3CA4-84C6-4AD3-AD6A-2DFE9C4BFD3C}" srcOrd="1" destOrd="0" presId="urn:microsoft.com/office/officeart/2005/8/layout/chevron2"/>
    <dgm:cxn modelId="{139C09B0-2197-4686-8040-6AD9B57D73B8}" type="presParOf" srcId="{1CD61691-C338-4B6B-843C-724BC0E789B4}" destId="{553F3386-881F-4CCE-8141-649AE9F2143F}" srcOrd="3" destOrd="0" presId="urn:microsoft.com/office/officeart/2005/8/layout/chevron2"/>
    <dgm:cxn modelId="{EFBFBC40-D344-434C-BE62-466A577695FF}" type="presParOf" srcId="{1CD61691-C338-4B6B-843C-724BC0E789B4}" destId="{C9A9E38D-87E0-4AF6-A948-202298A69955}" srcOrd="4" destOrd="0" presId="urn:microsoft.com/office/officeart/2005/8/layout/chevron2"/>
    <dgm:cxn modelId="{9D2C061B-4EE7-4E16-A193-2A85C656D85A}" type="presParOf" srcId="{C9A9E38D-87E0-4AF6-A948-202298A69955}" destId="{AD4BE0D4-E175-4C3C-92EA-104043ADC7F9}" srcOrd="0" destOrd="0" presId="urn:microsoft.com/office/officeart/2005/8/layout/chevron2"/>
    <dgm:cxn modelId="{3A4FA0A0-180D-491B-925F-7422A6FB7C43}" type="presParOf" srcId="{C9A9E38D-87E0-4AF6-A948-202298A69955}" destId="{B5CDEF11-DAFB-4FFF-B17B-04404BA29DDE}"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59C3ED-A93C-4895-8809-AFAF30F7D12D}"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5F2678D6-B53D-4C3D-8D89-FD890B77C752}">
      <dgm:prSet phldrT="[Text]"/>
      <dgm:spPr/>
      <dgm:t>
        <a:bodyPr/>
        <a:lstStyle/>
        <a:p>
          <a:r>
            <a:rPr lang="en-US" b="1" dirty="0" smtClean="0"/>
            <a:t>THERMAL</a:t>
          </a:r>
          <a:endParaRPr lang="en-US" b="1" dirty="0"/>
        </a:p>
      </dgm:t>
    </dgm:pt>
    <dgm:pt modelId="{26EC2D62-4B30-428F-8D0F-FA215F241D0F}" type="parTrans" cxnId="{8C449119-143A-4312-A316-5788C086ED23}">
      <dgm:prSet/>
      <dgm:spPr/>
      <dgm:t>
        <a:bodyPr/>
        <a:lstStyle/>
        <a:p>
          <a:endParaRPr lang="en-US"/>
        </a:p>
      </dgm:t>
    </dgm:pt>
    <dgm:pt modelId="{441BA6B7-1ECF-446A-82D3-566903C209BC}" type="sibTrans" cxnId="{8C449119-143A-4312-A316-5788C086ED23}">
      <dgm:prSet/>
      <dgm:spPr/>
      <dgm:t>
        <a:bodyPr/>
        <a:lstStyle/>
        <a:p>
          <a:endParaRPr lang="en-US"/>
        </a:p>
      </dgm:t>
    </dgm:pt>
    <dgm:pt modelId="{03D2EF62-A1C8-4332-92F2-0DB46023DF98}">
      <dgm:prSet phldrT="[Text]" custT="1"/>
      <dgm:spPr/>
      <dgm:t>
        <a:bodyPr/>
        <a:lstStyle/>
        <a:p>
          <a:r>
            <a:rPr lang="en-US" sz="2000" dirty="0" smtClean="0"/>
            <a:t>Thermal conductivity : 2.20- 2.50 W/</a:t>
          </a:r>
          <a:r>
            <a:rPr lang="en-US" sz="2000" dirty="0" err="1" smtClean="0"/>
            <a:t>mK</a:t>
          </a:r>
          <a:endParaRPr lang="en-US" sz="2000" dirty="0"/>
        </a:p>
      </dgm:t>
    </dgm:pt>
    <dgm:pt modelId="{ADB036E9-A7CC-4186-811D-05E95CAB21E1}" type="parTrans" cxnId="{AF8D7DB4-8F33-4244-8FA6-1B119D307B2C}">
      <dgm:prSet/>
      <dgm:spPr/>
      <dgm:t>
        <a:bodyPr/>
        <a:lstStyle/>
        <a:p>
          <a:endParaRPr lang="en-US"/>
        </a:p>
      </dgm:t>
    </dgm:pt>
    <dgm:pt modelId="{51DE77CF-6FC5-49CA-839B-949F2C9137E3}" type="sibTrans" cxnId="{AF8D7DB4-8F33-4244-8FA6-1B119D307B2C}">
      <dgm:prSet/>
      <dgm:spPr/>
      <dgm:t>
        <a:bodyPr/>
        <a:lstStyle/>
        <a:p>
          <a:endParaRPr lang="en-US"/>
        </a:p>
      </dgm:t>
    </dgm:pt>
    <dgm:pt modelId="{7E6BEFF5-92AB-4B21-B959-74072B75B096}">
      <dgm:prSet phldrT="[Text]" custT="1"/>
      <dgm:spPr/>
      <dgm:t>
        <a:bodyPr/>
        <a:lstStyle/>
        <a:p>
          <a:r>
            <a:rPr lang="en-US" sz="2000" dirty="0" smtClean="0"/>
            <a:t>CTE linear: 10.3 – 11 </a:t>
          </a:r>
          <a:r>
            <a:rPr lang="el-GR" sz="2000" b="0" dirty="0" smtClean="0">
              <a:latin typeface="Calibri" panose="020F0502020204030204" pitchFamily="34" charset="0"/>
              <a:cs typeface="Calibri" panose="020F0502020204030204" pitchFamily="34" charset="0"/>
            </a:rPr>
            <a:t>μ</a:t>
          </a:r>
          <a:r>
            <a:rPr lang="en-US" sz="2000" b="0" dirty="0" smtClean="0">
              <a:latin typeface="Calibri" panose="020F0502020204030204" pitchFamily="34" charset="0"/>
              <a:cs typeface="Calibri" panose="020F0502020204030204" pitchFamily="34" charset="0"/>
            </a:rPr>
            <a:t>m/m </a:t>
          </a:r>
          <a:r>
            <a:rPr lang="en-US" sz="2000" b="0" baseline="30000" dirty="0" smtClean="0">
              <a:latin typeface="Calibri" panose="020F0502020204030204" pitchFamily="34" charset="0"/>
              <a:cs typeface="Calibri" panose="020F0502020204030204" pitchFamily="34" charset="0"/>
            </a:rPr>
            <a:t>0</a:t>
          </a:r>
          <a:r>
            <a:rPr lang="en-US" sz="2000" b="0" baseline="0" dirty="0" smtClean="0">
              <a:latin typeface="Calibri" panose="020F0502020204030204" pitchFamily="34" charset="0"/>
              <a:cs typeface="Calibri" panose="020F0502020204030204" pitchFamily="34" charset="0"/>
            </a:rPr>
            <a:t>C</a:t>
          </a:r>
          <a:endParaRPr lang="en-US" sz="2000" b="0" dirty="0"/>
        </a:p>
      </dgm:t>
    </dgm:pt>
    <dgm:pt modelId="{A3074855-4E9F-474F-A44C-D4FF04930370}" type="parTrans" cxnId="{CB710F02-96FB-4BEC-8EEF-EFB583E4BBDF}">
      <dgm:prSet/>
      <dgm:spPr/>
      <dgm:t>
        <a:bodyPr/>
        <a:lstStyle/>
        <a:p>
          <a:endParaRPr lang="en-US"/>
        </a:p>
      </dgm:t>
    </dgm:pt>
    <dgm:pt modelId="{FDB14FF7-72AB-4F78-830A-5E6DC70BF25A}" type="sibTrans" cxnId="{CB710F02-96FB-4BEC-8EEF-EFB583E4BBDF}">
      <dgm:prSet/>
      <dgm:spPr/>
      <dgm:t>
        <a:bodyPr/>
        <a:lstStyle/>
        <a:p>
          <a:endParaRPr lang="en-US"/>
        </a:p>
      </dgm:t>
    </dgm:pt>
    <dgm:pt modelId="{75F65D2E-5B3A-42D5-930D-8B65AC9393DB}">
      <dgm:prSet phldrT="[Text]"/>
      <dgm:spPr/>
      <dgm:t>
        <a:bodyPr/>
        <a:lstStyle/>
        <a:p>
          <a:r>
            <a:rPr lang="en-US" b="1" dirty="0" smtClean="0"/>
            <a:t>COMPOSITION</a:t>
          </a:r>
        </a:p>
      </dgm:t>
    </dgm:pt>
    <dgm:pt modelId="{8A0CE3FE-5A2A-4EE5-895E-C1D88D3BD3EF}" type="parTrans" cxnId="{56580FD0-5EAF-4592-8404-95FA259DE764}">
      <dgm:prSet/>
      <dgm:spPr/>
      <dgm:t>
        <a:bodyPr/>
        <a:lstStyle/>
        <a:p>
          <a:endParaRPr lang="en-US"/>
        </a:p>
      </dgm:t>
    </dgm:pt>
    <dgm:pt modelId="{4E75C3FC-8688-49D5-978A-331B56C3A910}" type="sibTrans" cxnId="{56580FD0-5EAF-4592-8404-95FA259DE764}">
      <dgm:prSet/>
      <dgm:spPr/>
      <dgm:t>
        <a:bodyPr/>
        <a:lstStyle/>
        <a:p>
          <a:endParaRPr lang="en-US"/>
        </a:p>
      </dgm:t>
    </dgm:pt>
    <dgm:pt modelId="{F1CD9C52-9FC5-4646-B1E4-5518801F58F2}">
      <dgm:prSet phldrT="[Text]" custT="1"/>
      <dgm:spPr/>
      <dgm:t>
        <a:bodyPr/>
        <a:lstStyle/>
        <a:p>
          <a:r>
            <a:rPr lang="en-US" sz="2000" dirty="0" smtClean="0"/>
            <a:t>Y</a:t>
          </a:r>
          <a:r>
            <a:rPr lang="en-US" sz="2000" baseline="-25000" dirty="0" smtClean="0"/>
            <a:t>2</a:t>
          </a:r>
          <a:r>
            <a:rPr lang="en-US" sz="2000" baseline="0" dirty="0" smtClean="0"/>
            <a:t>O</a:t>
          </a:r>
          <a:r>
            <a:rPr lang="en-US" sz="2000" baseline="-25000" dirty="0" smtClean="0"/>
            <a:t>3</a:t>
          </a:r>
          <a:r>
            <a:rPr lang="en-US" sz="2000" baseline="0" dirty="0" smtClean="0"/>
            <a:t> : 3-12 %</a:t>
          </a:r>
          <a:endParaRPr lang="en-US" sz="2000" dirty="0"/>
        </a:p>
      </dgm:t>
    </dgm:pt>
    <dgm:pt modelId="{B31E87A5-EBCD-4F0D-9846-2B9DCD09F573}" type="parTrans" cxnId="{C4ECDA6B-CA1F-46F6-8807-9763751B21E9}">
      <dgm:prSet/>
      <dgm:spPr/>
      <dgm:t>
        <a:bodyPr/>
        <a:lstStyle/>
        <a:p>
          <a:endParaRPr lang="en-US"/>
        </a:p>
      </dgm:t>
    </dgm:pt>
    <dgm:pt modelId="{35F4D6B7-2F32-4F83-8557-3E97B2F1286C}" type="sibTrans" cxnId="{C4ECDA6B-CA1F-46F6-8807-9763751B21E9}">
      <dgm:prSet/>
      <dgm:spPr/>
      <dgm:t>
        <a:bodyPr/>
        <a:lstStyle/>
        <a:p>
          <a:endParaRPr lang="en-US"/>
        </a:p>
      </dgm:t>
    </dgm:pt>
    <dgm:pt modelId="{D6188357-7FF3-423A-B1CE-CE7D6D448EDE}">
      <dgm:prSet phldrT="[Text]" custT="1"/>
      <dgm:spPr/>
      <dgm:t>
        <a:bodyPr/>
        <a:lstStyle/>
        <a:p>
          <a:r>
            <a:rPr lang="en-US" sz="2000" dirty="0" smtClean="0"/>
            <a:t>ZrO</a:t>
          </a:r>
          <a:r>
            <a:rPr lang="en-US" sz="2000" baseline="-25000" dirty="0" smtClean="0"/>
            <a:t>2</a:t>
          </a:r>
          <a:r>
            <a:rPr lang="en-US" sz="2000" baseline="0" dirty="0" smtClean="0"/>
            <a:t> : 88-97 %</a:t>
          </a:r>
          <a:endParaRPr lang="en-US" sz="2000" dirty="0"/>
        </a:p>
      </dgm:t>
    </dgm:pt>
    <dgm:pt modelId="{22A27498-329C-4F22-9C93-EF02951935DF}" type="parTrans" cxnId="{24AFA01C-4830-44ED-B04C-F7F5525269D9}">
      <dgm:prSet/>
      <dgm:spPr/>
      <dgm:t>
        <a:bodyPr/>
        <a:lstStyle/>
        <a:p>
          <a:endParaRPr lang="en-US"/>
        </a:p>
      </dgm:t>
    </dgm:pt>
    <dgm:pt modelId="{1FDA1E89-9505-469D-A041-1EACD20F576B}" type="sibTrans" cxnId="{24AFA01C-4830-44ED-B04C-F7F5525269D9}">
      <dgm:prSet/>
      <dgm:spPr/>
      <dgm:t>
        <a:bodyPr/>
        <a:lstStyle/>
        <a:p>
          <a:endParaRPr lang="en-US"/>
        </a:p>
      </dgm:t>
    </dgm:pt>
    <dgm:pt modelId="{1CD61691-C338-4B6B-843C-724BC0E789B4}" type="pres">
      <dgm:prSet presAssocID="{4359C3ED-A93C-4895-8809-AFAF30F7D12D}" presName="linearFlow" presStyleCnt="0">
        <dgm:presLayoutVars>
          <dgm:dir/>
          <dgm:animLvl val="lvl"/>
          <dgm:resizeHandles val="exact"/>
        </dgm:presLayoutVars>
      </dgm:prSet>
      <dgm:spPr/>
      <dgm:t>
        <a:bodyPr/>
        <a:lstStyle/>
        <a:p>
          <a:endParaRPr lang="en-US"/>
        </a:p>
      </dgm:t>
    </dgm:pt>
    <dgm:pt modelId="{D705AB1D-6826-41ED-828D-E22DBE93CC9D}" type="pres">
      <dgm:prSet presAssocID="{5F2678D6-B53D-4C3D-8D89-FD890B77C752}" presName="composite" presStyleCnt="0"/>
      <dgm:spPr/>
    </dgm:pt>
    <dgm:pt modelId="{95C2CE86-0470-41D2-97B1-B27D6FAC614C}" type="pres">
      <dgm:prSet presAssocID="{5F2678D6-B53D-4C3D-8D89-FD890B77C752}" presName="parentText" presStyleLbl="alignNode1" presStyleIdx="0" presStyleCnt="2">
        <dgm:presLayoutVars>
          <dgm:chMax val="1"/>
          <dgm:bulletEnabled val="1"/>
        </dgm:presLayoutVars>
      </dgm:prSet>
      <dgm:spPr/>
      <dgm:t>
        <a:bodyPr/>
        <a:lstStyle/>
        <a:p>
          <a:endParaRPr lang="en-US"/>
        </a:p>
      </dgm:t>
    </dgm:pt>
    <dgm:pt modelId="{2CC80CFD-2FE0-41F1-BAD4-541229626B39}" type="pres">
      <dgm:prSet presAssocID="{5F2678D6-B53D-4C3D-8D89-FD890B77C752}" presName="descendantText" presStyleLbl="alignAcc1" presStyleIdx="0" presStyleCnt="2">
        <dgm:presLayoutVars>
          <dgm:bulletEnabled val="1"/>
        </dgm:presLayoutVars>
      </dgm:prSet>
      <dgm:spPr/>
      <dgm:t>
        <a:bodyPr/>
        <a:lstStyle/>
        <a:p>
          <a:endParaRPr lang="en-US"/>
        </a:p>
      </dgm:t>
    </dgm:pt>
    <dgm:pt modelId="{3BCCFF1C-150C-4A24-BBDB-9FE0A1D6FE4C}" type="pres">
      <dgm:prSet presAssocID="{441BA6B7-1ECF-446A-82D3-566903C209BC}" presName="sp" presStyleCnt="0"/>
      <dgm:spPr/>
    </dgm:pt>
    <dgm:pt modelId="{2D077452-D8C0-42EF-921F-74D5D0E0E95E}" type="pres">
      <dgm:prSet presAssocID="{75F65D2E-5B3A-42D5-930D-8B65AC9393DB}" presName="composite" presStyleCnt="0"/>
      <dgm:spPr/>
    </dgm:pt>
    <dgm:pt modelId="{793D2B41-4711-452D-8F72-7090BE9DAF94}" type="pres">
      <dgm:prSet presAssocID="{75F65D2E-5B3A-42D5-930D-8B65AC9393DB}" presName="parentText" presStyleLbl="alignNode1" presStyleIdx="1" presStyleCnt="2">
        <dgm:presLayoutVars>
          <dgm:chMax val="1"/>
          <dgm:bulletEnabled val="1"/>
        </dgm:presLayoutVars>
      </dgm:prSet>
      <dgm:spPr/>
      <dgm:t>
        <a:bodyPr/>
        <a:lstStyle/>
        <a:p>
          <a:endParaRPr lang="en-US"/>
        </a:p>
      </dgm:t>
    </dgm:pt>
    <dgm:pt modelId="{6E0B3CA4-84C6-4AD3-AD6A-2DFE9C4BFD3C}" type="pres">
      <dgm:prSet presAssocID="{75F65D2E-5B3A-42D5-930D-8B65AC9393DB}" presName="descendantText" presStyleLbl="alignAcc1" presStyleIdx="1" presStyleCnt="2">
        <dgm:presLayoutVars>
          <dgm:bulletEnabled val="1"/>
        </dgm:presLayoutVars>
      </dgm:prSet>
      <dgm:spPr/>
      <dgm:t>
        <a:bodyPr/>
        <a:lstStyle/>
        <a:p>
          <a:endParaRPr lang="en-US"/>
        </a:p>
      </dgm:t>
    </dgm:pt>
  </dgm:ptLst>
  <dgm:cxnLst>
    <dgm:cxn modelId="{642702B0-8672-4762-8A1C-CD90AC2A321E}" type="presOf" srcId="{75F65D2E-5B3A-42D5-930D-8B65AC9393DB}" destId="{793D2B41-4711-452D-8F72-7090BE9DAF94}" srcOrd="0" destOrd="0" presId="urn:microsoft.com/office/officeart/2005/8/layout/chevron2"/>
    <dgm:cxn modelId="{CB710F02-96FB-4BEC-8EEF-EFB583E4BBDF}" srcId="{5F2678D6-B53D-4C3D-8D89-FD890B77C752}" destId="{7E6BEFF5-92AB-4B21-B959-74072B75B096}" srcOrd="1" destOrd="0" parTransId="{A3074855-4E9F-474F-A44C-D4FF04930370}" sibTransId="{FDB14FF7-72AB-4F78-830A-5E6DC70BF25A}"/>
    <dgm:cxn modelId="{8C449119-143A-4312-A316-5788C086ED23}" srcId="{4359C3ED-A93C-4895-8809-AFAF30F7D12D}" destId="{5F2678D6-B53D-4C3D-8D89-FD890B77C752}" srcOrd="0" destOrd="0" parTransId="{26EC2D62-4B30-428F-8D0F-FA215F241D0F}" sibTransId="{441BA6B7-1ECF-446A-82D3-566903C209BC}"/>
    <dgm:cxn modelId="{B37B0B73-46D6-4CD1-B8C1-5B6AB3D8281A}" type="presOf" srcId="{7E6BEFF5-92AB-4B21-B959-74072B75B096}" destId="{2CC80CFD-2FE0-41F1-BAD4-541229626B39}" srcOrd="0" destOrd="1" presId="urn:microsoft.com/office/officeart/2005/8/layout/chevron2"/>
    <dgm:cxn modelId="{56580FD0-5EAF-4592-8404-95FA259DE764}" srcId="{4359C3ED-A93C-4895-8809-AFAF30F7D12D}" destId="{75F65D2E-5B3A-42D5-930D-8B65AC9393DB}" srcOrd="1" destOrd="0" parTransId="{8A0CE3FE-5A2A-4EE5-895E-C1D88D3BD3EF}" sibTransId="{4E75C3FC-8688-49D5-978A-331B56C3A910}"/>
    <dgm:cxn modelId="{71A0E55D-24C4-49B0-B649-358846A9CF36}" type="presOf" srcId="{F1CD9C52-9FC5-4646-B1E4-5518801F58F2}" destId="{6E0B3CA4-84C6-4AD3-AD6A-2DFE9C4BFD3C}" srcOrd="0" destOrd="0" presId="urn:microsoft.com/office/officeart/2005/8/layout/chevron2"/>
    <dgm:cxn modelId="{844EDCB0-375C-46E0-82C2-A00F37F22C1A}" type="presOf" srcId="{D6188357-7FF3-423A-B1CE-CE7D6D448EDE}" destId="{6E0B3CA4-84C6-4AD3-AD6A-2DFE9C4BFD3C}" srcOrd="0" destOrd="1" presId="urn:microsoft.com/office/officeart/2005/8/layout/chevron2"/>
    <dgm:cxn modelId="{CCDCC691-73CD-4887-A7B4-D0C0449D84F4}" type="presOf" srcId="{5F2678D6-B53D-4C3D-8D89-FD890B77C752}" destId="{95C2CE86-0470-41D2-97B1-B27D6FAC614C}" srcOrd="0" destOrd="0" presId="urn:microsoft.com/office/officeart/2005/8/layout/chevron2"/>
    <dgm:cxn modelId="{01BCCE2D-49EF-4008-9A4B-447B937F567B}" type="presOf" srcId="{03D2EF62-A1C8-4332-92F2-0DB46023DF98}" destId="{2CC80CFD-2FE0-41F1-BAD4-541229626B39}" srcOrd="0" destOrd="0" presId="urn:microsoft.com/office/officeart/2005/8/layout/chevron2"/>
    <dgm:cxn modelId="{24AFA01C-4830-44ED-B04C-F7F5525269D9}" srcId="{75F65D2E-5B3A-42D5-930D-8B65AC9393DB}" destId="{D6188357-7FF3-423A-B1CE-CE7D6D448EDE}" srcOrd="1" destOrd="0" parTransId="{22A27498-329C-4F22-9C93-EF02951935DF}" sibTransId="{1FDA1E89-9505-469D-A041-1EACD20F576B}"/>
    <dgm:cxn modelId="{C4ECDA6B-CA1F-46F6-8807-9763751B21E9}" srcId="{75F65D2E-5B3A-42D5-930D-8B65AC9393DB}" destId="{F1CD9C52-9FC5-4646-B1E4-5518801F58F2}" srcOrd="0" destOrd="0" parTransId="{B31E87A5-EBCD-4F0D-9846-2B9DCD09F573}" sibTransId="{35F4D6B7-2F32-4F83-8557-3E97B2F1286C}"/>
    <dgm:cxn modelId="{1DF86EBA-AA7B-42D7-BBEA-EA84426C43AB}" type="presOf" srcId="{4359C3ED-A93C-4895-8809-AFAF30F7D12D}" destId="{1CD61691-C338-4B6B-843C-724BC0E789B4}" srcOrd="0" destOrd="0" presId="urn:microsoft.com/office/officeart/2005/8/layout/chevron2"/>
    <dgm:cxn modelId="{AF8D7DB4-8F33-4244-8FA6-1B119D307B2C}" srcId="{5F2678D6-B53D-4C3D-8D89-FD890B77C752}" destId="{03D2EF62-A1C8-4332-92F2-0DB46023DF98}" srcOrd="0" destOrd="0" parTransId="{ADB036E9-A7CC-4186-811D-05E95CAB21E1}" sibTransId="{51DE77CF-6FC5-49CA-839B-949F2C9137E3}"/>
    <dgm:cxn modelId="{C6E1C209-0C42-442C-A851-7AFFD014070E}" type="presParOf" srcId="{1CD61691-C338-4B6B-843C-724BC0E789B4}" destId="{D705AB1D-6826-41ED-828D-E22DBE93CC9D}" srcOrd="0" destOrd="0" presId="urn:microsoft.com/office/officeart/2005/8/layout/chevron2"/>
    <dgm:cxn modelId="{4B3C7A11-1677-474C-811C-AFDF1BAA7C44}" type="presParOf" srcId="{D705AB1D-6826-41ED-828D-E22DBE93CC9D}" destId="{95C2CE86-0470-41D2-97B1-B27D6FAC614C}" srcOrd="0" destOrd="0" presId="urn:microsoft.com/office/officeart/2005/8/layout/chevron2"/>
    <dgm:cxn modelId="{9631B2CE-E8CF-4AB5-B34C-50B61CE030C6}" type="presParOf" srcId="{D705AB1D-6826-41ED-828D-E22DBE93CC9D}" destId="{2CC80CFD-2FE0-41F1-BAD4-541229626B39}" srcOrd="1" destOrd="0" presId="urn:microsoft.com/office/officeart/2005/8/layout/chevron2"/>
    <dgm:cxn modelId="{11CABB50-926D-4DE8-8F90-6BFEEF6F085E}" type="presParOf" srcId="{1CD61691-C338-4B6B-843C-724BC0E789B4}" destId="{3BCCFF1C-150C-4A24-BBDB-9FE0A1D6FE4C}" srcOrd="1" destOrd="0" presId="urn:microsoft.com/office/officeart/2005/8/layout/chevron2"/>
    <dgm:cxn modelId="{9A1A14DD-5452-4867-B0BA-8429A736951B}" type="presParOf" srcId="{1CD61691-C338-4B6B-843C-724BC0E789B4}" destId="{2D077452-D8C0-42EF-921F-74D5D0E0E95E}" srcOrd="2" destOrd="0" presId="urn:microsoft.com/office/officeart/2005/8/layout/chevron2"/>
    <dgm:cxn modelId="{6979FFF0-7848-4240-BFCA-1DFE9E3654AB}" type="presParOf" srcId="{2D077452-D8C0-42EF-921F-74D5D0E0E95E}" destId="{793D2B41-4711-452D-8F72-7090BE9DAF94}" srcOrd="0" destOrd="0" presId="urn:microsoft.com/office/officeart/2005/8/layout/chevron2"/>
    <dgm:cxn modelId="{A1753CE7-CAE9-4AF3-82A7-D19567887713}" type="presParOf" srcId="{2D077452-D8C0-42EF-921F-74D5D0E0E95E}" destId="{6E0B3CA4-84C6-4AD3-AD6A-2DFE9C4BFD3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2CE86-0470-41D2-97B1-B27D6FAC614C}">
      <dsp:nvSpPr>
        <dsp:cNvPr id="0" name=""/>
        <dsp:cNvSpPr/>
      </dsp:nvSpPr>
      <dsp:spPr>
        <a:xfrm rot="5400000">
          <a:off x="-253290" y="253504"/>
          <a:ext cx="1688603" cy="1182022"/>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b="1" kern="1200" dirty="0" smtClean="0"/>
            <a:t>PHYSICAL</a:t>
          </a:r>
          <a:endParaRPr lang="en-US" sz="1700" b="1" kern="1200" dirty="0"/>
        </a:p>
      </dsp:txBody>
      <dsp:txXfrm rot="-5400000">
        <a:off x="1" y="591224"/>
        <a:ext cx="1182022" cy="506581"/>
      </dsp:txXfrm>
    </dsp:sp>
    <dsp:sp modelId="{2CC80CFD-2FE0-41F1-BAD4-541229626B39}">
      <dsp:nvSpPr>
        <dsp:cNvPr id="0" name=""/>
        <dsp:cNvSpPr/>
      </dsp:nvSpPr>
      <dsp:spPr>
        <a:xfrm rot="5400000">
          <a:off x="4603329" y="-3421093"/>
          <a:ext cx="1097592" cy="7940205"/>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Density: 5.85-6.10 gcc</a:t>
          </a:r>
          <a:r>
            <a:rPr lang="en-US" sz="2000" kern="1200" baseline="30000" dirty="0" smtClean="0"/>
            <a:t>-1</a:t>
          </a:r>
          <a:endParaRPr lang="en-US" sz="2000" kern="1200" dirty="0"/>
        </a:p>
        <a:p>
          <a:pPr marL="228600" lvl="1" indent="-228600" algn="l" defTabSz="889000">
            <a:lnSpc>
              <a:spcPct val="90000"/>
            </a:lnSpc>
            <a:spcBef>
              <a:spcPct val="0"/>
            </a:spcBef>
            <a:spcAft>
              <a:spcPct val="15000"/>
            </a:spcAft>
            <a:buChar char="••"/>
          </a:pPr>
          <a:r>
            <a:rPr lang="en-US" sz="2000" kern="1200" dirty="0" smtClean="0"/>
            <a:t>Water absorption: zero</a:t>
          </a:r>
          <a:endParaRPr lang="en-US" sz="2000" kern="1200" dirty="0"/>
        </a:p>
      </dsp:txBody>
      <dsp:txXfrm rot="-5400000">
        <a:off x="1182023" y="53793"/>
        <a:ext cx="7886625" cy="990432"/>
      </dsp:txXfrm>
    </dsp:sp>
    <dsp:sp modelId="{793D2B41-4711-452D-8F72-7090BE9DAF94}">
      <dsp:nvSpPr>
        <dsp:cNvPr id="0" name=""/>
        <dsp:cNvSpPr/>
      </dsp:nvSpPr>
      <dsp:spPr>
        <a:xfrm rot="5400000">
          <a:off x="-253290" y="1748812"/>
          <a:ext cx="1688603" cy="1182022"/>
        </a:xfrm>
        <a:prstGeom prst="chevron">
          <a:avLst/>
        </a:prstGeom>
        <a:solidFill>
          <a:schemeClr val="accent4">
            <a:hueOff val="5197846"/>
            <a:satOff val="-23984"/>
            <a:lumOff val="883"/>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b="1" kern="1200" dirty="0" smtClean="0"/>
            <a:t>MECHANICAL</a:t>
          </a:r>
          <a:endParaRPr lang="en-US" sz="1700" b="1" kern="1200" dirty="0"/>
        </a:p>
      </dsp:txBody>
      <dsp:txXfrm rot="-5400000">
        <a:off x="1" y="2086532"/>
        <a:ext cx="1182022" cy="506581"/>
      </dsp:txXfrm>
    </dsp:sp>
    <dsp:sp modelId="{6E0B3CA4-84C6-4AD3-AD6A-2DFE9C4BFD3C}">
      <dsp:nvSpPr>
        <dsp:cNvPr id="0" name=""/>
        <dsp:cNvSpPr/>
      </dsp:nvSpPr>
      <dsp:spPr>
        <a:xfrm rot="5400000">
          <a:off x="4603329" y="-1925784"/>
          <a:ext cx="1097592" cy="7940205"/>
        </a:xfrm>
        <a:prstGeom prst="round2SameRect">
          <a:avLst/>
        </a:prstGeom>
        <a:solidFill>
          <a:schemeClr val="lt1">
            <a:alpha val="90000"/>
            <a:hueOff val="0"/>
            <a:satOff val="0"/>
            <a:lumOff val="0"/>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Hardness: 8 Mohs</a:t>
          </a:r>
          <a:endParaRPr lang="en-US" sz="2000" kern="1200" dirty="0"/>
        </a:p>
        <a:p>
          <a:pPr marL="228600" lvl="1" indent="-228600" algn="l" defTabSz="889000">
            <a:lnSpc>
              <a:spcPct val="90000"/>
            </a:lnSpc>
            <a:spcBef>
              <a:spcPct val="0"/>
            </a:spcBef>
            <a:spcAft>
              <a:spcPct val="15000"/>
            </a:spcAft>
            <a:buChar char="••"/>
          </a:pPr>
          <a:r>
            <a:rPr lang="en-US" sz="2000" kern="1200" dirty="0" smtClean="0"/>
            <a:t>Elastic Modulus: 200-210 </a:t>
          </a:r>
          <a:r>
            <a:rPr lang="en-US" sz="2000" kern="1200" dirty="0" err="1" smtClean="0"/>
            <a:t>GPa</a:t>
          </a:r>
          <a:endParaRPr lang="en-US" sz="2000" kern="1200" dirty="0"/>
        </a:p>
        <a:p>
          <a:pPr marL="228600" lvl="1" indent="-228600" algn="l" defTabSz="889000">
            <a:lnSpc>
              <a:spcPct val="90000"/>
            </a:lnSpc>
            <a:spcBef>
              <a:spcPct val="0"/>
            </a:spcBef>
            <a:spcAft>
              <a:spcPct val="15000"/>
            </a:spcAft>
            <a:buChar char="••"/>
          </a:pPr>
          <a:r>
            <a:rPr lang="en-US" sz="2000" kern="1200" dirty="0" smtClean="0"/>
            <a:t>Compressive strength: 2200-2500 MPa</a:t>
          </a:r>
          <a:endParaRPr lang="en-US" sz="2000" kern="1200" dirty="0"/>
        </a:p>
      </dsp:txBody>
      <dsp:txXfrm rot="-5400000">
        <a:off x="1182023" y="1549102"/>
        <a:ext cx="7886625" cy="990432"/>
      </dsp:txXfrm>
    </dsp:sp>
    <dsp:sp modelId="{AD4BE0D4-E175-4C3C-92EA-104043ADC7F9}">
      <dsp:nvSpPr>
        <dsp:cNvPr id="0" name=""/>
        <dsp:cNvSpPr/>
      </dsp:nvSpPr>
      <dsp:spPr>
        <a:xfrm rot="5400000">
          <a:off x="-253290" y="3244120"/>
          <a:ext cx="1688603" cy="1182022"/>
        </a:xfrm>
        <a:prstGeom prst="chevron">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b="1" kern="1200" dirty="0" smtClean="0"/>
            <a:t>ELECTRICAL</a:t>
          </a:r>
          <a:endParaRPr lang="en-US" sz="1700" b="1" kern="1200" dirty="0"/>
        </a:p>
      </dsp:txBody>
      <dsp:txXfrm rot="-5400000">
        <a:off x="1" y="3581840"/>
        <a:ext cx="1182022" cy="506581"/>
      </dsp:txXfrm>
    </dsp:sp>
    <dsp:sp modelId="{B5CDEF11-DAFB-4FFF-B17B-04404BA29DDE}">
      <dsp:nvSpPr>
        <dsp:cNvPr id="0" name=""/>
        <dsp:cNvSpPr/>
      </dsp:nvSpPr>
      <dsp:spPr>
        <a:xfrm rot="5400000">
          <a:off x="4603329" y="-430476"/>
          <a:ext cx="1097592" cy="7940205"/>
        </a:xfrm>
        <a:prstGeom prst="round2SameRect">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Electrical resistivity : &gt; 10</a:t>
          </a:r>
          <a:r>
            <a:rPr lang="en-US" sz="1500" kern="1200" baseline="30000" dirty="0" smtClean="0"/>
            <a:t>12 </a:t>
          </a:r>
          <a:r>
            <a:rPr lang="en-US" sz="1500" kern="1200" baseline="0" dirty="0" smtClean="0"/>
            <a:t>ohm cm</a:t>
          </a:r>
          <a:endParaRPr lang="en-US" sz="1500" kern="1200" dirty="0"/>
        </a:p>
        <a:p>
          <a:pPr marL="114300" lvl="1" indent="-114300" algn="l" defTabSz="666750">
            <a:lnSpc>
              <a:spcPct val="90000"/>
            </a:lnSpc>
            <a:spcBef>
              <a:spcPct val="0"/>
            </a:spcBef>
            <a:spcAft>
              <a:spcPct val="15000"/>
            </a:spcAft>
            <a:buChar char="••"/>
          </a:pPr>
          <a:r>
            <a:rPr lang="en-US" sz="1500" kern="1200" baseline="0" dirty="0" smtClean="0"/>
            <a:t>Dielectric constant: 29 </a:t>
          </a:r>
          <a:endParaRPr lang="en-US" sz="1500" kern="1200" dirty="0"/>
        </a:p>
        <a:p>
          <a:pPr marL="114300" lvl="1" indent="-114300" algn="l" defTabSz="666750">
            <a:lnSpc>
              <a:spcPct val="90000"/>
            </a:lnSpc>
            <a:spcBef>
              <a:spcPct val="0"/>
            </a:spcBef>
            <a:spcAft>
              <a:spcPct val="15000"/>
            </a:spcAft>
            <a:buChar char="••"/>
          </a:pPr>
          <a:r>
            <a:rPr lang="en-US" sz="1500" kern="1200" dirty="0" smtClean="0"/>
            <a:t>Dielectric strength: 9-19 kV/mm</a:t>
          </a:r>
          <a:endParaRPr lang="en-US" sz="1500" kern="1200" dirty="0"/>
        </a:p>
        <a:p>
          <a:pPr marL="114300" lvl="1" indent="-114300" algn="l" defTabSz="666750">
            <a:lnSpc>
              <a:spcPct val="90000"/>
            </a:lnSpc>
            <a:spcBef>
              <a:spcPct val="0"/>
            </a:spcBef>
            <a:spcAft>
              <a:spcPct val="15000"/>
            </a:spcAft>
            <a:buChar char="••"/>
          </a:pPr>
          <a:r>
            <a:rPr lang="en-US" sz="1500" kern="1200" dirty="0" smtClean="0"/>
            <a:t>Dissipation factor: 0.001-0.002</a:t>
          </a:r>
          <a:endParaRPr lang="en-US" sz="1500" kern="1200" dirty="0"/>
        </a:p>
      </dsp:txBody>
      <dsp:txXfrm rot="-5400000">
        <a:off x="1182023" y="3044410"/>
        <a:ext cx="7886625" cy="9904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2CE86-0470-41D2-97B1-B27D6FAC614C}">
      <dsp:nvSpPr>
        <dsp:cNvPr id="0" name=""/>
        <dsp:cNvSpPr/>
      </dsp:nvSpPr>
      <dsp:spPr>
        <a:xfrm rot="5400000">
          <a:off x="-372223" y="372583"/>
          <a:ext cx="2481492" cy="1737044"/>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b="1" kern="1200" dirty="0" smtClean="0"/>
            <a:t>THERMAL</a:t>
          </a:r>
          <a:endParaRPr lang="en-US" sz="2300" b="1" kern="1200" dirty="0"/>
        </a:p>
      </dsp:txBody>
      <dsp:txXfrm rot="-5400000">
        <a:off x="1" y="868881"/>
        <a:ext cx="1737044" cy="744448"/>
      </dsp:txXfrm>
    </dsp:sp>
    <dsp:sp modelId="{2CC80CFD-2FE0-41F1-BAD4-541229626B39}">
      <dsp:nvSpPr>
        <dsp:cNvPr id="0" name=""/>
        <dsp:cNvSpPr/>
      </dsp:nvSpPr>
      <dsp:spPr>
        <a:xfrm rot="5400000">
          <a:off x="4623151" y="-2885747"/>
          <a:ext cx="1612970" cy="7385183"/>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Thermal conductivity : 2.20- 2.50 W/</a:t>
          </a:r>
          <a:r>
            <a:rPr lang="en-US" sz="2000" kern="1200" dirty="0" err="1" smtClean="0"/>
            <a:t>mK</a:t>
          </a:r>
          <a:endParaRPr lang="en-US" sz="2000" kern="1200" dirty="0"/>
        </a:p>
        <a:p>
          <a:pPr marL="228600" lvl="1" indent="-228600" algn="l" defTabSz="889000">
            <a:lnSpc>
              <a:spcPct val="90000"/>
            </a:lnSpc>
            <a:spcBef>
              <a:spcPct val="0"/>
            </a:spcBef>
            <a:spcAft>
              <a:spcPct val="15000"/>
            </a:spcAft>
            <a:buChar char="••"/>
          </a:pPr>
          <a:r>
            <a:rPr lang="en-US" sz="2000" kern="1200" dirty="0" smtClean="0"/>
            <a:t>CTE linear: 10.3 – 11 </a:t>
          </a:r>
          <a:r>
            <a:rPr lang="el-GR" sz="2000" b="0" kern="1200" dirty="0" smtClean="0">
              <a:latin typeface="Calibri" panose="020F0502020204030204" pitchFamily="34" charset="0"/>
              <a:cs typeface="Calibri" panose="020F0502020204030204" pitchFamily="34" charset="0"/>
            </a:rPr>
            <a:t>μ</a:t>
          </a:r>
          <a:r>
            <a:rPr lang="en-US" sz="2000" b="0" kern="1200" dirty="0" smtClean="0">
              <a:latin typeface="Calibri" panose="020F0502020204030204" pitchFamily="34" charset="0"/>
              <a:cs typeface="Calibri" panose="020F0502020204030204" pitchFamily="34" charset="0"/>
            </a:rPr>
            <a:t>m/m </a:t>
          </a:r>
          <a:r>
            <a:rPr lang="en-US" sz="2000" b="0" kern="1200" baseline="30000" dirty="0" smtClean="0">
              <a:latin typeface="Calibri" panose="020F0502020204030204" pitchFamily="34" charset="0"/>
              <a:cs typeface="Calibri" panose="020F0502020204030204" pitchFamily="34" charset="0"/>
            </a:rPr>
            <a:t>0</a:t>
          </a:r>
          <a:r>
            <a:rPr lang="en-US" sz="2000" b="0" kern="1200" baseline="0" dirty="0" smtClean="0">
              <a:latin typeface="Calibri" panose="020F0502020204030204" pitchFamily="34" charset="0"/>
              <a:cs typeface="Calibri" panose="020F0502020204030204" pitchFamily="34" charset="0"/>
            </a:rPr>
            <a:t>C</a:t>
          </a:r>
          <a:endParaRPr lang="en-US" sz="2000" b="0" kern="1200" dirty="0"/>
        </a:p>
      </dsp:txBody>
      <dsp:txXfrm rot="-5400000">
        <a:off x="1737045" y="79098"/>
        <a:ext cx="7306444" cy="1455492"/>
      </dsp:txXfrm>
    </dsp:sp>
    <dsp:sp modelId="{793D2B41-4711-452D-8F72-7090BE9DAF94}">
      <dsp:nvSpPr>
        <dsp:cNvPr id="0" name=""/>
        <dsp:cNvSpPr/>
      </dsp:nvSpPr>
      <dsp:spPr>
        <a:xfrm rot="5400000">
          <a:off x="-372223" y="2570018"/>
          <a:ext cx="2481492" cy="1737044"/>
        </a:xfrm>
        <a:prstGeom prst="chevron">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b="1" kern="1200" dirty="0" smtClean="0"/>
            <a:t>COMPOSITION</a:t>
          </a:r>
        </a:p>
      </dsp:txBody>
      <dsp:txXfrm rot="-5400000">
        <a:off x="1" y="3066316"/>
        <a:ext cx="1737044" cy="744448"/>
      </dsp:txXfrm>
    </dsp:sp>
    <dsp:sp modelId="{6E0B3CA4-84C6-4AD3-AD6A-2DFE9C4BFD3C}">
      <dsp:nvSpPr>
        <dsp:cNvPr id="0" name=""/>
        <dsp:cNvSpPr/>
      </dsp:nvSpPr>
      <dsp:spPr>
        <a:xfrm rot="5400000">
          <a:off x="4623151" y="-688311"/>
          <a:ext cx="1612970" cy="7385183"/>
        </a:xfrm>
        <a:prstGeom prst="round2SameRect">
          <a:avLst/>
        </a:prstGeom>
        <a:solidFill>
          <a:schemeClr val="lt1">
            <a:alpha val="90000"/>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Y</a:t>
          </a:r>
          <a:r>
            <a:rPr lang="en-US" sz="2000" kern="1200" baseline="-25000" dirty="0" smtClean="0"/>
            <a:t>2</a:t>
          </a:r>
          <a:r>
            <a:rPr lang="en-US" sz="2000" kern="1200" baseline="0" dirty="0" smtClean="0"/>
            <a:t>O</a:t>
          </a:r>
          <a:r>
            <a:rPr lang="en-US" sz="2000" kern="1200" baseline="-25000" dirty="0" smtClean="0"/>
            <a:t>3</a:t>
          </a:r>
          <a:r>
            <a:rPr lang="en-US" sz="2000" kern="1200" baseline="0" dirty="0" smtClean="0"/>
            <a:t> : 3-12 %</a:t>
          </a:r>
          <a:endParaRPr lang="en-US" sz="2000" kern="1200" dirty="0"/>
        </a:p>
        <a:p>
          <a:pPr marL="228600" lvl="1" indent="-228600" algn="l" defTabSz="889000">
            <a:lnSpc>
              <a:spcPct val="90000"/>
            </a:lnSpc>
            <a:spcBef>
              <a:spcPct val="0"/>
            </a:spcBef>
            <a:spcAft>
              <a:spcPct val="15000"/>
            </a:spcAft>
            <a:buChar char="••"/>
          </a:pPr>
          <a:r>
            <a:rPr lang="en-US" sz="2000" kern="1200" dirty="0" smtClean="0"/>
            <a:t>ZrO</a:t>
          </a:r>
          <a:r>
            <a:rPr lang="en-US" sz="2000" kern="1200" baseline="-25000" dirty="0" smtClean="0"/>
            <a:t>2</a:t>
          </a:r>
          <a:r>
            <a:rPr lang="en-US" sz="2000" kern="1200" baseline="0" dirty="0" smtClean="0"/>
            <a:t> : 88-97 %</a:t>
          </a:r>
          <a:endParaRPr lang="en-US" sz="2000" kern="1200" dirty="0"/>
        </a:p>
      </dsp:txBody>
      <dsp:txXfrm rot="-5400000">
        <a:off x="1737045" y="2276534"/>
        <a:ext cx="7306444" cy="145549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FD1801-9989-4B1A-96C5-8381D3EE7225}" type="datetimeFigureOut">
              <a:rPr lang="en-US" smtClean="0"/>
              <a:t>11/10/2020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83617E-1385-4772-8F89-1D9DF3BA75CB}" type="slidenum">
              <a:rPr lang="en-US" smtClean="0"/>
              <a:t>‹#›</a:t>
            </a:fld>
            <a:endParaRPr lang="en-US"/>
          </a:p>
        </p:txBody>
      </p:sp>
    </p:spTree>
    <p:extLst>
      <p:ext uri="{BB962C8B-B14F-4D97-AF65-F5344CB8AC3E}">
        <p14:creationId xmlns:p14="http://schemas.microsoft.com/office/powerpoint/2010/main" val="401986088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24040-ED56-4CDD-8577-032131DC1FBC}" type="datetimeFigureOut">
              <a:rPr lang="en-US" smtClean="0"/>
              <a:t>11/10/2020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85D60F-144D-44D4-89D7-FF6167F699C0}" type="slidenum">
              <a:rPr lang="en-US" smtClean="0"/>
              <a:t>‹#›</a:t>
            </a:fld>
            <a:endParaRPr lang="en-US"/>
          </a:p>
        </p:txBody>
      </p:sp>
    </p:spTree>
    <p:extLst>
      <p:ext uri="{BB962C8B-B14F-4D97-AF65-F5344CB8AC3E}">
        <p14:creationId xmlns:p14="http://schemas.microsoft.com/office/powerpoint/2010/main" val="326660645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0235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3501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7482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0646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5802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7602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54464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8398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4256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1143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9073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7894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1277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887473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7060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8717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2619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47982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51001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19547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566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2299368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3309943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1101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9098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2279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3427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60862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8DB4E8-F991-4C81-B66F-066BD2165046}" type="datetime1">
              <a:rPr lang="en-US" smtClean="0"/>
              <a:t>11/10/2020</a:t>
            </a:fld>
            <a:endParaRPr lang="en-US"/>
          </a:p>
        </p:txBody>
      </p:sp>
      <p:sp>
        <p:nvSpPr>
          <p:cNvPr id="3" name="Footer Placeholder 2"/>
          <p:cNvSpPr>
            <a:spLocks noGrp="1"/>
          </p:cNvSpPr>
          <p:nvPr>
            <p:ph type="ftr" sz="quarter" idx="11"/>
          </p:nvPr>
        </p:nvSpPr>
        <p:spPr/>
        <p:txBody>
          <a:bodyPr/>
          <a:lstStyle/>
          <a:p>
            <a:r>
              <a:rPr lang="en-US" smtClean="0"/>
              <a:t>Advance Materials_VLM 603</a:t>
            </a:r>
            <a:endParaRPr lang="en-US"/>
          </a:p>
        </p:txBody>
      </p:sp>
      <p:sp>
        <p:nvSpPr>
          <p:cNvPr id="4" name="Slide Number Placeholder 3"/>
          <p:cNvSpPr>
            <a:spLocks noGrp="1"/>
          </p:cNvSpPr>
          <p:nvPr>
            <p:ph type="sldNum" sz="quarter" idx="12"/>
          </p:nvPr>
        </p:nvSpPr>
        <p:spPr/>
        <p:txBody>
          <a:bodyPr/>
          <a:lstStyle/>
          <a:p>
            <a:fld id="{06A89730-4BA7-4A6E-9ADF-70FD5E03A14E}" type="slidenum">
              <a:rPr lang="en-US" smtClean="0"/>
              <a:t>‹#›</a:t>
            </a:fld>
            <a:endParaRPr lang="en-US"/>
          </a:p>
        </p:txBody>
      </p:sp>
    </p:spTree>
    <p:extLst>
      <p:ext uri="{BB962C8B-B14F-4D97-AF65-F5344CB8AC3E}">
        <p14:creationId xmlns:p14="http://schemas.microsoft.com/office/powerpoint/2010/main" val="2570713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5181599" y="2928597"/>
            <a:ext cx="2133601" cy="2130424"/>
          </a:xfrm>
          <a:prstGeom prst="ellipse">
            <a:avLst/>
          </a:prstGeom>
        </p:spPr>
        <p:txBody>
          <a:bodyPr anchor="ctr">
            <a:normAutofit/>
          </a:bodyPr>
          <a:lstStyle>
            <a:lvl1pPr marL="0" indent="0" algn="ctr">
              <a:buNone/>
              <a:defRPr sz="1200"/>
            </a:lvl1pPr>
          </a:lstStyle>
          <a:p>
            <a:endParaRPr lang="en-US"/>
          </a:p>
        </p:txBody>
      </p:sp>
      <p:sp>
        <p:nvSpPr>
          <p:cNvPr id="2" name="Date Placeholder 1"/>
          <p:cNvSpPr>
            <a:spLocks noGrp="1"/>
          </p:cNvSpPr>
          <p:nvPr>
            <p:ph type="dt" sz="half" idx="10"/>
          </p:nvPr>
        </p:nvSpPr>
        <p:spPr/>
        <p:txBody>
          <a:bodyPr/>
          <a:lstStyle/>
          <a:p>
            <a:fld id="{75A31CD4-FBF4-420A-87A1-C076528B8B96}" type="datetime1">
              <a:rPr lang="en-US" smtClean="0"/>
              <a:t>11/10/2020</a:t>
            </a:fld>
            <a:endParaRPr lang="en-US"/>
          </a:p>
        </p:txBody>
      </p:sp>
      <p:sp>
        <p:nvSpPr>
          <p:cNvPr id="3" name="Footer Placeholder 2"/>
          <p:cNvSpPr>
            <a:spLocks noGrp="1"/>
          </p:cNvSpPr>
          <p:nvPr>
            <p:ph type="ftr" sz="quarter" idx="11"/>
          </p:nvPr>
        </p:nvSpPr>
        <p:spPr/>
        <p:txBody>
          <a:bodyPr/>
          <a:lstStyle/>
          <a:p>
            <a:r>
              <a:rPr lang="en-US" smtClean="0"/>
              <a:t>Advance Materials_VLM 603</a:t>
            </a:r>
            <a:endParaRPr lang="en-US"/>
          </a:p>
        </p:txBody>
      </p:sp>
      <p:sp>
        <p:nvSpPr>
          <p:cNvPr id="4" name="Slide Number Placeholder 3"/>
          <p:cNvSpPr>
            <a:spLocks noGrp="1"/>
          </p:cNvSpPr>
          <p:nvPr>
            <p:ph type="sldNum" sz="quarter" idx="12"/>
          </p:nvPr>
        </p:nvSpPr>
        <p:spPr/>
        <p:txBody>
          <a:bodyPr/>
          <a:lstStyle/>
          <a:p>
            <a:fld id="{06A89730-4BA7-4A6E-9ADF-70FD5E03A14E}" type="slidenum">
              <a:rPr lang="en-US" smtClean="0"/>
              <a:t>‹#›</a:t>
            </a:fld>
            <a:endParaRPr lang="en-US"/>
          </a:p>
        </p:txBody>
      </p:sp>
    </p:spTree>
    <p:extLst>
      <p:ext uri="{BB962C8B-B14F-4D97-AF65-F5344CB8AC3E}">
        <p14:creationId xmlns:p14="http://schemas.microsoft.com/office/powerpoint/2010/main" val="2746460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4737100" cy="6858000"/>
          </a:xfrm>
        </p:spPr>
        <p:txBody>
          <a:bodyPr anchor="ctr">
            <a:normAutofit/>
          </a:bodyPr>
          <a:lstStyle>
            <a:lvl1pPr marL="0" indent="0" algn="ctr">
              <a:buNone/>
              <a:defRPr sz="1400"/>
            </a:lvl1pPr>
          </a:lstStyle>
          <a:p>
            <a:endParaRPr lang="en-US"/>
          </a:p>
        </p:txBody>
      </p:sp>
      <p:sp>
        <p:nvSpPr>
          <p:cNvPr id="2" name="Date Placeholder 1"/>
          <p:cNvSpPr>
            <a:spLocks noGrp="1"/>
          </p:cNvSpPr>
          <p:nvPr>
            <p:ph type="dt" sz="half" idx="10"/>
          </p:nvPr>
        </p:nvSpPr>
        <p:spPr/>
        <p:txBody>
          <a:bodyPr/>
          <a:lstStyle/>
          <a:p>
            <a:fld id="{F398B9D3-5CA6-48F3-80FA-57DEFD7FCDF0}" type="datetime1">
              <a:rPr lang="en-US" smtClean="0"/>
              <a:t>11/10/2020</a:t>
            </a:fld>
            <a:endParaRPr lang="en-US"/>
          </a:p>
        </p:txBody>
      </p:sp>
      <p:sp>
        <p:nvSpPr>
          <p:cNvPr id="3" name="Footer Placeholder 2"/>
          <p:cNvSpPr>
            <a:spLocks noGrp="1"/>
          </p:cNvSpPr>
          <p:nvPr>
            <p:ph type="ftr" sz="quarter" idx="11"/>
          </p:nvPr>
        </p:nvSpPr>
        <p:spPr/>
        <p:txBody>
          <a:bodyPr/>
          <a:lstStyle/>
          <a:p>
            <a:r>
              <a:rPr lang="en-US" smtClean="0"/>
              <a:t>Advance Materials_VLM 603</a:t>
            </a:r>
            <a:endParaRPr lang="en-US"/>
          </a:p>
        </p:txBody>
      </p:sp>
      <p:sp>
        <p:nvSpPr>
          <p:cNvPr id="4" name="Slide Number Placeholder 3"/>
          <p:cNvSpPr>
            <a:spLocks noGrp="1"/>
          </p:cNvSpPr>
          <p:nvPr>
            <p:ph type="sldNum" sz="quarter" idx="12"/>
          </p:nvPr>
        </p:nvSpPr>
        <p:spPr/>
        <p:txBody>
          <a:bodyPr/>
          <a:lstStyle/>
          <a:p>
            <a:fld id="{06A89730-4BA7-4A6E-9ADF-70FD5E03A14E}" type="slidenum">
              <a:rPr lang="en-US" smtClean="0"/>
              <a:t>‹#›</a:t>
            </a:fld>
            <a:endParaRPr lang="en-US"/>
          </a:p>
        </p:txBody>
      </p:sp>
    </p:spTree>
    <p:extLst>
      <p:ext uri="{BB962C8B-B14F-4D97-AF65-F5344CB8AC3E}">
        <p14:creationId xmlns:p14="http://schemas.microsoft.com/office/powerpoint/2010/main" val="2871822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13" name="Picture Placeholder 12"/>
          <p:cNvSpPr>
            <a:spLocks noGrp="1"/>
          </p:cNvSpPr>
          <p:nvPr>
            <p:ph type="pic" sz="quarter" idx="13"/>
          </p:nvPr>
        </p:nvSpPr>
        <p:spPr>
          <a:xfrm>
            <a:off x="1101567" y="4092575"/>
            <a:ext cx="1162207" cy="1162049"/>
          </a:xfrm>
          <a:prstGeom prst="ellipse">
            <a:avLst/>
          </a:prstGeom>
        </p:spPr>
        <p:txBody>
          <a:bodyPr anchor="ctr">
            <a:normAutofit/>
          </a:bodyPr>
          <a:lstStyle>
            <a:lvl1pPr marL="0" indent="0" algn="ctr">
              <a:buNone/>
              <a:defRPr sz="1200"/>
            </a:lvl1pPr>
          </a:lstStyle>
          <a:p>
            <a:endParaRPr lang="en-US"/>
          </a:p>
        </p:txBody>
      </p:sp>
      <p:sp>
        <p:nvSpPr>
          <p:cNvPr id="14" name="Picture Placeholder 12"/>
          <p:cNvSpPr>
            <a:spLocks noGrp="1"/>
          </p:cNvSpPr>
          <p:nvPr>
            <p:ph type="pic" sz="quarter" idx="14"/>
          </p:nvPr>
        </p:nvSpPr>
        <p:spPr>
          <a:xfrm>
            <a:off x="2826885" y="4092575"/>
            <a:ext cx="1162207" cy="1162049"/>
          </a:xfrm>
          <a:prstGeom prst="ellipse">
            <a:avLst/>
          </a:prstGeom>
        </p:spPr>
        <p:txBody>
          <a:bodyPr anchor="ctr">
            <a:normAutofit/>
          </a:bodyPr>
          <a:lstStyle>
            <a:lvl1pPr marL="0" indent="0" algn="ctr">
              <a:buNone/>
              <a:defRPr sz="1200"/>
            </a:lvl1pPr>
          </a:lstStyle>
          <a:p>
            <a:endParaRPr lang="en-US"/>
          </a:p>
        </p:txBody>
      </p:sp>
      <p:sp>
        <p:nvSpPr>
          <p:cNvPr id="15" name="Picture Placeholder 12"/>
          <p:cNvSpPr>
            <a:spLocks noGrp="1"/>
          </p:cNvSpPr>
          <p:nvPr>
            <p:ph type="pic" sz="quarter" idx="15"/>
          </p:nvPr>
        </p:nvSpPr>
        <p:spPr>
          <a:xfrm>
            <a:off x="4595222" y="4092575"/>
            <a:ext cx="1162207" cy="1162049"/>
          </a:xfrm>
          <a:prstGeom prst="ellipse">
            <a:avLst/>
          </a:prstGeom>
        </p:spPr>
        <p:txBody>
          <a:bodyPr anchor="ctr">
            <a:normAutofit/>
          </a:bodyPr>
          <a:lstStyle>
            <a:lvl1pPr marL="0" indent="0" algn="ctr">
              <a:buNone/>
              <a:defRPr sz="1200"/>
            </a:lvl1pPr>
          </a:lstStyle>
          <a:p>
            <a:endParaRPr lang="en-US"/>
          </a:p>
        </p:txBody>
      </p:sp>
      <p:sp>
        <p:nvSpPr>
          <p:cNvPr id="16" name="Picture Placeholder 12"/>
          <p:cNvSpPr>
            <a:spLocks noGrp="1"/>
          </p:cNvSpPr>
          <p:nvPr>
            <p:ph type="pic" sz="quarter" idx="16"/>
          </p:nvPr>
        </p:nvSpPr>
        <p:spPr>
          <a:xfrm>
            <a:off x="6361344" y="4092575"/>
            <a:ext cx="1162207" cy="1162049"/>
          </a:xfrm>
          <a:prstGeom prst="ellipse">
            <a:avLst/>
          </a:prstGeom>
        </p:spPr>
        <p:txBody>
          <a:bodyPr anchor="ctr">
            <a:normAutofit/>
          </a:bodyPr>
          <a:lstStyle>
            <a:lvl1pPr marL="0" indent="0" algn="ctr">
              <a:buNone/>
              <a:defRPr sz="1200"/>
            </a:lvl1pPr>
          </a:lstStyle>
          <a:p>
            <a:endParaRPr lang="en-US"/>
          </a:p>
        </p:txBody>
      </p:sp>
      <p:sp>
        <p:nvSpPr>
          <p:cNvPr id="17" name="Picture Placeholder 12"/>
          <p:cNvSpPr>
            <a:spLocks noGrp="1"/>
          </p:cNvSpPr>
          <p:nvPr>
            <p:ph type="pic" sz="quarter" idx="17"/>
          </p:nvPr>
        </p:nvSpPr>
        <p:spPr>
          <a:xfrm>
            <a:off x="8127466" y="4092575"/>
            <a:ext cx="1162207" cy="1162049"/>
          </a:xfrm>
          <a:prstGeom prst="ellipse">
            <a:avLst/>
          </a:prstGeom>
        </p:spPr>
        <p:txBody>
          <a:bodyPr anchor="ctr">
            <a:normAutofit/>
          </a:bodyPr>
          <a:lstStyle>
            <a:lvl1pPr marL="0" indent="0" algn="ctr">
              <a:buNone/>
              <a:defRPr sz="1200"/>
            </a:lvl1pPr>
          </a:lstStyle>
          <a:p>
            <a:endParaRPr lang="en-US"/>
          </a:p>
        </p:txBody>
      </p:sp>
      <p:sp>
        <p:nvSpPr>
          <p:cNvPr id="18" name="Picture Placeholder 12"/>
          <p:cNvSpPr>
            <a:spLocks noGrp="1"/>
          </p:cNvSpPr>
          <p:nvPr>
            <p:ph type="pic" sz="quarter" idx="18"/>
          </p:nvPr>
        </p:nvSpPr>
        <p:spPr>
          <a:xfrm>
            <a:off x="9893588" y="4092575"/>
            <a:ext cx="1162207" cy="1162049"/>
          </a:xfrm>
          <a:prstGeom prst="ellipse">
            <a:avLst/>
          </a:prstGeom>
        </p:spPr>
        <p:txBody>
          <a:bodyPr anchor="ctr">
            <a:normAutofit/>
          </a:bodyPr>
          <a:lstStyle>
            <a:lvl1pPr marL="0" indent="0" algn="ctr">
              <a:buNone/>
              <a:defRPr sz="1200"/>
            </a:lvl1pPr>
          </a:lstStyle>
          <a:p>
            <a:endParaRPr lang="en-US" dirty="0"/>
          </a:p>
        </p:txBody>
      </p:sp>
      <p:sp>
        <p:nvSpPr>
          <p:cNvPr id="2" name="Date Placeholder 1"/>
          <p:cNvSpPr>
            <a:spLocks noGrp="1"/>
          </p:cNvSpPr>
          <p:nvPr>
            <p:ph type="dt" sz="half" idx="10"/>
          </p:nvPr>
        </p:nvSpPr>
        <p:spPr/>
        <p:txBody>
          <a:bodyPr/>
          <a:lstStyle/>
          <a:p>
            <a:fld id="{743DC3C2-6E51-4D29-9945-12B02DC6C27C}" type="datetime1">
              <a:rPr lang="en-US" smtClean="0"/>
              <a:t>11/10/2020</a:t>
            </a:fld>
            <a:endParaRPr lang="en-US"/>
          </a:p>
        </p:txBody>
      </p:sp>
      <p:sp>
        <p:nvSpPr>
          <p:cNvPr id="3" name="Footer Placeholder 2"/>
          <p:cNvSpPr>
            <a:spLocks noGrp="1"/>
          </p:cNvSpPr>
          <p:nvPr>
            <p:ph type="ftr" sz="quarter" idx="11"/>
          </p:nvPr>
        </p:nvSpPr>
        <p:spPr/>
        <p:txBody>
          <a:bodyPr/>
          <a:lstStyle/>
          <a:p>
            <a:r>
              <a:rPr lang="en-US" smtClean="0"/>
              <a:t>Advance Materials_VLM 603</a:t>
            </a:r>
            <a:endParaRPr lang="en-US"/>
          </a:p>
        </p:txBody>
      </p:sp>
      <p:sp>
        <p:nvSpPr>
          <p:cNvPr id="4" name="Slide Number Placeholder 3"/>
          <p:cNvSpPr>
            <a:spLocks noGrp="1"/>
          </p:cNvSpPr>
          <p:nvPr>
            <p:ph type="sldNum" sz="quarter" idx="12"/>
          </p:nvPr>
        </p:nvSpPr>
        <p:spPr/>
        <p:txBody>
          <a:bodyPr/>
          <a:lstStyle/>
          <a:p>
            <a:fld id="{06A89730-4BA7-4A6E-9ADF-70FD5E03A14E}" type="slidenum">
              <a:rPr lang="en-US" smtClean="0"/>
              <a:t>‹#›</a:t>
            </a:fld>
            <a:endParaRPr lang="en-US"/>
          </a:p>
        </p:txBody>
      </p:sp>
    </p:spTree>
    <p:extLst>
      <p:ext uri="{BB962C8B-B14F-4D97-AF65-F5344CB8AC3E}">
        <p14:creationId xmlns:p14="http://schemas.microsoft.com/office/powerpoint/2010/main" val="2431686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44" name="Picture Placeholder 122"/>
          <p:cNvSpPr>
            <a:spLocks noGrp="1"/>
          </p:cNvSpPr>
          <p:nvPr>
            <p:ph type="pic" sz="quarter" idx="14"/>
          </p:nvPr>
        </p:nvSpPr>
        <p:spPr>
          <a:xfrm>
            <a:off x="890218" y="5235555"/>
            <a:ext cx="810000" cy="810000"/>
          </a:xfrm>
          <a:prstGeom prst="ellipse">
            <a:avLst/>
          </a:prstGeom>
          <a:effectLst/>
        </p:spPr>
        <p:txBody>
          <a:bodyPr anchor="ctr">
            <a:noAutofit/>
          </a:bodyPr>
          <a:lstStyle>
            <a:lvl1pPr marL="0" indent="0" algn="ctr">
              <a:buNone/>
              <a:defRPr sz="1000"/>
            </a:lvl1pPr>
          </a:lstStyle>
          <a:p>
            <a:r>
              <a:rPr lang="en-US" dirty="0"/>
              <a:t>Click icon to add picture</a:t>
            </a:r>
          </a:p>
        </p:txBody>
      </p:sp>
      <p:sp>
        <p:nvSpPr>
          <p:cNvPr id="145" name="Picture Placeholder 122"/>
          <p:cNvSpPr>
            <a:spLocks noGrp="1"/>
          </p:cNvSpPr>
          <p:nvPr>
            <p:ph type="pic" sz="quarter" idx="15"/>
          </p:nvPr>
        </p:nvSpPr>
        <p:spPr>
          <a:xfrm>
            <a:off x="2800355" y="5234135"/>
            <a:ext cx="810000" cy="811420"/>
          </a:xfrm>
          <a:prstGeom prst="ellipse">
            <a:avLst/>
          </a:prstGeom>
          <a:effectLst/>
        </p:spPr>
        <p:txBody>
          <a:bodyPr anchor="ctr">
            <a:noAutofit/>
          </a:bodyPr>
          <a:lstStyle>
            <a:lvl1pPr marL="0" indent="0" algn="ctr">
              <a:buNone/>
              <a:defRPr sz="1000"/>
            </a:lvl1pPr>
          </a:lstStyle>
          <a:p>
            <a:r>
              <a:rPr lang="en-US"/>
              <a:t>Click icon to add picture</a:t>
            </a:r>
          </a:p>
        </p:txBody>
      </p:sp>
      <p:sp>
        <p:nvSpPr>
          <p:cNvPr id="146" name="Picture Placeholder 122"/>
          <p:cNvSpPr>
            <a:spLocks noGrp="1"/>
          </p:cNvSpPr>
          <p:nvPr>
            <p:ph type="pic" sz="quarter" idx="16"/>
          </p:nvPr>
        </p:nvSpPr>
        <p:spPr>
          <a:xfrm>
            <a:off x="4727816" y="5234135"/>
            <a:ext cx="810000" cy="811420"/>
          </a:xfrm>
          <a:prstGeom prst="ellipse">
            <a:avLst/>
          </a:prstGeom>
          <a:effectLst/>
        </p:spPr>
        <p:txBody>
          <a:bodyPr anchor="ctr">
            <a:noAutofit/>
          </a:bodyPr>
          <a:lstStyle>
            <a:lvl1pPr marL="0" indent="0" algn="ctr">
              <a:buNone/>
              <a:defRPr sz="1000"/>
            </a:lvl1pPr>
          </a:lstStyle>
          <a:p>
            <a:r>
              <a:rPr lang="en-US"/>
              <a:t>Click icon to add picture</a:t>
            </a:r>
          </a:p>
        </p:txBody>
      </p:sp>
      <p:sp>
        <p:nvSpPr>
          <p:cNvPr id="147" name="Picture Placeholder 122"/>
          <p:cNvSpPr>
            <a:spLocks noGrp="1"/>
          </p:cNvSpPr>
          <p:nvPr>
            <p:ph type="pic" sz="quarter" idx="17"/>
          </p:nvPr>
        </p:nvSpPr>
        <p:spPr>
          <a:xfrm>
            <a:off x="6637953" y="5234135"/>
            <a:ext cx="810000" cy="811420"/>
          </a:xfrm>
          <a:prstGeom prst="ellipse">
            <a:avLst/>
          </a:prstGeom>
          <a:effectLst/>
        </p:spPr>
        <p:txBody>
          <a:bodyPr anchor="ctr">
            <a:noAutofit/>
          </a:bodyPr>
          <a:lstStyle>
            <a:lvl1pPr marL="0" indent="0" algn="ctr">
              <a:buNone/>
              <a:defRPr sz="1000"/>
            </a:lvl1pPr>
          </a:lstStyle>
          <a:p>
            <a:r>
              <a:rPr lang="en-US"/>
              <a:t>Click icon to add picture</a:t>
            </a:r>
          </a:p>
        </p:txBody>
      </p:sp>
      <p:sp>
        <p:nvSpPr>
          <p:cNvPr id="148" name="Picture Placeholder 122"/>
          <p:cNvSpPr>
            <a:spLocks noGrp="1"/>
          </p:cNvSpPr>
          <p:nvPr>
            <p:ph type="pic" sz="quarter" idx="18"/>
          </p:nvPr>
        </p:nvSpPr>
        <p:spPr>
          <a:xfrm>
            <a:off x="8565414" y="5234135"/>
            <a:ext cx="810000" cy="811420"/>
          </a:xfrm>
          <a:prstGeom prst="ellipse">
            <a:avLst/>
          </a:prstGeom>
          <a:effectLst/>
        </p:spPr>
        <p:txBody>
          <a:bodyPr anchor="ctr">
            <a:noAutofit/>
          </a:bodyPr>
          <a:lstStyle>
            <a:lvl1pPr marL="0" indent="0" algn="ctr">
              <a:buNone/>
              <a:defRPr sz="1000"/>
            </a:lvl1pPr>
          </a:lstStyle>
          <a:p>
            <a:r>
              <a:rPr lang="en-US"/>
              <a:t>Click icon to add picture</a:t>
            </a:r>
          </a:p>
        </p:txBody>
      </p:sp>
      <p:sp>
        <p:nvSpPr>
          <p:cNvPr id="149" name="Picture Placeholder 122"/>
          <p:cNvSpPr>
            <a:spLocks noGrp="1"/>
          </p:cNvSpPr>
          <p:nvPr>
            <p:ph type="pic" sz="quarter" idx="19"/>
          </p:nvPr>
        </p:nvSpPr>
        <p:spPr>
          <a:xfrm>
            <a:off x="10475551" y="5234135"/>
            <a:ext cx="810000" cy="811420"/>
          </a:xfrm>
          <a:prstGeom prst="ellipse">
            <a:avLst/>
          </a:prstGeom>
          <a:effectLst/>
        </p:spPr>
        <p:txBody>
          <a:bodyPr anchor="ctr">
            <a:noAutofit/>
          </a:bodyPr>
          <a:lstStyle>
            <a:lvl1pPr marL="0" indent="0" algn="ctr">
              <a:buNone/>
              <a:defRPr sz="1000"/>
            </a:lvl1pPr>
          </a:lstStyle>
          <a:p>
            <a:r>
              <a:rPr lang="en-US"/>
              <a:t>Click icon to add picture</a:t>
            </a:r>
          </a:p>
        </p:txBody>
      </p:sp>
      <p:sp>
        <p:nvSpPr>
          <p:cNvPr id="150" name="Picture Placeholder 122"/>
          <p:cNvSpPr>
            <a:spLocks noGrp="1"/>
          </p:cNvSpPr>
          <p:nvPr>
            <p:ph type="pic" sz="quarter" idx="11"/>
          </p:nvPr>
        </p:nvSpPr>
        <p:spPr>
          <a:xfrm>
            <a:off x="1709577" y="3238852"/>
            <a:ext cx="1080001" cy="1080000"/>
          </a:xfrm>
          <a:prstGeom prst="ellipse">
            <a:avLst/>
          </a:prstGeom>
          <a:effectLst/>
        </p:spPr>
        <p:txBody>
          <a:bodyPr anchor="ctr">
            <a:normAutofit/>
          </a:bodyPr>
          <a:lstStyle>
            <a:lvl1pPr marL="0" indent="0" algn="ctr">
              <a:buNone/>
              <a:defRPr sz="1000"/>
            </a:lvl1pPr>
          </a:lstStyle>
          <a:p>
            <a:r>
              <a:rPr lang="en-US"/>
              <a:t>Click icon to add picture</a:t>
            </a:r>
          </a:p>
        </p:txBody>
      </p:sp>
      <p:sp>
        <p:nvSpPr>
          <p:cNvPr id="151" name="Picture Placeholder 122"/>
          <p:cNvSpPr>
            <a:spLocks noGrp="1"/>
          </p:cNvSpPr>
          <p:nvPr>
            <p:ph type="pic" sz="quarter" idx="12"/>
          </p:nvPr>
        </p:nvSpPr>
        <p:spPr>
          <a:xfrm>
            <a:off x="5547176" y="3238851"/>
            <a:ext cx="1080000" cy="1080000"/>
          </a:xfrm>
          <a:prstGeom prst="ellipse">
            <a:avLst/>
          </a:prstGeom>
          <a:effectLst/>
        </p:spPr>
        <p:txBody>
          <a:bodyPr anchor="ctr">
            <a:normAutofit/>
          </a:bodyPr>
          <a:lstStyle>
            <a:lvl1pPr marL="0" indent="0" algn="ctr">
              <a:buNone/>
              <a:defRPr sz="1000"/>
            </a:lvl1pPr>
          </a:lstStyle>
          <a:p>
            <a:r>
              <a:rPr lang="en-US"/>
              <a:t>Click icon to add picture</a:t>
            </a:r>
          </a:p>
        </p:txBody>
      </p:sp>
      <p:sp>
        <p:nvSpPr>
          <p:cNvPr id="152" name="Picture Placeholder 122"/>
          <p:cNvSpPr>
            <a:spLocks noGrp="1"/>
          </p:cNvSpPr>
          <p:nvPr>
            <p:ph type="pic" sz="quarter" idx="13"/>
          </p:nvPr>
        </p:nvSpPr>
        <p:spPr>
          <a:xfrm>
            <a:off x="9384774" y="3238851"/>
            <a:ext cx="1080000" cy="1080000"/>
          </a:xfrm>
          <a:prstGeom prst="ellipse">
            <a:avLst/>
          </a:prstGeom>
          <a:effectLst/>
        </p:spPr>
        <p:txBody>
          <a:bodyPr anchor="ctr">
            <a:normAutofit/>
          </a:bodyPr>
          <a:lstStyle>
            <a:lvl1pPr marL="0" indent="0" algn="ctr">
              <a:buNone/>
              <a:defRPr sz="1000"/>
            </a:lvl1pPr>
          </a:lstStyle>
          <a:p>
            <a:r>
              <a:rPr lang="en-US" dirty="0"/>
              <a:t>Click icon to add picture</a:t>
            </a:r>
          </a:p>
        </p:txBody>
      </p:sp>
      <p:sp>
        <p:nvSpPr>
          <p:cNvPr id="153" name="Picture Placeholder 122"/>
          <p:cNvSpPr>
            <a:spLocks noGrp="1"/>
          </p:cNvSpPr>
          <p:nvPr>
            <p:ph type="pic" sz="quarter" idx="10"/>
          </p:nvPr>
        </p:nvSpPr>
        <p:spPr>
          <a:xfrm>
            <a:off x="5410792" y="1012533"/>
            <a:ext cx="1312732" cy="1306800"/>
          </a:xfrm>
          <a:prstGeom prst="ellipse">
            <a:avLst/>
          </a:prstGeom>
          <a:effectLst/>
        </p:spPr>
        <p:txBody>
          <a:bodyPr anchor="ctr">
            <a:normAutofit/>
          </a:bodyPr>
          <a:lstStyle>
            <a:lvl1pPr marL="0" indent="0" algn="ctr">
              <a:buNone/>
              <a:defRPr sz="1000"/>
            </a:lvl1pPr>
          </a:lstStyle>
          <a:p>
            <a:r>
              <a:rPr lang="en-US" dirty="0"/>
              <a:t>Click icon to add picture</a:t>
            </a:r>
          </a:p>
        </p:txBody>
      </p:sp>
    </p:spTree>
    <p:extLst>
      <p:ext uri="{BB962C8B-B14F-4D97-AF65-F5344CB8AC3E}">
        <p14:creationId xmlns:p14="http://schemas.microsoft.com/office/powerpoint/2010/main" val="1669928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184598" y="0"/>
            <a:ext cx="3289300" cy="6858000"/>
          </a:xfrm>
        </p:spPr>
        <p:txBody>
          <a:bodyPr anchor="ctr">
            <a:normAutofit/>
          </a:bodyPr>
          <a:lstStyle>
            <a:lvl1pPr marL="0" indent="0" algn="ctr">
              <a:buNone/>
              <a:defRPr sz="1200"/>
            </a:lvl1pPr>
          </a:lstStyle>
          <a:p>
            <a:endParaRPr lang="en-US"/>
          </a:p>
        </p:txBody>
      </p:sp>
      <p:sp>
        <p:nvSpPr>
          <p:cNvPr id="9" name="Picture Placeholder 7"/>
          <p:cNvSpPr>
            <a:spLocks noGrp="1"/>
          </p:cNvSpPr>
          <p:nvPr>
            <p:ph type="pic" sz="quarter" idx="14"/>
          </p:nvPr>
        </p:nvSpPr>
        <p:spPr>
          <a:xfrm>
            <a:off x="8718103" y="0"/>
            <a:ext cx="3289300" cy="6858000"/>
          </a:xfrm>
        </p:spPr>
        <p:txBody>
          <a:bodyPr anchor="ctr">
            <a:normAutofit/>
          </a:bodyPr>
          <a:lstStyle>
            <a:lvl1pPr marL="0" indent="0" algn="ctr">
              <a:buNone/>
              <a:defRPr sz="1200"/>
            </a:lvl1pPr>
          </a:lstStyle>
          <a:p>
            <a:endParaRPr lang="en-US"/>
          </a:p>
        </p:txBody>
      </p:sp>
      <p:sp>
        <p:nvSpPr>
          <p:cNvPr id="2" name="Date Placeholder 1"/>
          <p:cNvSpPr>
            <a:spLocks noGrp="1"/>
          </p:cNvSpPr>
          <p:nvPr>
            <p:ph type="dt" sz="half" idx="10"/>
          </p:nvPr>
        </p:nvSpPr>
        <p:spPr/>
        <p:txBody>
          <a:bodyPr/>
          <a:lstStyle/>
          <a:p>
            <a:fld id="{0C0D435F-BE43-4477-850C-235293E51870}" type="datetime1">
              <a:rPr lang="en-US" smtClean="0"/>
              <a:t>11/10/2020</a:t>
            </a:fld>
            <a:endParaRPr lang="en-US"/>
          </a:p>
        </p:txBody>
      </p:sp>
      <p:sp>
        <p:nvSpPr>
          <p:cNvPr id="3" name="Footer Placeholder 2"/>
          <p:cNvSpPr>
            <a:spLocks noGrp="1"/>
          </p:cNvSpPr>
          <p:nvPr>
            <p:ph type="ftr" sz="quarter" idx="11"/>
          </p:nvPr>
        </p:nvSpPr>
        <p:spPr/>
        <p:txBody>
          <a:bodyPr/>
          <a:lstStyle/>
          <a:p>
            <a:r>
              <a:rPr lang="en-US" smtClean="0"/>
              <a:t>Advance Materials_VLM 603</a:t>
            </a:r>
            <a:endParaRPr lang="en-US"/>
          </a:p>
        </p:txBody>
      </p:sp>
      <p:sp>
        <p:nvSpPr>
          <p:cNvPr id="4" name="Slide Number Placeholder 3"/>
          <p:cNvSpPr>
            <a:spLocks noGrp="1"/>
          </p:cNvSpPr>
          <p:nvPr>
            <p:ph type="sldNum" sz="quarter" idx="12"/>
          </p:nvPr>
        </p:nvSpPr>
        <p:spPr/>
        <p:txBody>
          <a:bodyPr/>
          <a:lstStyle/>
          <a:p>
            <a:fld id="{06A89730-4BA7-4A6E-9ADF-70FD5E03A14E}" type="slidenum">
              <a:rPr lang="en-US" smtClean="0"/>
              <a:t>‹#›</a:t>
            </a:fld>
            <a:endParaRPr lang="en-US"/>
          </a:p>
        </p:txBody>
      </p:sp>
    </p:spTree>
    <p:extLst>
      <p:ext uri="{BB962C8B-B14F-4D97-AF65-F5344CB8AC3E}">
        <p14:creationId xmlns:p14="http://schemas.microsoft.com/office/powerpoint/2010/main" val="29009540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E3AF1-0F93-4A66-9FAB-19346398E0EC}" type="datetime1">
              <a:rPr lang="en-US" smtClean="0"/>
              <a:t>11/10/2020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Advance Materials_VLM 603</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89730-4BA7-4A6E-9ADF-70FD5E03A14E}" type="slidenum">
              <a:rPr lang="en-US" smtClean="0"/>
              <a:t>‹#›</a:t>
            </a:fld>
            <a:endParaRPr lang="en-US"/>
          </a:p>
        </p:txBody>
      </p:sp>
    </p:spTree>
    <p:extLst>
      <p:ext uri="{BB962C8B-B14F-4D97-AF65-F5344CB8AC3E}">
        <p14:creationId xmlns:p14="http://schemas.microsoft.com/office/powerpoint/2010/main" val="1106290248"/>
      </p:ext>
    </p:extLst>
  </p:cSld>
  <p:clrMap bg1="lt1" tx1="dk1" bg2="lt2" tx2="dk2" accent1="accent1" accent2="accent2" accent3="accent3" accent4="accent4" accent5="accent5" accent6="accent6" hlink="hlink" folHlink="folHlink"/>
  <p:sldLayoutIdLst>
    <p:sldLayoutId id="2147483655" r:id="rId1"/>
    <p:sldLayoutId id="2147483660" r:id="rId2"/>
    <p:sldLayoutId id="2147483656" r:id="rId3"/>
    <p:sldLayoutId id="2147483657" r:id="rId4"/>
    <p:sldLayoutId id="2147483658" r:id="rId5"/>
    <p:sldLayoutId id="2147483659" r:id="rId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www.sciencedirect.com/science/journal/01095641/24/3"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hyperlink" Target="https://www.systechillinois.com/en/support/technologies/zirconia-oxygen-analysi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 y="13701"/>
            <a:ext cx="12192000" cy="116927"/>
            <a:chOff x="-170626" y="0"/>
            <a:chExt cx="13534857" cy="166915"/>
          </a:xfrm>
          <a:effectLst>
            <a:outerShdw blurRad="38100" dist="25400" dir="5400000" algn="ctr" rotWithShape="0">
              <a:srgbClr val="000000">
                <a:alpha val="20000"/>
              </a:srgbClr>
            </a:outerShdw>
          </a:effectLst>
        </p:grpSpPr>
        <p:sp>
          <p:nvSpPr>
            <p:cNvPr id="8" name="Parallelogram 7"/>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rot="18900000">
            <a:off x="5085472" y="975824"/>
            <a:ext cx="7678494" cy="488727"/>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626611" y="3140273"/>
            <a:ext cx="11209041" cy="830997"/>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2000" dirty="0" smtClean="0">
                <a:solidFill>
                  <a:schemeClr val="bg1"/>
                </a:solidFill>
                <a:ea typeface="Segoe UI" panose="020B0502040204020203" pitchFamily="34" charset="0"/>
                <a:cs typeface="Segoe UI" panose="020B0502040204020203" pitchFamily="34" charset="0"/>
              </a:rPr>
              <a:t>l- </a:t>
            </a:r>
            <a:r>
              <a:rPr lang="en-US" sz="5400" dirty="0"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Industrial Zirconia Oxygen Probe</a:t>
            </a:r>
            <a:r>
              <a:rPr lang="en-US" sz="2000"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20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20" name="Group 19"/>
          <p:cNvGrpSpPr/>
          <p:nvPr/>
        </p:nvGrpSpPr>
        <p:grpSpPr>
          <a:xfrm>
            <a:off x="0" y="6692212"/>
            <a:ext cx="12192000" cy="116927"/>
            <a:chOff x="-170626" y="0"/>
            <a:chExt cx="13534857" cy="166915"/>
          </a:xfrm>
          <a:effectLst>
            <a:outerShdw blurRad="38100" dist="25400" dir="5400000" algn="ctr" rotWithShape="0">
              <a:srgbClr val="000000">
                <a:alpha val="20000"/>
              </a:srgbClr>
            </a:outerShdw>
          </a:effectLst>
        </p:grpSpPr>
        <p:sp>
          <p:nvSpPr>
            <p:cNvPr id="21" name="Parallelogram 20"/>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arallelogram 21"/>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arallelogram 22"/>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p:cNvPicPr>
            <a:picLocks noChangeAspect="1"/>
          </p:cNvPicPr>
          <p:nvPr/>
        </p:nvPicPr>
        <p:blipFill>
          <a:blip r:embed="rId3"/>
          <a:stretch>
            <a:fillRect/>
          </a:stretch>
        </p:blipFill>
        <p:spPr>
          <a:xfrm>
            <a:off x="838200" y="939865"/>
            <a:ext cx="5156277" cy="2112744"/>
          </a:xfrm>
          <a:prstGeom prst="rect">
            <a:avLst/>
          </a:prstGeom>
        </p:spPr>
      </p:pic>
      <p:pic>
        <p:nvPicPr>
          <p:cNvPr id="4" name="Picture 3"/>
          <p:cNvPicPr>
            <a:picLocks noChangeAspect="1"/>
          </p:cNvPicPr>
          <p:nvPr/>
        </p:nvPicPr>
        <p:blipFill>
          <a:blip r:embed="rId4"/>
          <a:stretch>
            <a:fillRect/>
          </a:stretch>
        </p:blipFill>
        <p:spPr>
          <a:xfrm>
            <a:off x="7365629" y="827711"/>
            <a:ext cx="3805873" cy="2023859"/>
          </a:xfrm>
          <a:prstGeom prst="rect">
            <a:avLst/>
          </a:prstGeom>
        </p:spPr>
      </p:pic>
      <p:sp>
        <p:nvSpPr>
          <p:cNvPr id="11" name="Slide Number Placeholder 10"/>
          <p:cNvSpPr>
            <a:spLocks noGrp="1"/>
          </p:cNvSpPr>
          <p:nvPr>
            <p:ph type="sldNum" sz="quarter" idx="12"/>
          </p:nvPr>
        </p:nvSpPr>
        <p:spPr/>
        <p:txBody>
          <a:bodyPr/>
          <a:lstStyle/>
          <a:p>
            <a:fld id="{06A89730-4BA7-4A6E-9ADF-70FD5E03A14E}" type="slidenum">
              <a:rPr lang="en-US" smtClean="0"/>
              <a:t>1</a:t>
            </a:fld>
            <a:endParaRPr lang="en-US"/>
          </a:p>
        </p:txBody>
      </p:sp>
    </p:spTree>
    <p:extLst>
      <p:ext uri="{BB962C8B-B14F-4D97-AF65-F5344CB8AC3E}">
        <p14:creationId xmlns:p14="http://schemas.microsoft.com/office/powerpoint/2010/main" val="3430648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003087" y="541178"/>
            <a:ext cx="6402170" cy="49244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200" dirty="0" err="1" smtClean="0">
                <a:latin typeface="+mn-lt"/>
                <a:ea typeface="Segoe UI" panose="020B0502040204020203" pitchFamily="34" charset="0"/>
                <a:cs typeface="Segoe UI" panose="020B0502040204020203" pitchFamily="34" charset="0"/>
              </a:rPr>
              <a:t>Yttria</a:t>
            </a:r>
            <a:r>
              <a:rPr lang="en-US" sz="3200" dirty="0" smtClean="0">
                <a:latin typeface="+mn-lt"/>
                <a:ea typeface="Segoe UI" panose="020B0502040204020203" pitchFamily="34" charset="0"/>
                <a:cs typeface="Segoe UI" panose="020B0502040204020203" pitchFamily="34" charset="0"/>
              </a:rPr>
              <a:t> Stabilized Zirconia</a:t>
            </a:r>
            <a:endParaRPr lang="en-US" sz="3200" dirty="0">
              <a:latin typeface="+mn-lt"/>
              <a:ea typeface="Segoe UI" panose="020B0502040204020203" pitchFamily="34" charset="0"/>
              <a:cs typeface="Segoe UI" panose="020B0502040204020203" pitchFamily="34" charset="0"/>
            </a:endParaRPr>
          </a:p>
        </p:txBody>
      </p:sp>
      <p:grpSp>
        <p:nvGrpSpPr>
          <p:cNvPr id="138" name="Group 137"/>
          <p:cNvGrpSpPr/>
          <p:nvPr/>
        </p:nvGrpSpPr>
        <p:grpSpPr>
          <a:xfrm>
            <a:off x="10887" y="6683828"/>
            <a:ext cx="12192000" cy="172472"/>
            <a:chOff x="-170626" y="0"/>
            <a:chExt cx="13534857" cy="166915"/>
          </a:xfrm>
        </p:grpSpPr>
        <p:sp>
          <p:nvSpPr>
            <p:cNvPr id="139" name="Parallelogram 138"/>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Parallelogram 139"/>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arallelogram 140"/>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5410200" y="264115"/>
            <a:ext cx="1371600" cy="110556"/>
            <a:chOff x="-170626" y="0"/>
            <a:chExt cx="13534857" cy="166915"/>
          </a:xfrm>
        </p:grpSpPr>
        <p:sp>
          <p:nvSpPr>
            <p:cNvPr id="143" name="Parallelogram 142"/>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Parallelogram 143"/>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1186543" y="1360714"/>
            <a:ext cx="10243457" cy="426783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gn="just">
              <a:buFont typeface="Wingdings" panose="05000000000000000000" pitchFamily="2" charset="2"/>
              <a:buChar char="Ø"/>
            </a:pPr>
            <a:r>
              <a:rPr lang="en-US" sz="2000" dirty="0" smtClean="0"/>
              <a:t>By the addition of </a:t>
            </a:r>
            <a:r>
              <a:rPr lang="en-US" sz="2000" dirty="0" err="1" smtClean="0"/>
              <a:t>yttria</a:t>
            </a:r>
            <a:r>
              <a:rPr lang="en-US" sz="2000" dirty="0" smtClean="0"/>
              <a:t> to pure zirconia (e.g., fully stabilized YSZ) Y</a:t>
            </a:r>
            <a:r>
              <a:rPr lang="en-US" sz="2000" baseline="30000" dirty="0" smtClean="0"/>
              <a:t>3+ </a:t>
            </a:r>
            <a:r>
              <a:rPr lang="en-US" sz="2000" dirty="0" smtClean="0"/>
              <a:t>ions replace Zr</a:t>
            </a:r>
            <a:r>
              <a:rPr lang="en-US" sz="2000" baseline="30000" dirty="0" smtClean="0"/>
              <a:t>4+</a:t>
            </a:r>
            <a:r>
              <a:rPr lang="en-US" sz="2000" dirty="0" smtClean="0"/>
              <a:t> on the cationic sub lattice. Thereby, oxygen vacancies are generated due to charge neutrality:</a:t>
            </a:r>
          </a:p>
          <a:p>
            <a:pPr algn="just"/>
            <a:endParaRPr lang="en-US" sz="2000" dirty="0" smtClean="0"/>
          </a:p>
          <a:p>
            <a:pPr algn="just"/>
            <a:r>
              <a:rPr lang="en-US" sz="2000" dirty="0" smtClean="0"/>
              <a:t>	Y</a:t>
            </a:r>
            <a:r>
              <a:rPr lang="en-US" sz="2000" baseline="-25000" dirty="0" smtClean="0"/>
              <a:t>2</a:t>
            </a:r>
            <a:r>
              <a:rPr lang="en-US" sz="2000" dirty="0" smtClean="0"/>
              <a:t>O</a:t>
            </a:r>
            <a:r>
              <a:rPr lang="en-US" sz="2000" baseline="-25000" dirty="0" smtClean="0"/>
              <a:t>3</a:t>
            </a:r>
            <a:r>
              <a:rPr lang="en-US" sz="2000" dirty="0" smtClean="0"/>
              <a:t> 	  2Y</a:t>
            </a:r>
            <a:r>
              <a:rPr lang="en-US" sz="2000" baseline="-25000" dirty="0" smtClean="0"/>
              <a:t>Zr</a:t>
            </a:r>
            <a:r>
              <a:rPr lang="en-US" sz="2000" dirty="0" smtClean="0"/>
              <a:t> + 3O</a:t>
            </a:r>
            <a:r>
              <a:rPr lang="en-US" sz="2000" baseline="30000" dirty="0" smtClean="0"/>
              <a:t>x</a:t>
            </a:r>
            <a:r>
              <a:rPr lang="en-US" sz="2000" baseline="-25000" dirty="0" smtClean="0"/>
              <a:t>0</a:t>
            </a:r>
            <a:r>
              <a:rPr lang="en-US" sz="2000" dirty="0" smtClean="0"/>
              <a:t> + V</a:t>
            </a:r>
            <a:r>
              <a:rPr lang="en-US" sz="2000" baseline="-25000" dirty="0" smtClean="0"/>
              <a:t>0</a:t>
            </a:r>
            <a:r>
              <a:rPr lang="en-US" sz="2000" baseline="30000" dirty="0" smtClean="0"/>
              <a:t>..</a:t>
            </a:r>
          </a:p>
          <a:p>
            <a:pPr algn="just"/>
            <a:endParaRPr lang="en-US" sz="2000" baseline="30000" dirty="0"/>
          </a:p>
          <a:p>
            <a:pPr indent="119063" algn="just"/>
            <a:r>
              <a:rPr lang="en-US" dirty="0" smtClean="0"/>
              <a:t> </a:t>
            </a:r>
            <a:r>
              <a:rPr lang="en-US" sz="2000" dirty="0"/>
              <a:t>which means two Y</a:t>
            </a:r>
            <a:r>
              <a:rPr lang="en-US" sz="2000" baseline="30000" dirty="0"/>
              <a:t>3+</a:t>
            </a:r>
            <a:r>
              <a:rPr lang="en-US" sz="2000" dirty="0"/>
              <a:t> ions generate one vacancy on the anionic </a:t>
            </a:r>
            <a:r>
              <a:rPr lang="en-US" sz="2000" dirty="0" smtClean="0"/>
              <a:t>sublattice. </a:t>
            </a:r>
            <a:r>
              <a:rPr lang="en-US" sz="2000" dirty="0"/>
              <a:t>This facilitates moderate conductivity of </a:t>
            </a:r>
            <a:r>
              <a:rPr lang="en-US" sz="2000" dirty="0" err="1" smtClean="0"/>
              <a:t>yttria</a:t>
            </a:r>
            <a:r>
              <a:rPr lang="en-US" sz="2000" dirty="0" smtClean="0"/>
              <a:t> </a:t>
            </a:r>
            <a:r>
              <a:rPr lang="en-US" sz="2000" dirty="0"/>
              <a:t>stabilized zirconia for O</a:t>
            </a:r>
            <a:r>
              <a:rPr lang="en-US" sz="2000" baseline="30000" dirty="0"/>
              <a:t>2−</a:t>
            </a:r>
            <a:r>
              <a:rPr lang="en-US" sz="2000" dirty="0"/>
              <a:t> ions (and thus electrical conductivity) at elevated and high temperature. This ability to conduct O</a:t>
            </a:r>
            <a:r>
              <a:rPr lang="en-US" sz="2000" baseline="30000" dirty="0"/>
              <a:t>2−</a:t>
            </a:r>
            <a:r>
              <a:rPr lang="en-US" sz="2000" dirty="0"/>
              <a:t> ions makes </a:t>
            </a:r>
            <a:r>
              <a:rPr lang="en-US" sz="2000" dirty="0" err="1" smtClean="0"/>
              <a:t>yttria</a:t>
            </a:r>
            <a:r>
              <a:rPr lang="en-US" sz="2000" dirty="0"/>
              <a:t> </a:t>
            </a:r>
            <a:r>
              <a:rPr lang="en-US" sz="2000" dirty="0" smtClean="0"/>
              <a:t>stabilized </a:t>
            </a:r>
            <a:r>
              <a:rPr lang="en-US" sz="2000" dirty="0"/>
              <a:t>zirconia well suited for application as solid electrolyte in solid </a:t>
            </a:r>
            <a:r>
              <a:rPr lang="en-US" sz="2000" b="1" dirty="0"/>
              <a:t>oxide fuel </a:t>
            </a:r>
            <a:r>
              <a:rPr lang="en-US" sz="2000" b="1" dirty="0" smtClean="0"/>
              <a:t>cells</a:t>
            </a:r>
            <a:r>
              <a:rPr lang="en-US" sz="2000" dirty="0" smtClean="0"/>
              <a:t> and in </a:t>
            </a:r>
            <a:r>
              <a:rPr lang="en-US" sz="2000" b="1" dirty="0" smtClean="0"/>
              <a:t>gas sensing applications. </a:t>
            </a:r>
            <a:r>
              <a:rPr lang="en-US" sz="2000" dirty="0" smtClean="0"/>
              <a:t>[3]</a:t>
            </a:r>
          </a:p>
          <a:p>
            <a:pPr indent="119063" algn="just"/>
            <a:endParaRPr lang="en-US" sz="2000" dirty="0"/>
          </a:p>
          <a:p>
            <a:pPr marL="342900" indent="-342900" algn="just">
              <a:buFont typeface="Wingdings" panose="05000000000000000000" pitchFamily="2" charset="2"/>
              <a:buChar char="Ø"/>
            </a:pPr>
            <a:r>
              <a:rPr lang="en-US" dirty="0"/>
              <a:t> </a:t>
            </a:r>
            <a:r>
              <a:rPr lang="en-US" sz="2000" dirty="0"/>
              <a:t>A fully (cubic) stabilized zirconia is obtained with a Y</a:t>
            </a:r>
            <a:r>
              <a:rPr lang="en-US" sz="2000" baseline="-25000" dirty="0"/>
              <a:t>2</a:t>
            </a:r>
            <a:r>
              <a:rPr lang="en-US" sz="2000" dirty="0"/>
              <a:t>O</a:t>
            </a:r>
            <a:r>
              <a:rPr lang="en-US" sz="2000" baseline="-25000" dirty="0"/>
              <a:t>3</a:t>
            </a:r>
            <a:r>
              <a:rPr lang="en-US" sz="2000" dirty="0"/>
              <a:t>-content of 8</a:t>
            </a:r>
            <a:r>
              <a:rPr lang="en-US" sz="2000" dirty="0" smtClean="0"/>
              <a:t> </a:t>
            </a:r>
            <a:r>
              <a:rPr lang="en-US" sz="2000" dirty="0" err="1"/>
              <a:t>mol</a:t>
            </a:r>
            <a:r>
              <a:rPr lang="en-US" sz="2000" dirty="0" smtClean="0"/>
              <a:t>% with one oxygen vacancy created for every two yttrium ions, </a:t>
            </a:r>
            <a:r>
              <a:rPr lang="en-US" sz="2000" dirty="0"/>
              <a:t>while a </a:t>
            </a:r>
            <a:r>
              <a:rPr lang="en-US" sz="2000" dirty="0" smtClean="0"/>
              <a:t>Y</a:t>
            </a:r>
            <a:r>
              <a:rPr lang="en-US" sz="2000" baseline="-25000" dirty="0" smtClean="0"/>
              <a:t>2</a:t>
            </a:r>
            <a:r>
              <a:rPr lang="en-US" sz="2000" dirty="0" smtClean="0"/>
              <a:t>O</a:t>
            </a:r>
            <a:r>
              <a:rPr lang="en-US" sz="2000" baseline="-25000" dirty="0" smtClean="0"/>
              <a:t>3 </a:t>
            </a:r>
            <a:r>
              <a:rPr lang="en-US" sz="2000" dirty="0" smtClean="0"/>
              <a:t>content </a:t>
            </a:r>
            <a:r>
              <a:rPr lang="en-US" sz="2000" dirty="0"/>
              <a:t>of about 2-6 </a:t>
            </a:r>
            <a:r>
              <a:rPr lang="en-US" sz="2000" dirty="0" err="1"/>
              <a:t>mol</a:t>
            </a:r>
            <a:r>
              <a:rPr lang="en-US" sz="2000" dirty="0"/>
              <a:t>% gives a partially stabilized </a:t>
            </a:r>
            <a:r>
              <a:rPr lang="en-US" sz="2000" dirty="0" smtClean="0"/>
              <a:t>zirconia [2].</a:t>
            </a:r>
            <a:endParaRPr lang="en-US" sz="2000" dirty="0"/>
          </a:p>
          <a:p>
            <a:pPr algn="just"/>
            <a:endParaRPr lang="en-US" dirty="0"/>
          </a:p>
        </p:txBody>
      </p:sp>
      <p:cxnSp>
        <p:nvCxnSpPr>
          <p:cNvPr id="4" name="Straight Arrow Connector 3"/>
          <p:cNvCxnSpPr/>
          <p:nvPr/>
        </p:nvCxnSpPr>
        <p:spPr>
          <a:xfrm>
            <a:off x="2656114" y="2492829"/>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C8F521F6-A39E-466A-8B62-6D6D444955F7}" type="datetime1">
              <a:rPr lang="en-US" smtClean="0"/>
              <a:t>11/10/2020</a:t>
            </a:fld>
            <a:endParaRPr lang="en-US"/>
          </a:p>
        </p:txBody>
      </p:sp>
      <p:sp>
        <p:nvSpPr>
          <p:cNvPr id="5" name="Slide Number Placeholder 4"/>
          <p:cNvSpPr>
            <a:spLocks noGrp="1"/>
          </p:cNvSpPr>
          <p:nvPr>
            <p:ph type="sldNum" sz="quarter" idx="12"/>
          </p:nvPr>
        </p:nvSpPr>
        <p:spPr/>
        <p:txBody>
          <a:bodyPr/>
          <a:lstStyle/>
          <a:p>
            <a:fld id="{06A89730-4BA7-4A6E-9ADF-70FD5E03A14E}" type="slidenum">
              <a:rPr lang="en-US" smtClean="0"/>
              <a:t>10</a:t>
            </a:fld>
            <a:endParaRPr lang="en-US"/>
          </a:p>
        </p:txBody>
      </p:sp>
    </p:spTree>
    <p:extLst>
      <p:ext uri="{BB962C8B-B14F-4D97-AF65-F5344CB8AC3E}">
        <p14:creationId xmlns:p14="http://schemas.microsoft.com/office/powerpoint/2010/main" val="4213928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003087" y="541178"/>
            <a:ext cx="6402170" cy="49244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200" dirty="0" smtClean="0">
                <a:latin typeface="+mn-lt"/>
                <a:ea typeface="Segoe UI" panose="020B0502040204020203" pitchFamily="34" charset="0"/>
                <a:cs typeface="Segoe UI" panose="020B0502040204020203" pitchFamily="34" charset="0"/>
              </a:rPr>
              <a:t>Structures of YSZ</a:t>
            </a:r>
            <a:endParaRPr lang="en-US" sz="3200" dirty="0">
              <a:latin typeface="+mn-lt"/>
              <a:ea typeface="Segoe UI" panose="020B0502040204020203" pitchFamily="34" charset="0"/>
              <a:cs typeface="Segoe UI" panose="020B0502040204020203" pitchFamily="34" charset="0"/>
            </a:endParaRPr>
          </a:p>
        </p:txBody>
      </p:sp>
      <p:grpSp>
        <p:nvGrpSpPr>
          <p:cNvPr id="138" name="Group 137"/>
          <p:cNvGrpSpPr/>
          <p:nvPr/>
        </p:nvGrpSpPr>
        <p:grpSpPr>
          <a:xfrm>
            <a:off x="10887" y="6683828"/>
            <a:ext cx="12192000" cy="172472"/>
            <a:chOff x="-170626" y="0"/>
            <a:chExt cx="13534857" cy="166915"/>
          </a:xfrm>
        </p:grpSpPr>
        <p:sp>
          <p:nvSpPr>
            <p:cNvPr id="139" name="Parallelogram 138"/>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Parallelogram 139"/>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arallelogram 140"/>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5410200" y="264115"/>
            <a:ext cx="1371600" cy="110556"/>
            <a:chOff x="-170626" y="0"/>
            <a:chExt cx="13534857" cy="166915"/>
          </a:xfrm>
        </p:grpSpPr>
        <p:sp>
          <p:nvSpPr>
            <p:cNvPr id="143" name="Parallelogram 142"/>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Parallelogram 143"/>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p:cNvPicPr>
            <a:picLocks noChangeAspect="1"/>
          </p:cNvPicPr>
          <p:nvPr/>
        </p:nvPicPr>
        <p:blipFill>
          <a:blip r:embed="rId3"/>
          <a:stretch>
            <a:fillRect/>
          </a:stretch>
        </p:blipFill>
        <p:spPr>
          <a:xfrm>
            <a:off x="881742" y="1033621"/>
            <a:ext cx="2876937" cy="2166779"/>
          </a:xfrm>
          <a:prstGeom prst="rect">
            <a:avLst/>
          </a:prstGeom>
        </p:spPr>
      </p:pic>
      <p:pic>
        <p:nvPicPr>
          <p:cNvPr id="4" name="Picture 3"/>
          <p:cNvPicPr>
            <a:picLocks noChangeAspect="1"/>
          </p:cNvPicPr>
          <p:nvPr/>
        </p:nvPicPr>
        <p:blipFill>
          <a:blip r:embed="rId4"/>
          <a:stretch>
            <a:fillRect/>
          </a:stretch>
        </p:blipFill>
        <p:spPr>
          <a:xfrm>
            <a:off x="8882743" y="3674060"/>
            <a:ext cx="2748135" cy="2280424"/>
          </a:xfrm>
          <a:prstGeom prst="rect">
            <a:avLst/>
          </a:prstGeom>
        </p:spPr>
      </p:pic>
      <p:sp>
        <p:nvSpPr>
          <p:cNvPr id="5" name="TextBox 4"/>
          <p:cNvSpPr txBox="1"/>
          <p:nvPr/>
        </p:nvSpPr>
        <p:spPr>
          <a:xfrm>
            <a:off x="8842829" y="5954483"/>
            <a:ext cx="2656115" cy="646331"/>
          </a:xfrm>
          <a:prstGeom prst="rect">
            <a:avLst/>
          </a:prstGeom>
          <a:noFill/>
        </p:spPr>
        <p:txBody>
          <a:bodyPr wrap="square" rtlCol="0">
            <a:spAutoFit/>
          </a:bodyPr>
          <a:lstStyle/>
          <a:p>
            <a:r>
              <a:rPr lang="en-US" dirty="0" smtClean="0"/>
              <a:t>Fig.6 YSZ (8% mole) </a:t>
            </a:r>
            <a:r>
              <a:rPr lang="en-US" dirty="0" err="1" smtClean="0"/>
              <a:t>nanopowder</a:t>
            </a:r>
            <a:endParaRPr lang="en-US" dirty="0"/>
          </a:p>
        </p:txBody>
      </p:sp>
      <p:sp>
        <p:nvSpPr>
          <p:cNvPr id="16" name="TextBox 15"/>
          <p:cNvSpPr txBox="1"/>
          <p:nvPr/>
        </p:nvSpPr>
        <p:spPr>
          <a:xfrm>
            <a:off x="881743" y="3674059"/>
            <a:ext cx="2028369" cy="369332"/>
          </a:xfrm>
          <a:prstGeom prst="rect">
            <a:avLst/>
          </a:prstGeom>
          <a:noFill/>
        </p:spPr>
        <p:txBody>
          <a:bodyPr wrap="square" rtlCol="0">
            <a:spAutoFit/>
          </a:bodyPr>
          <a:lstStyle/>
          <a:p>
            <a:r>
              <a:rPr lang="en-US" dirty="0" smtClean="0"/>
              <a:t>Fig.4 YSZ Tubes</a:t>
            </a:r>
            <a:endParaRPr lang="en-US" dirty="0"/>
          </a:p>
        </p:txBody>
      </p:sp>
      <p:pic>
        <p:nvPicPr>
          <p:cNvPr id="7" name="Picture 6"/>
          <p:cNvPicPr>
            <a:picLocks noChangeAspect="1"/>
          </p:cNvPicPr>
          <p:nvPr/>
        </p:nvPicPr>
        <p:blipFill>
          <a:blip r:embed="rId5"/>
          <a:stretch>
            <a:fillRect/>
          </a:stretch>
        </p:blipFill>
        <p:spPr>
          <a:xfrm>
            <a:off x="4669971" y="2261415"/>
            <a:ext cx="3026229" cy="2821062"/>
          </a:xfrm>
          <a:prstGeom prst="rect">
            <a:avLst/>
          </a:prstGeom>
        </p:spPr>
      </p:pic>
      <p:sp>
        <p:nvSpPr>
          <p:cNvPr id="19" name="TextBox 18"/>
          <p:cNvSpPr txBox="1"/>
          <p:nvPr/>
        </p:nvSpPr>
        <p:spPr>
          <a:xfrm>
            <a:off x="5225142" y="5236821"/>
            <a:ext cx="2656115" cy="646331"/>
          </a:xfrm>
          <a:prstGeom prst="rect">
            <a:avLst/>
          </a:prstGeom>
          <a:noFill/>
        </p:spPr>
        <p:txBody>
          <a:bodyPr wrap="square" rtlCol="0">
            <a:spAutoFit/>
          </a:bodyPr>
          <a:lstStyle/>
          <a:p>
            <a:r>
              <a:rPr lang="en-US" dirty="0" smtClean="0"/>
              <a:t>Fig.5 YSZ (8 mole %) microstructure</a:t>
            </a:r>
            <a:endParaRPr lang="en-US" dirty="0"/>
          </a:p>
        </p:txBody>
      </p:sp>
      <p:sp>
        <p:nvSpPr>
          <p:cNvPr id="2" name="Date Placeholder 1"/>
          <p:cNvSpPr>
            <a:spLocks noGrp="1"/>
          </p:cNvSpPr>
          <p:nvPr>
            <p:ph type="dt" sz="half" idx="10"/>
          </p:nvPr>
        </p:nvSpPr>
        <p:spPr/>
        <p:txBody>
          <a:bodyPr/>
          <a:lstStyle/>
          <a:p>
            <a:fld id="{E4EBC063-C04A-4A8E-9B93-905EA16D38F1}" type="datetime1">
              <a:rPr lang="en-US" smtClean="0"/>
              <a:t>11/10/2020</a:t>
            </a:fld>
            <a:endParaRPr lang="en-US"/>
          </a:p>
        </p:txBody>
      </p:sp>
      <p:sp>
        <p:nvSpPr>
          <p:cNvPr id="6" name="Slide Number Placeholder 5"/>
          <p:cNvSpPr>
            <a:spLocks noGrp="1"/>
          </p:cNvSpPr>
          <p:nvPr>
            <p:ph type="sldNum" sz="quarter" idx="12"/>
          </p:nvPr>
        </p:nvSpPr>
        <p:spPr/>
        <p:txBody>
          <a:bodyPr/>
          <a:lstStyle/>
          <a:p>
            <a:fld id="{06A89730-4BA7-4A6E-9ADF-70FD5E03A14E}" type="slidenum">
              <a:rPr lang="en-US" smtClean="0"/>
              <a:t>11</a:t>
            </a:fld>
            <a:endParaRPr lang="en-US"/>
          </a:p>
        </p:txBody>
      </p:sp>
    </p:spTree>
    <p:extLst>
      <p:ext uri="{BB962C8B-B14F-4D97-AF65-F5344CB8AC3E}">
        <p14:creationId xmlns:p14="http://schemas.microsoft.com/office/powerpoint/2010/main" val="34279615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003087" y="541178"/>
            <a:ext cx="6402170" cy="49244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200" dirty="0" smtClean="0">
                <a:latin typeface="+mn-lt"/>
                <a:ea typeface="Segoe UI" panose="020B0502040204020203" pitchFamily="34" charset="0"/>
                <a:cs typeface="Segoe UI" panose="020B0502040204020203" pitchFamily="34" charset="0"/>
              </a:rPr>
              <a:t>Properties of YSZ</a:t>
            </a:r>
            <a:endParaRPr lang="en-US" sz="3200" dirty="0">
              <a:latin typeface="+mn-lt"/>
              <a:ea typeface="Segoe UI" panose="020B0502040204020203" pitchFamily="34" charset="0"/>
              <a:cs typeface="Segoe UI" panose="020B0502040204020203" pitchFamily="34" charset="0"/>
            </a:endParaRPr>
          </a:p>
        </p:txBody>
      </p:sp>
      <p:grpSp>
        <p:nvGrpSpPr>
          <p:cNvPr id="138" name="Group 137"/>
          <p:cNvGrpSpPr/>
          <p:nvPr/>
        </p:nvGrpSpPr>
        <p:grpSpPr>
          <a:xfrm>
            <a:off x="10887" y="6683828"/>
            <a:ext cx="12192000" cy="172472"/>
            <a:chOff x="-170626" y="0"/>
            <a:chExt cx="13534857" cy="166915"/>
          </a:xfrm>
        </p:grpSpPr>
        <p:sp>
          <p:nvSpPr>
            <p:cNvPr id="139" name="Parallelogram 138"/>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Parallelogram 139"/>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arallelogram 140"/>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5410200" y="264115"/>
            <a:ext cx="1371600" cy="110556"/>
            <a:chOff x="-170626" y="0"/>
            <a:chExt cx="13534857" cy="166915"/>
          </a:xfrm>
        </p:grpSpPr>
        <p:sp>
          <p:nvSpPr>
            <p:cNvPr id="143" name="Parallelogram 142"/>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Parallelogram 143"/>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 name="Diagram 1"/>
          <p:cNvGraphicFramePr/>
          <p:nvPr>
            <p:extLst>
              <p:ext uri="{D42A27DB-BD31-4B8C-83A1-F6EECF244321}">
                <p14:modId xmlns:p14="http://schemas.microsoft.com/office/powerpoint/2010/main" val="2638857711"/>
              </p:ext>
            </p:extLst>
          </p:nvPr>
        </p:nvGraphicFramePr>
        <p:xfrm>
          <a:off x="1491343" y="1458686"/>
          <a:ext cx="9122228" cy="46796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p:cNvSpPr>
            <a:spLocks noGrp="1"/>
          </p:cNvSpPr>
          <p:nvPr>
            <p:ph type="dt" sz="half" idx="10"/>
          </p:nvPr>
        </p:nvSpPr>
        <p:spPr/>
        <p:txBody>
          <a:bodyPr/>
          <a:lstStyle/>
          <a:p>
            <a:fld id="{AC6FC8B7-0044-4F95-BFC2-1B6EAF8402DA}" type="datetime1">
              <a:rPr lang="en-US" smtClean="0"/>
              <a:t>11/10/2020</a:t>
            </a:fld>
            <a:endParaRPr lang="en-US"/>
          </a:p>
        </p:txBody>
      </p:sp>
      <p:sp>
        <p:nvSpPr>
          <p:cNvPr id="4" name="Slide Number Placeholder 3"/>
          <p:cNvSpPr>
            <a:spLocks noGrp="1"/>
          </p:cNvSpPr>
          <p:nvPr>
            <p:ph type="sldNum" sz="quarter" idx="12"/>
          </p:nvPr>
        </p:nvSpPr>
        <p:spPr/>
        <p:txBody>
          <a:bodyPr/>
          <a:lstStyle/>
          <a:p>
            <a:fld id="{06A89730-4BA7-4A6E-9ADF-70FD5E03A14E}" type="slidenum">
              <a:rPr lang="en-US" smtClean="0"/>
              <a:t>12</a:t>
            </a:fld>
            <a:endParaRPr lang="en-US"/>
          </a:p>
        </p:txBody>
      </p:sp>
    </p:spTree>
    <p:extLst>
      <p:ext uri="{BB962C8B-B14F-4D97-AF65-F5344CB8AC3E}">
        <p14:creationId xmlns:p14="http://schemas.microsoft.com/office/powerpoint/2010/main" val="18411723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003087" y="541178"/>
            <a:ext cx="6402170" cy="49244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200" dirty="0" smtClean="0">
                <a:latin typeface="+mn-lt"/>
                <a:ea typeface="Segoe UI" panose="020B0502040204020203" pitchFamily="34" charset="0"/>
                <a:cs typeface="Segoe UI" panose="020B0502040204020203" pitchFamily="34" charset="0"/>
              </a:rPr>
              <a:t>Properties of YSZ</a:t>
            </a:r>
            <a:endParaRPr lang="en-US" sz="3200" dirty="0">
              <a:latin typeface="+mn-lt"/>
              <a:ea typeface="Segoe UI" panose="020B0502040204020203" pitchFamily="34" charset="0"/>
              <a:cs typeface="Segoe UI" panose="020B0502040204020203" pitchFamily="34" charset="0"/>
            </a:endParaRPr>
          </a:p>
        </p:txBody>
      </p:sp>
      <p:grpSp>
        <p:nvGrpSpPr>
          <p:cNvPr id="138" name="Group 137"/>
          <p:cNvGrpSpPr/>
          <p:nvPr/>
        </p:nvGrpSpPr>
        <p:grpSpPr>
          <a:xfrm>
            <a:off x="10887" y="6683828"/>
            <a:ext cx="12192000" cy="172472"/>
            <a:chOff x="-170626" y="0"/>
            <a:chExt cx="13534857" cy="166915"/>
          </a:xfrm>
        </p:grpSpPr>
        <p:sp>
          <p:nvSpPr>
            <p:cNvPr id="139" name="Parallelogram 138"/>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Parallelogram 139"/>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arallelogram 140"/>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5410200" y="264115"/>
            <a:ext cx="1371600" cy="110556"/>
            <a:chOff x="-170626" y="0"/>
            <a:chExt cx="13534857" cy="166915"/>
          </a:xfrm>
        </p:grpSpPr>
        <p:sp>
          <p:nvSpPr>
            <p:cNvPr id="143" name="Parallelogram 142"/>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Parallelogram 143"/>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 name="Diagram 1"/>
          <p:cNvGraphicFramePr/>
          <p:nvPr>
            <p:extLst>
              <p:ext uri="{D42A27DB-BD31-4B8C-83A1-F6EECF244321}">
                <p14:modId xmlns:p14="http://schemas.microsoft.com/office/powerpoint/2010/main" val="2846723558"/>
              </p:ext>
            </p:extLst>
          </p:nvPr>
        </p:nvGraphicFramePr>
        <p:xfrm>
          <a:off x="1491343" y="1458686"/>
          <a:ext cx="9122228" cy="46796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p:cNvSpPr>
            <a:spLocks noGrp="1"/>
          </p:cNvSpPr>
          <p:nvPr>
            <p:ph type="dt" sz="half" idx="10"/>
          </p:nvPr>
        </p:nvSpPr>
        <p:spPr/>
        <p:txBody>
          <a:bodyPr/>
          <a:lstStyle/>
          <a:p>
            <a:fld id="{190A85EE-7CA3-47BA-BAD3-C232222E544C}" type="datetime1">
              <a:rPr lang="en-US" smtClean="0"/>
              <a:t>11/10/2020</a:t>
            </a:fld>
            <a:endParaRPr lang="en-US"/>
          </a:p>
        </p:txBody>
      </p:sp>
      <p:sp>
        <p:nvSpPr>
          <p:cNvPr id="4" name="Slide Number Placeholder 3"/>
          <p:cNvSpPr>
            <a:spLocks noGrp="1"/>
          </p:cNvSpPr>
          <p:nvPr>
            <p:ph type="sldNum" sz="quarter" idx="12"/>
          </p:nvPr>
        </p:nvSpPr>
        <p:spPr/>
        <p:txBody>
          <a:bodyPr/>
          <a:lstStyle/>
          <a:p>
            <a:fld id="{06A89730-4BA7-4A6E-9ADF-70FD5E03A14E}" type="slidenum">
              <a:rPr lang="en-US" smtClean="0"/>
              <a:t>13</a:t>
            </a:fld>
            <a:endParaRPr lang="en-US"/>
          </a:p>
        </p:txBody>
      </p:sp>
    </p:spTree>
    <p:extLst>
      <p:ext uri="{BB962C8B-B14F-4D97-AF65-F5344CB8AC3E}">
        <p14:creationId xmlns:p14="http://schemas.microsoft.com/office/powerpoint/2010/main" val="7068731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003087" y="541178"/>
            <a:ext cx="6402170" cy="49244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200" dirty="0" smtClean="0">
                <a:latin typeface="+mn-lt"/>
                <a:ea typeface="Segoe UI" panose="020B0502040204020203" pitchFamily="34" charset="0"/>
                <a:cs typeface="Segoe UI" panose="020B0502040204020203" pitchFamily="34" charset="0"/>
              </a:rPr>
              <a:t>Manufacturing of YSZ</a:t>
            </a:r>
            <a:endParaRPr lang="en-US" sz="3200" dirty="0">
              <a:latin typeface="+mn-lt"/>
              <a:ea typeface="Segoe UI" panose="020B0502040204020203" pitchFamily="34" charset="0"/>
              <a:cs typeface="Segoe UI" panose="020B0502040204020203" pitchFamily="34" charset="0"/>
            </a:endParaRPr>
          </a:p>
        </p:txBody>
      </p:sp>
      <p:grpSp>
        <p:nvGrpSpPr>
          <p:cNvPr id="138" name="Group 137"/>
          <p:cNvGrpSpPr/>
          <p:nvPr/>
        </p:nvGrpSpPr>
        <p:grpSpPr>
          <a:xfrm>
            <a:off x="10887" y="6683828"/>
            <a:ext cx="12192000" cy="172472"/>
            <a:chOff x="-170626" y="0"/>
            <a:chExt cx="13534857" cy="166915"/>
          </a:xfrm>
        </p:grpSpPr>
        <p:sp>
          <p:nvSpPr>
            <p:cNvPr id="139" name="Parallelogram 138"/>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Parallelogram 139"/>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arallelogram 140"/>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5410200" y="264115"/>
            <a:ext cx="1371600" cy="110556"/>
            <a:chOff x="-170626" y="0"/>
            <a:chExt cx="13534857" cy="166915"/>
          </a:xfrm>
        </p:grpSpPr>
        <p:sp>
          <p:nvSpPr>
            <p:cNvPr id="143" name="Parallelogram 142"/>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Parallelogram 143"/>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1240972" y="1415143"/>
            <a:ext cx="4408714" cy="461665"/>
          </a:xfrm>
          <a:prstGeom prst="rect">
            <a:avLst/>
          </a:prstGeom>
          <a:solidFill>
            <a:schemeClr val="accent5">
              <a:lumMod val="75000"/>
            </a:schemeClr>
          </a:solidFill>
        </p:spPr>
        <p:txBody>
          <a:bodyPr wrap="square" rtlCol="0">
            <a:spAutoFit/>
          </a:bodyPr>
          <a:lstStyle/>
          <a:p>
            <a:r>
              <a:rPr lang="en-US" sz="2400" b="1" dirty="0" smtClean="0">
                <a:solidFill>
                  <a:schemeClr val="bg1"/>
                </a:solidFill>
              </a:rPr>
              <a:t>Steps for development of 8YSZ</a:t>
            </a:r>
            <a:endParaRPr lang="en-US" sz="2400" b="1" dirty="0">
              <a:solidFill>
                <a:schemeClr val="bg1"/>
              </a:solidFill>
            </a:endParaRPr>
          </a:p>
        </p:txBody>
      </p:sp>
      <p:sp>
        <p:nvSpPr>
          <p:cNvPr id="3" name="TextBox 2"/>
          <p:cNvSpPr txBox="1"/>
          <p:nvPr/>
        </p:nvSpPr>
        <p:spPr>
          <a:xfrm>
            <a:off x="1240973" y="2280101"/>
            <a:ext cx="5693228" cy="3785652"/>
          </a:xfrm>
          <a:prstGeom prst="rect">
            <a:avLst/>
          </a:prstGeom>
          <a:noFill/>
          <a:ln>
            <a:solidFill>
              <a:srgbClr val="C00000"/>
            </a:solidFill>
          </a:ln>
        </p:spPr>
        <p:txBody>
          <a:bodyPr wrap="square" rtlCol="0">
            <a:spAutoFit/>
          </a:bodyPr>
          <a:lstStyle/>
          <a:p>
            <a:pPr marL="400050" indent="-400050" algn="just">
              <a:lnSpc>
                <a:spcPct val="150000"/>
              </a:lnSpc>
              <a:buFont typeface="+mj-lt"/>
              <a:buAutoNum type="romanUcPeriod"/>
            </a:pPr>
            <a:r>
              <a:rPr lang="en-US" sz="2000" dirty="0" smtClean="0"/>
              <a:t>92 </a:t>
            </a:r>
            <a:r>
              <a:rPr lang="en-US" sz="2000" dirty="0" err="1" smtClean="0"/>
              <a:t>mol</a:t>
            </a:r>
            <a:r>
              <a:rPr lang="en-US" sz="2000" dirty="0" smtClean="0"/>
              <a:t> % ZrO</a:t>
            </a:r>
            <a:r>
              <a:rPr lang="en-US" sz="2000" baseline="-25000" dirty="0" smtClean="0"/>
              <a:t>2</a:t>
            </a:r>
            <a:r>
              <a:rPr lang="en-US" sz="2000" dirty="0" smtClean="0"/>
              <a:t> and 8 </a:t>
            </a:r>
            <a:r>
              <a:rPr lang="en-US" sz="2000" dirty="0" err="1" smtClean="0"/>
              <a:t>mol</a:t>
            </a:r>
            <a:r>
              <a:rPr lang="en-US" sz="2000" dirty="0" smtClean="0"/>
              <a:t> % Y</a:t>
            </a:r>
            <a:r>
              <a:rPr lang="en-US" sz="2000" baseline="-25000" dirty="0" smtClean="0"/>
              <a:t>2</a:t>
            </a:r>
            <a:r>
              <a:rPr lang="en-US" sz="2000" dirty="0" smtClean="0"/>
              <a:t>O</a:t>
            </a:r>
            <a:r>
              <a:rPr lang="en-US" sz="2000" baseline="-25000" dirty="0" smtClean="0"/>
              <a:t>3</a:t>
            </a:r>
            <a:r>
              <a:rPr lang="en-US" sz="2000" dirty="0" smtClean="0"/>
              <a:t> is milled and mixed together in powder form [4]</a:t>
            </a:r>
          </a:p>
          <a:p>
            <a:pPr marL="400050" indent="-400050" algn="just">
              <a:lnSpc>
                <a:spcPct val="150000"/>
              </a:lnSpc>
              <a:buFont typeface="+mj-lt"/>
              <a:buAutoNum type="romanUcPeriod"/>
            </a:pPr>
            <a:r>
              <a:rPr lang="en-US" sz="2000" dirty="0"/>
              <a:t>The </a:t>
            </a:r>
            <a:r>
              <a:rPr lang="en-US" sz="2000" dirty="0" smtClean="0"/>
              <a:t>resultant </a:t>
            </a:r>
            <a:r>
              <a:rPr lang="en-US" sz="2000" dirty="0"/>
              <a:t>powder </a:t>
            </a:r>
            <a:r>
              <a:rPr lang="en-US" sz="2000" dirty="0" smtClean="0"/>
              <a:t>is calcined </a:t>
            </a:r>
            <a:r>
              <a:rPr lang="en-US" sz="2000" dirty="0"/>
              <a:t>at 1350°C for 1 </a:t>
            </a:r>
            <a:r>
              <a:rPr lang="en-US" sz="2000" dirty="0" smtClean="0"/>
              <a:t>hour.  </a:t>
            </a:r>
          </a:p>
          <a:p>
            <a:pPr marL="400050" indent="-400050" algn="just">
              <a:lnSpc>
                <a:spcPct val="150000"/>
              </a:lnSpc>
              <a:buFont typeface="+mj-lt"/>
              <a:buAutoNum type="romanUcPeriod"/>
            </a:pPr>
            <a:r>
              <a:rPr lang="en-US" sz="2000" dirty="0"/>
              <a:t>Further the powder is pressed using uniaxial die of 40 </a:t>
            </a:r>
            <a:r>
              <a:rPr lang="en-US" sz="2000" dirty="0" err="1"/>
              <a:t>Mpa</a:t>
            </a:r>
            <a:r>
              <a:rPr lang="en-US" sz="2000" dirty="0"/>
              <a:t> and then sintered at 1550</a:t>
            </a:r>
            <a:r>
              <a:rPr lang="en-US" sz="2000" baseline="30000" dirty="0"/>
              <a:t>0</a:t>
            </a:r>
            <a:r>
              <a:rPr lang="en-US" sz="2000" dirty="0"/>
              <a:t>C for 4 hours to form cubic YSZ [4]. The powder is then cooled to form </a:t>
            </a:r>
            <a:r>
              <a:rPr lang="en-US" sz="2000" dirty="0" smtClean="0"/>
              <a:t>8YSZ.</a:t>
            </a:r>
            <a:endParaRPr lang="en-US" sz="2000" dirty="0"/>
          </a:p>
        </p:txBody>
      </p:sp>
      <p:sp>
        <p:nvSpPr>
          <p:cNvPr id="4" name="Rounded Rectangle 3"/>
          <p:cNvSpPr/>
          <p:nvPr/>
        </p:nvSpPr>
        <p:spPr>
          <a:xfrm>
            <a:off x="8360229" y="1730829"/>
            <a:ext cx="2231571" cy="112122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Milling and powder mixing</a:t>
            </a:r>
            <a:endParaRPr lang="en-US" dirty="0"/>
          </a:p>
        </p:txBody>
      </p:sp>
      <p:sp>
        <p:nvSpPr>
          <p:cNvPr id="14" name="Rounded Rectangle 13"/>
          <p:cNvSpPr/>
          <p:nvPr/>
        </p:nvSpPr>
        <p:spPr>
          <a:xfrm>
            <a:off x="8371114" y="3298110"/>
            <a:ext cx="2231571" cy="112122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Calcination </a:t>
            </a:r>
            <a:r>
              <a:rPr lang="en-US" dirty="0"/>
              <a:t>at 1350°C</a:t>
            </a:r>
            <a:r>
              <a:rPr lang="en-US" dirty="0" smtClean="0"/>
              <a:t> </a:t>
            </a:r>
            <a:endParaRPr lang="en-US" dirty="0"/>
          </a:p>
        </p:txBody>
      </p:sp>
      <p:sp>
        <p:nvSpPr>
          <p:cNvPr id="15" name="Rounded Rectangle 14"/>
          <p:cNvSpPr/>
          <p:nvPr/>
        </p:nvSpPr>
        <p:spPr>
          <a:xfrm>
            <a:off x="8360228" y="5043474"/>
            <a:ext cx="2231571" cy="11212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Sintering at 1550</a:t>
            </a:r>
            <a:r>
              <a:rPr lang="en-US" baseline="30000" dirty="0" smtClean="0">
                <a:solidFill>
                  <a:schemeClr val="tx1"/>
                </a:solidFill>
              </a:rPr>
              <a:t>0</a:t>
            </a:r>
            <a:r>
              <a:rPr lang="en-US" dirty="0" smtClean="0">
                <a:solidFill>
                  <a:schemeClr val="tx1"/>
                </a:solidFill>
              </a:rPr>
              <a:t>C followed by cooling </a:t>
            </a:r>
            <a:endParaRPr lang="en-US" dirty="0">
              <a:solidFill>
                <a:schemeClr val="tx1"/>
              </a:solidFill>
            </a:endParaRPr>
          </a:p>
        </p:txBody>
      </p:sp>
      <p:cxnSp>
        <p:nvCxnSpPr>
          <p:cNvPr id="6" name="Straight Arrow Connector 5"/>
          <p:cNvCxnSpPr>
            <a:stCxn id="4" idx="2"/>
            <a:endCxn id="14" idx="0"/>
          </p:cNvCxnSpPr>
          <p:nvPr/>
        </p:nvCxnSpPr>
        <p:spPr>
          <a:xfrm>
            <a:off x="9476015" y="2852057"/>
            <a:ext cx="10885" cy="4460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a:stCxn id="14" idx="2"/>
            <a:endCxn id="15" idx="0"/>
          </p:cNvCxnSpPr>
          <p:nvPr/>
        </p:nvCxnSpPr>
        <p:spPr>
          <a:xfrm flipH="1">
            <a:off x="9476014" y="4419338"/>
            <a:ext cx="10886" cy="624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6FBC0D35-C527-4976-B925-F2509867E0D9}" type="datetime1">
              <a:rPr lang="en-US" smtClean="0"/>
              <a:t>11/10/2020</a:t>
            </a:fld>
            <a:endParaRPr lang="en-US"/>
          </a:p>
        </p:txBody>
      </p:sp>
      <p:sp>
        <p:nvSpPr>
          <p:cNvPr id="7" name="Slide Number Placeholder 6"/>
          <p:cNvSpPr>
            <a:spLocks noGrp="1"/>
          </p:cNvSpPr>
          <p:nvPr>
            <p:ph type="sldNum" sz="quarter" idx="12"/>
          </p:nvPr>
        </p:nvSpPr>
        <p:spPr/>
        <p:txBody>
          <a:bodyPr/>
          <a:lstStyle/>
          <a:p>
            <a:fld id="{06A89730-4BA7-4A6E-9ADF-70FD5E03A14E}" type="slidenum">
              <a:rPr lang="en-US" smtClean="0"/>
              <a:t>14</a:t>
            </a:fld>
            <a:endParaRPr lang="en-US"/>
          </a:p>
        </p:txBody>
      </p:sp>
    </p:spTree>
    <p:extLst>
      <p:ext uri="{BB962C8B-B14F-4D97-AF65-F5344CB8AC3E}">
        <p14:creationId xmlns:p14="http://schemas.microsoft.com/office/powerpoint/2010/main" val="1107399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003087" y="541178"/>
            <a:ext cx="6402170" cy="49244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200" dirty="0" smtClean="0">
                <a:latin typeface="+mn-lt"/>
                <a:ea typeface="Segoe UI" panose="020B0502040204020203" pitchFamily="34" charset="0"/>
                <a:cs typeface="Segoe UI" panose="020B0502040204020203" pitchFamily="34" charset="0"/>
              </a:rPr>
              <a:t>Manufacturing of YSZ</a:t>
            </a:r>
            <a:endParaRPr lang="en-US" sz="3200" dirty="0">
              <a:latin typeface="+mn-lt"/>
              <a:ea typeface="Segoe UI" panose="020B0502040204020203" pitchFamily="34" charset="0"/>
              <a:cs typeface="Segoe UI" panose="020B0502040204020203" pitchFamily="34" charset="0"/>
            </a:endParaRPr>
          </a:p>
        </p:txBody>
      </p:sp>
      <p:grpSp>
        <p:nvGrpSpPr>
          <p:cNvPr id="138" name="Group 137"/>
          <p:cNvGrpSpPr/>
          <p:nvPr/>
        </p:nvGrpSpPr>
        <p:grpSpPr>
          <a:xfrm>
            <a:off x="10887" y="6683828"/>
            <a:ext cx="12192000" cy="172472"/>
            <a:chOff x="-170626" y="0"/>
            <a:chExt cx="13534857" cy="166915"/>
          </a:xfrm>
        </p:grpSpPr>
        <p:sp>
          <p:nvSpPr>
            <p:cNvPr id="139" name="Parallelogram 138"/>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Parallelogram 139"/>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arallelogram 140"/>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5410200" y="264115"/>
            <a:ext cx="1371600" cy="110556"/>
            <a:chOff x="-170626" y="0"/>
            <a:chExt cx="13534857" cy="166915"/>
          </a:xfrm>
        </p:grpSpPr>
        <p:sp>
          <p:nvSpPr>
            <p:cNvPr id="143" name="Parallelogram 142"/>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Parallelogram 143"/>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p:cNvSpPr txBox="1"/>
          <p:nvPr/>
        </p:nvSpPr>
        <p:spPr>
          <a:xfrm>
            <a:off x="859972" y="1539872"/>
            <a:ext cx="5693228" cy="4247317"/>
          </a:xfrm>
          <a:prstGeom prst="rect">
            <a:avLst/>
          </a:prstGeom>
          <a:noFill/>
          <a:ln>
            <a:solidFill>
              <a:srgbClr val="C00000"/>
            </a:solidFill>
          </a:ln>
        </p:spPr>
        <p:txBody>
          <a:bodyPr wrap="square" rtlCol="0">
            <a:spAutoFit/>
          </a:bodyPr>
          <a:lstStyle/>
          <a:p>
            <a:pPr marL="400050" indent="-400050" algn="just">
              <a:lnSpc>
                <a:spcPct val="150000"/>
              </a:lnSpc>
              <a:buFont typeface="+mj-lt"/>
              <a:buAutoNum type="romanUcPeriod"/>
            </a:pPr>
            <a:r>
              <a:rPr lang="en-US" sz="2000" dirty="0" smtClean="0"/>
              <a:t>Polymorphs of YSZ can be obtained by changing the </a:t>
            </a:r>
            <a:r>
              <a:rPr lang="en-US" sz="2000" dirty="0" err="1" smtClean="0"/>
              <a:t>Yttria</a:t>
            </a:r>
            <a:r>
              <a:rPr lang="en-US" sz="2000" dirty="0" smtClean="0"/>
              <a:t> content. </a:t>
            </a:r>
          </a:p>
          <a:p>
            <a:pPr marL="400050" indent="-400050" algn="just">
              <a:lnSpc>
                <a:spcPct val="150000"/>
              </a:lnSpc>
              <a:buFont typeface="+mj-lt"/>
              <a:buAutoNum type="romanUcPeriod"/>
            </a:pPr>
            <a:r>
              <a:rPr lang="en-US" sz="2000" dirty="0" smtClean="0"/>
              <a:t>Below 3 mole % of </a:t>
            </a:r>
            <a:r>
              <a:rPr lang="en-US" sz="2000" dirty="0" err="1" smtClean="0"/>
              <a:t>Yttria</a:t>
            </a:r>
            <a:r>
              <a:rPr lang="en-US" sz="2000" dirty="0" smtClean="0"/>
              <a:t>, YSZ is monoclinic at room temperature and hence is unusable.</a:t>
            </a:r>
          </a:p>
          <a:p>
            <a:pPr marL="400050" indent="-400050" algn="just">
              <a:lnSpc>
                <a:spcPct val="150000"/>
              </a:lnSpc>
              <a:buFont typeface="+mj-lt"/>
              <a:buAutoNum type="romanUcPeriod"/>
            </a:pPr>
            <a:r>
              <a:rPr lang="en-US" sz="2000" dirty="0" smtClean="0"/>
              <a:t>Generally 8 </a:t>
            </a:r>
            <a:r>
              <a:rPr lang="en-US" sz="2000" dirty="0" err="1" smtClean="0"/>
              <a:t>mol</a:t>
            </a:r>
            <a:r>
              <a:rPr lang="en-US" sz="2000" dirty="0" smtClean="0"/>
              <a:t> % YSZ is found to be good enough for industrial application.</a:t>
            </a:r>
          </a:p>
          <a:p>
            <a:pPr marL="400050" indent="-400050" algn="just">
              <a:lnSpc>
                <a:spcPct val="150000"/>
              </a:lnSpc>
              <a:buFont typeface="+mj-lt"/>
              <a:buAutoNum type="romanUcPeriod"/>
            </a:pPr>
            <a:r>
              <a:rPr lang="en-US" sz="2000" dirty="0" smtClean="0"/>
              <a:t>At more than 650</a:t>
            </a:r>
            <a:r>
              <a:rPr lang="en-US" sz="2000" baseline="30000" dirty="0" smtClean="0"/>
              <a:t>0</a:t>
            </a:r>
            <a:r>
              <a:rPr lang="en-US" sz="2000" dirty="0" smtClean="0"/>
              <a:t>C, YSZ starts to conduct due to the formation and liberation of </a:t>
            </a:r>
            <a:r>
              <a:rPr lang="en-US" sz="2000" dirty="0"/>
              <a:t>O</a:t>
            </a:r>
            <a:r>
              <a:rPr lang="en-US" sz="2000" baseline="30000" dirty="0"/>
              <a:t>2−</a:t>
            </a:r>
            <a:r>
              <a:rPr lang="en-US" sz="2000" dirty="0"/>
              <a:t> </a:t>
            </a:r>
            <a:r>
              <a:rPr lang="en-US" sz="2000" dirty="0" smtClean="0"/>
              <a:t>ions, and thus is useful in SOFCs and gas detectors.</a:t>
            </a:r>
            <a:endParaRPr lang="en-US" sz="2000" dirty="0"/>
          </a:p>
        </p:txBody>
      </p:sp>
      <p:pic>
        <p:nvPicPr>
          <p:cNvPr id="1026" name="Picture 2" descr="https://www.researchgate.net/profile/Gregoire_Witz/publication/227651528/figure/fig5/AS:280267022454793@1443832273561/Phase-diagram-of-yttria-stabilized-zirconia_W6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8663" y="1601803"/>
            <a:ext cx="4190502" cy="41234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935686" y="5787189"/>
            <a:ext cx="3883479" cy="646331"/>
          </a:xfrm>
          <a:prstGeom prst="rect">
            <a:avLst/>
          </a:prstGeom>
          <a:noFill/>
        </p:spPr>
        <p:txBody>
          <a:bodyPr wrap="square" rtlCol="0">
            <a:spAutoFit/>
          </a:bodyPr>
          <a:lstStyle/>
          <a:p>
            <a:r>
              <a:rPr lang="en-US" dirty="0" smtClean="0"/>
              <a:t>Fig.7 Phase diagram of </a:t>
            </a:r>
            <a:r>
              <a:rPr lang="en-US" dirty="0" err="1" smtClean="0"/>
              <a:t>Yttria</a:t>
            </a:r>
            <a:r>
              <a:rPr lang="en-US" dirty="0" smtClean="0"/>
              <a:t>-Zirconia ceramic composite</a:t>
            </a:r>
            <a:endParaRPr lang="en-US" dirty="0"/>
          </a:p>
        </p:txBody>
      </p:sp>
      <p:sp>
        <p:nvSpPr>
          <p:cNvPr id="2" name="Date Placeholder 1"/>
          <p:cNvSpPr>
            <a:spLocks noGrp="1"/>
          </p:cNvSpPr>
          <p:nvPr>
            <p:ph type="dt" sz="half" idx="10"/>
          </p:nvPr>
        </p:nvSpPr>
        <p:spPr/>
        <p:txBody>
          <a:bodyPr/>
          <a:lstStyle/>
          <a:p>
            <a:fld id="{024E9CD9-EA1A-43DD-884C-A20C780C483E}" type="datetime1">
              <a:rPr lang="en-US" smtClean="0"/>
              <a:t>11/10/2020</a:t>
            </a:fld>
            <a:endParaRPr lang="en-US"/>
          </a:p>
        </p:txBody>
      </p:sp>
      <p:sp>
        <p:nvSpPr>
          <p:cNvPr id="4" name="Slide Number Placeholder 3"/>
          <p:cNvSpPr>
            <a:spLocks noGrp="1"/>
          </p:cNvSpPr>
          <p:nvPr>
            <p:ph type="sldNum" sz="quarter" idx="12"/>
          </p:nvPr>
        </p:nvSpPr>
        <p:spPr/>
        <p:txBody>
          <a:bodyPr/>
          <a:lstStyle/>
          <a:p>
            <a:fld id="{06A89730-4BA7-4A6E-9ADF-70FD5E03A14E}" type="slidenum">
              <a:rPr lang="en-US" smtClean="0"/>
              <a:t>15</a:t>
            </a:fld>
            <a:endParaRPr lang="en-US"/>
          </a:p>
        </p:txBody>
      </p:sp>
    </p:spTree>
    <p:extLst>
      <p:ext uri="{BB962C8B-B14F-4D97-AF65-F5344CB8AC3E}">
        <p14:creationId xmlns:p14="http://schemas.microsoft.com/office/powerpoint/2010/main" val="17421675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003087" y="541178"/>
            <a:ext cx="6402170" cy="49244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200" dirty="0" smtClean="0">
                <a:latin typeface="+mn-lt"/>
                <a:ea typeface="Segoe UI" panose="020B0502040204020203" pitchFamily="34" charset="0"/>
                <a:cs typeface="Segoe UI" panose="020B0502040204020203" pitchFamily="34" charset="0"/>
              </a:rPr>
              <a:t>Microstructure of YSZ</a:t>
            </a:r>
            <a:endParaRPr lang="en-US" sz="3200" dirty="0">
              <a:latin typeface="+mn-lt"/>
              <a:ea typeface="Segoe UI" panose="020B0502040204020203" pitchFamily="34" charset="0"/>
              <a:cs typeface="Segoe UI" panose="020B0502040204020203" pitchFamily="34" charset="0"/>
            </a:endParaRPr>
          </a:p>
        </p:txBody>
      </p:sp>
      <p:grpSp>
        <p:nvGrpSpPr>
          <p:cNvPr id="138" name="Group 137"/>
          <p:cNvGrpSpPr/>
          <p:nvPr/>
        </p:nvGrpSpPr>
        <p:grpSpPr>
          <a:xfrm>
            <a:off x="10887" y="6683828"/>
            <a:ext cx="12192000" cy="172472"/>
            <a:chOff x="-170626" y="0"/>
            <a:chExt cx="13534857" cy="166915"/>
          </a:xfrm>
        </p:grpSpPr>
        <p:sp>
          <p:nvSpPr>
            <p:cNvPr id="139" name="Parallelogram 138"/>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Parallelogram 139"/>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arallelogram 140"/>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5410200" y="264115"/>
            <a:ext cx="1371600" cy="110556"/>
            <a:chOff x="-170626" y="0"/>
            <a:chExt cx="13534857" cy="166915"/>
          </a:xfrm>
        </p:grpSpPr>
        <p:sp>
          <p:nvSpPr>
            <p:cNvPr id="143" name="Parallelogram 142"/>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Parallelogram 143"/>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p:cNvSpPr txBox="1"/>
          <p:nvPr/>
        </p:nvSpPr>
        <p:spPr>
          <a:xfrm>
            <a:off x="751112" y="1144724"/>
            <a:ext cx="5921828" cy="4801314"/>
          </a:xfrm>
          <a:prstGeom prst="rect">
            <a:avLst/>
          </a:prstGeom>
          <a:noFill/>
          <a:ln>
            <a:solidFill>
              <a:srgbClr val="C00000"/>
            </a:solidFill>
          </a:ln>
        </p:spPr>
        <p:txBody>
          <a:bodyPr wrap="square" rtlCol="0">
            <a:spAutoFit/>
          </a:bodyPr>
          <a:lstStyle/>
          <a:p>
            <a:pPr marL="400050" indent="-400050" algn="just">
              <a:buFont typeface="+mj-lt"/>
              <a:buAutoNum type="romanUcPeriod"/>
            </a:pPr>
            <a:r>
              <a:rPr lang="en-US" dirty="0"/>
              <a:t>In the </a:t>
            </a:r>
            <a:r>
              <a:rPr lang="en-US" dirty="0" smtClean="0"/>
              <a:t>dense </a:t>
            </a:r>
            <a:r>
              <a:rPr lang="en-US" dirty="0"/>
              <a:t>YSZ </a:t>
            </a:r>
            <a:r>
              <a:rPr lang="en-US" dirty="0" smtClean="0"/>
              <a:t>sample, </a:t>
            </a:r>
            <a:r>
              <a:rPr lang="en-US" dirty="0"/>
              <a:t>the grains are uniform </a:t>
            </a:r>
            <a:r>
              <a:rPr lang="en-US" dirty="0" smtClean="0"/>
              <a:t>and the grain </a:t>
            </a:r>
            <a:r>
              <a:rPr lang="en-US" dirty="0"/>
              <a:t>boundaries are straight, clear and thin</a:t>
            </a:r>
            <a:r>
              <a:rPr lang="en-US" dirty="0" smtClean="0"/>
              <a:t>. [5]</a:t>
            </a:r>
            <a:endParaRPr lang="en-US" dirty="0"/>
          </a:p>
          <a:p>
            <a:pPr marL="400050" indent="-400050" algn="just">
              <a:lnSpc>
                <a:spcPct val="150000"/>
              </a:lnSpc>
              <a:buFont typeface="+mj-lt"/>
              <a:buAutoNum type="romanUcPeriod"/>
            </a:pPr>
            <a:r>
              <a:rPr lang="en-US" dirty="0"/>
              <a:t>From the surface microstructure there seems to be </a:t>
            </a:r>
            <a:r>
              <a:rPr lang="en-US" dirty="0" smtClean="0"/>
              <a:t>no pores </a:t>
            </a:r>
            <a:r>
              <a:rPr lang="en-US" dirty="0"/>
              <a:t>or a very few no. of pores inside the grains</a:t>
            </a:r>
          </a:p>
          <a:p>
            <a:pPr marL="400050" indent="-400050" algn="just">
              <a:lnSpc>
                <a:spcPct val="150000"/>
              </a:lnSpc>
              <a:buFont typeface="+mj-lt"/>
              <a:buAutoNum type="romanUcPeriod"/>
            </a:pPr>
            <a:r>
              <a:rPr lang="en-US" dirty="0"/>
              <a:t>The pores are minute and enclosed, which have little effect on the electrical conductivities of YSZ. [5].</a:t>
            </a:r>
          </a:p>
          <a:p>
            <a:pPr marL="400050" indent="-400050" algn="just">
              <a:lnSpc>
                <a:spcPct val="150000"/>
              </a:lnSpc>
              <a:buFont typeface="+mj-lt"/>
              <a:buAutoNum type="romanUcPeriod"/>
            </a:pPr>
            <a:r>
              <a:rPr lang="en-US" dirty="0"/>
              <a:t>The grain size distribution of YSZ is in  the  range of 0.4-3μm, most of them are less than 1μm. </a:t>
            </a:r>
          </a:p>
          <a:p>
            <a:pPr marL="400050" indent="-400050" algn="just">
              <a:lnSpc>
                <a:spcPct val="150000"/>
              </a:lnSpc>
              <a:buFont typeface="+mj-lt"/>
              <a:buAutoNum type="romanUcPeriod"/>
            </a:pPr>
            <a:r>
              <a:rPr lang="en-US" dirty="0"/>
              <a:t>At the same sintering temperature, the grain size becomes bigger when the holding time is longer. With the same holding time, the grain size increases with the sintering temperature increasing</a:t>
            </a:r>
            <a:r>
              <a:rPr lang="en-US" dirty="0" smtClean="0"/>
              <a:t>. [5]</a:t>
            </a:r>
            <a:endParaRPr lang="en-US" sz="2000" dirty="0"/>
          </a:p>
        </p:txBody>
      </p:sp>
      <p:pic>
        <p:nvPicPr>
          <p:cNvPr id="2" name="Picture 1"/>
          <p:cNvPicPr>
            <a:picLocks noChangeAspect="1"/>
          </p:cNvPicPr>
          <p:nvPr/>
        </p:nvPicPr>
        <p:blipFill>
          <a:blip r:embed="rId3"/>
          <a:stretch>
            <a:fillRect/>
          </a:stretch>
        </p:blipFill>
        <p:spPr>
          <a:xfrm>
            <a:off x="6868886" y="1144724"/>
            <a:ext cx="5072743" cy="5104129"/>
          </a:xfrm>
          <a:prstGeom prst="rect">
            <a:avLst/>
          </a:prstGeom>
        </p:spPr>
      </p:pic>
      <p:sp>
        <p:nvSpPr>
          <p:cNvPr id="4" name="Date Placeholder 3"/>
          <p:cNvSpPr>
            <a:spLocks noGrp="1"/>
          </p:cNvSpPr>
          <p:nvPr>
            <p:ph type="dt" sz="half" idx="10"/>
          </p:nvPr>
        </p:nvSpPr>
        <p:spPr/>
        <p:txBody>
          <a:bodyPr/>
          <a:lstStyle/>
          <a:p>
            <a:fld id="{4C406F2C-A01A-4F9F-A1A7-FFE2D537EFA5}" type="datetime1">
              <a:rPr lang="en-US" smtClean="0"/>
              <a:t>11/10/2020</a:t>
            </a:fld>
            <a:endParaRPr lang="en-US"/>
          </a:p>
        </p:txBody>
      </p:sp>
      <p:sp>
        <p:nvSpPr>
          <p:cNvPr id="5" name="Slide Number Placeholder 4"/>
          <p:cNvSpPr>
            <a:spLocks noGrp="1"/>
          </p:cNvSpPr>
          <p:nvPr>
            <p:ph type="sldNum" sz="quarter" idx="12"/>
          </p:nvPr>
        </p:nvSpPr>
        <p:spPr/>
        <p:txBody>
          <a:bodyPr/>
          <a:lstStyle/>
          <a:p>
            <a:fld id="{06A89730-4BA7-4A6E-9ADF-70FD5E03A14E}" type="slidenum">
              <a:rPr lang="en-US" smtClean="0"/>
              <a:t>16</a:t>
            </a:fld>
            <a:endParaRPr lang="en-US"/>
          </a:p>
        </p:txBody>
      </p:sp>
    </p:spTree>
    <p:extLst>
      <p:ext uri="{BB962C8B-B14F-4D97-AF65-F5344CB8AC3E}">
        <p14:creationId xmlns:p14="http://schemas.microsoft.com/office/powerpoint/2010/main" val="42300787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003087" y="541178"/>
            <a:ext cx="6402170" cy="49244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200" dirty="0" smtClean="0">
                <a:latin typeface="+mn-lt"/>
                <a:ea typeface="Segoe UI" panose="020B0502040204020203" pitchFamily="34" charset="0"/>
                <a:cs typeface="Segoe UI" panose="020B0502040204020203" pitchFamily="34" charset="0"/>
              </a:rPr>
              <a:t>Electrical properties of YSZ</a:t>
            </a:r>
            <a:endParaRPr lang="en-US" sz="3200" dirty="0">
              <a:latin typeface="+mn-lt"/>
              <a:ea typeface="Segoe UI" panose="020B0502040204020203" pitchFamily="34" charset="0"/>
              <a:cs typeface="Segoe UI" panose="020B0502040204020203" pitchFamily="34" charset="0"/>
            </a:endParaRPr>
          </a:p>
        </p:txBody>
      </p:sp>
      <p:grpSp>
        <p:nvGrpSpPr>
          <p:cNvPr id="138" name="Group 137"/>
          <p:cNvGrpSpPr/>
          <p:nvPr/>
        </p:nvGrpSpPr>
        <p:grpSpPr>
          <a:xfrm>
            <a:off x="10887" y="6683828"/>
            <a:ext cx="12192000" cy="172472"/>
            <a:chOff x="-170626" y="0"/>
            <a:chExt cx="13534857" cy="166915"/>
          </a:xfrm>
        </p:grpSpPr>
        <p:sp>
          <p:nvSpPr>
            <p:cNvPr id="139" name="Parallelogram 138"/>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Parallelogram 139"/>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arallelogram 140"/>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5410200" y="264115"/>
            <a:ext cx="1371600" cy="110556"/>
            <a:chOff x="-170626" y="0"/>
            <a:chExt cx="13534857" cy="166915"/>
          </a:xfrm>
        </p:grpSpPr>
        <p:sp>
          <p:nvSpPr>
            <p:cNvPr id="143" name="Parallelogram 142"/>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Parallelogram 143"/>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p:cNvSpPr txBox="1"/>
          <p:nvPr/>
        </p:nvSpPr>
        <p:spPr>
          <a:xfrm>
            <a:off x="1039584" y="3957435"/>
            <a:ext cx="10570031" cy="2419124"/>
          </a:xfrm>
          <a:prstGeom prst="rect">
            <a:avLst/>
          </a:prstGeom>
          <a:noFill/>
          <a:ln>
            <a:solidFill>
              <a:srgbClr val="C00000"/>
            </a:solidFill>
          </a:ln>
        </p:spPr>
        <p:txBody>
          <a:bodyPr wrap="square" rtlCol="0">
            <a:spAutoFit/>
          </a:bodyPr>
          <a:lstStyle/>
          <a:p>
            <a:pPr marL="400050" indent="-400050" algn="just">
              <a:lnSpc>
                <a:spcPct val="120000"/>
              </a:lnSpc>
              <a:buFont typeface="+mj-lt"/>
              <a:buAutoNum type="romanUcPeriod"/>
            </a:pPr>
            <a:r>
              <a:rPr lang="en-US" dirty="0" smtClean="0"/>
              <a:t>With decrease in grain size the electrical conductivity increases. [5].</a:t>
            </a:r>
          </a:p>
          <a:p>
            <a:pPr marL="400050" indent="-400050" algn="just">
              <a:lnSpc>
                <a:spcPct val="120000"/>
              </a:lnSpc>
              <a:buFont typeface="+mj-lt"/>
              <a:buAutoNum type="romanUcPeriod"/>
            </a:pPr>
            <a:r>
              <a:rPr lang="en-US" dirty="0" smtClean="0"/>
              <a:t>The </a:t>
            </a:r>
            <a:r>
              <a:rPr lang="en-US" dirty="0"/>
              <a:t>conductivity </a:t>
            </a:r>
            <a:r>
              <a:rPr lang="en-US" dirty="0" smtClean="0"/>
              <a:t>of solid </a:t>
            </a:r>
            <a:r>
              <a:rPr lang="en-US" dirty="0"/>
              <a:t>electrolyte is made up of grain conductivity </a:t>
            </a:r>
            <a:r>
              <a:rPr lang="en-US" dirty="0" smtClean="0"/>
              <a:t>and </a:t>
            </a:r>
            <a:r>
              <a:rPr lang="en-US" dirty="0"/>
              <a:t>grain boundary </a:t>
            </a:r>
            <a:r>
              <a:rPr lang="en-US" dirty="0" smtClean="0"/>
              <a:t>conductivity.</a:t>
            </a:r>
          </a:p>
          <a:p>
            <a:pPr marL="400050" indent="-400050" algn="just">
              <a:lnSpc>
                <a:spcPct val="120000"/>
              </a:lnSpc>
              <a:buFont typeface="+mj-lt"/>
              <a:buAutoNum type="romanUcPeriod"/>
            </a:pPr>
            <a:r>
              <a:rPr lang="en-US" dirty="0" smtClean="0"/>
              <a:t>The conduction </a:t>
            </a:r>
            <a:r>
              <a:rPr lang="en-US" dirty="0"/>
              <a:t>of </a:t>
            </a:r>
            <a:r>
              <a:rPr lang="en-US" dirty="0" smtClean="0"/>
              <a:t>oxygen </a:t>
            </a:r>
            <a:r>
              <a:rPr lang="en-US" dirty="0"/>
              <a:t>ions decreases when the oxygen-vacancy </a:t>
            </a:r>
            <a:r>
              <a:rPr lang="en-US" dirty="0" smtClean="0"/>
              <a:t>concentration </a:t>
            </a:r>
            <a:r>
              <a:rPr lang="en-US" dirty="0"/>
              <a:t>at the grain boundary is lower than in </a:t>
            </a:r>
            <a:r>
              <a:rPr lang="en-US" dirty="0" smtClean="0"/>
              <a:t>the </a:t>
            </a:r>
            <a:r>
              <a:rPr lang="en-US" dirty="0"/>
              <a:t>grain </a:t>
            </a:r>
            <a:r>
              <a:rPr lang="en-US" dirty="0" smtClean="0"/>
              <a:t>interior.</a:t>
            </a:r>
          </a:p>
          <a:p>
            <a:pPr marL="400050" indent="-400050" algn="just">
              <a:lnSpc>
                <a:spcPct val="120000"/>
              </a:lnSpc>
              <a:buFont typeface="+mj-lt"/>
              <a:buAutoNum type="romanUcPeriod"/>
            </a:pPr>
            <a:r>
              <a:rPr lang="en-US" dirty="0"/>
              <a:t>In comparison of the electrical conductivities of YSZ sintered at different processes, the desirable sintering process is the 1200°C×10h, in which the electrical conductivities of YSZ are higher, i.e. 0.04s/cm at 800°C and about 0.2s/cm at 1000°C, than previously reported (0.006 600°C, 0.12s/cm at </a:t>
            </a:r>
            <a:r>
              <a:rPr lang="en-US" dirty="0" smtClean="0"/>
              <a:t>1000°C [6].</a:t>
            </a:r>
            <a:endParaRPr lang="en-US" sz="2000" dirty="0"/>
          </a:p>
        </p:txBody>
      </p:sp>
      <p:pic>
        <p:nvPicPr>
          <p:cNvPr id="5" name="Picture 4"/>
          <p:cNvPicPr>
            <a:picLocks noChangeAspect="1"/>
          </p:cNvPicPr>
          <p:nvPr/>
        </p:nvPicPr>
        <p:blipFill>
          <a:blip r:embed="rId3"/>
          <a:stretch>
            <a:fillRect/>
          </a:stretch>
        </p:blipFill>
        <p:spPr>
          <a:xfrm>
            <a:off x="1687287" y="1200128"/>
            <a:ext cx="8839200" cy="2590800"/>
          </a:xfrm>
          <a:prstGeom prst="rect">
            <a:avLst/>
          </a:prstGeom>
        </p:spPr>
      </p:pic>
      <p:sp>
        <p:nvSpPr>
          <p:cNvPr id="2" name="Date Placeholder 1"/>
          <p:cNvSpPr>
            <a:spLocks noGrp="1"/>
          </p:cNvSpPr>
          <p:nvPr>
            <p:ph type="dt" sz="half" idx="10"/>
          </p:nvPr>
        </p:nvSpPr>
        <p:spPr/>
        <p:txBody>
          <a:bodyPr/>
          <a:lstStyle/>
          <a:p>
            <a:fld id="{833F589B-1118-4B7C-A822-DD51D42F153C}" type="datetime1">
              <a:rPr lang="en-US" smtClean="0"/>
              <a:t>11/10/2020</a:t>
            </a:fld>
            <a:endParaRPr lang="en-US"/>
          </a:p>
        </p:txBody>
      </p:sp>
      <p:sp>
        <p:nvSpPr>
          <p:cNvPr id="4" name="Slide Number Placeholder 3"/>
          <p:cNvSpPr>
            <a:spLocks noGrp="1"/>
          </p:cNvSpPr>
          <p:nvPr>
            <p:ph type="sldNum" sz="quarter" idx="12"/>
          </p:nvPr>
        </p:nvSpPr>
        <p:spPr/>
        <p:txBody>
          <a:bodyPr/>
          <a:lstStyle/>
          <a:p>
            <a:fld id="{06A89730-4BA7-4A6E-9ADF-70FD5E03A14E}" type="slidenum">
              <a:rPr lang="en-US" smtClean="0"/>
              <a:t>17</a:t>
            </a:fld>
            <a:endParaRPr lang="en-US"/>
          </a:p>
        </p:txBody>
      </p:sp>
    </p:spTree>
    <p:extLst>
      <p:ext uri="{BB962C8B-B14F-4D97-AF65-F5344CB8AC3E}">
        <p14:creationId xmlns:p14="http://schemas.microsoft.com/office/powerpoint/2010/main" val="16746700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003087" y="541178"/>
            <a:ext cx="6402170" cy="49244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200" dirty="0" smtClean="0">
                <a:latin typeface="+mn-lt"/>
                <a:ea typeface="Segoe UI" panose="020B0502040204020203" pitchFamily="34" charset="0"/>
                <a:cs typeface="Segoe UI" panose="020B0502040204020203" pitchFamily="34" charset="0"/>
              </a:rPr>
              <a:t>Fabrication of Oxygen Sensor</a:t>
            </a:r>
            <a:endParaRPr lang="en-US" sz="3200" dirty="0">
              <a:latin typeface="+mn-lt"/>
              <a:ea typeface="Segoe UI" panose="020B0502040204020203" pitchFamily="34" charset="0"/>
              <a:cs typeface="Segoe UI" panose="020B0502040204020203" pitchFamily="34" charset="0"/>
            </a:endParaRPr>
          </a:p>
        </p:txBody>
      </p:sp>
      <p:grpSp>
        <p:nvGrpSpPr>
          <p:cNvPr id="138" name="Group 137"/>
          <p:cNvGrpSpPr/>
          <p:nvPr/>
        </p:nvGrpSpPr>
        <p:grpSpPr>
          <a:xfrm>
            <a:off x="10887" y="6683828"/>
            <a:ext cx="12192000" cy="172472"/>
            <a:chOff x="-170626" y="0"/>
            <a:chExt cx="13534857" cy="166915"/>
          </a:xfrm>
        </p:grpSpPr>
        <p:sp>
          <p:nvSpPr>
            <p:cNvPr id="139" name="Parallelogram 138"/>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Parallelogram 139"/>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arallelogram 140"/>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5410200" y="264115"/>
            <a:ext cx="1371600" cy="110556"/>
            <a:chOff x="-170626" y="0"/>
            <a:chExt cx="13534857" cy="166915"/>
          </a:xfrm>
        </p:grpSpPr>
        <p:sp>
          <p:nvSpPr>
            <p:cNvPr id="143" name="Parallelogram 142"/>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Parallelogram 143"/>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1240972" y="1415143"/>
            <a:ext cx="9837336" cy="830997"/>
          </a:xfrm>
          <a:prstGeom prst="rect">
            <a:avLst/>
          </a:prstGeom>
          <a:solidFill>
            <a:schemeClr val="accent5">
              <a:lumMod val="75000"/>
            </a:schemeClr>
          </a:solidFill>
        </p:spPr>
        <p:txBody>
          <a:bodyPr wrap="square" rtlCol="0">
            <a:spAutoFit/>
          </a:bodyPr>
          <a:lstStyle/>
          <a:p>
            <a:r>
              <a:rPr lang="en-US" sz="2400" b="1" dirty="0" smtClean="0">
                <a:solidFill>
                  <a:schemeClr val="bg1"/>
                </a:solidFill>
              </a:rPr>
              <a:t>Co-firing method of laminated ceramic sheets is employed to form a porous layer type sensor.</a:t>
            </a:r>
            <a:endParaRPr lang="en-US" sz="2400" b="1" dirty="0">
              <a:solidFill>
                <a:schemeClr val="bg1"/>
              </a:solidFill>
            </a:endParaRPr>
          </a:p>
        </p:txBody>
      </p:sp>
      <p:sp>
        <p:nvSpPr>
          <p:cNvPr id="3" name="TextBox 2"/>
          <p:cNvSpPr txBox="1"/>
          <p:nvPr/>
        </p:nvSpPr>
        <p:spPr>
          <a:xfrm>
            <a:off x="1183194" y="2784193"/>
            <a:ext cx="10282812" cy="2862322"/>
          </a:xfrm>
          <a:prstGeom prst="rect">
            <a:avLst/>
          </a:prstGeom>
          <a:noFill/>
          <a:ln>
            <a:solidFill>
              <a:srgbClr val="C00000"/>
            </a:solidFill>
          </a:ln>
        </p:spPr>
        <p:txBody>
          <a:bodyPr wrap="square" rtlCol="0">
            <a:spAutoFit/>
          </a:bodyPr>
          <a:lstStyle/>
          <a:p>
            <a:pPr marL="400050" indent="-400050" algn="just">
              <a:lnSpc>
                <a:spcPct val="150000"/>
              </a:lnSpc>
              <a:buFont typeface="+mj-lt"/>
              <a:buAutoNum type="romanUcPeriod"/>
            </a:pPr>
            <a:r>
              <a:rPr lang="en-US" sz="2000" dirty="0"/>
              <a:t>Oxygen sensors, composing of two plate type zirconia cells and Pt electrodes, are laminated at 70</a:t>
            </a:r>
            <a:r>
              <a:rPr lang="en-US" sz="2000" baseline="30000" dirty="0"/>
              <a:t>0</a:t>
            </a:r>
            <a:r>
              <a:rPr lang="en-US" sz="2000" dirty="0"/>
              <a:t>C by a thick-film process and then sintered for 4 h at </a:t>
            </a:r>
            <a:r>
              <a:rPr lang="en-US" sz="2000" dirty="0" smtClean="0"/>
              <a:t>1400</a:t>
            </a:r>
            <a:r>
              <a:rPr lang="en-US" sz="2000" baseline="30000" dirty="0" smtClean="0"/>
              <a:t>0</a:t>
            </a:r>
            <a:r>
              <a:rPr lang="en-US" sz="2000" dirty="0" smtClean="0"/>
              <a:t>C</a:t>
            </a:r>
            <a:r>
              <a:rPr lang="en-US" sz="2000" dirty="0"/>
              <a:t> </a:t>
            </a:r>
            <a:r>
              <a:rPr lang="en-US" sz="2000" dirty="0" smtClean="0"/>
              <a:t>[7].</a:t>
            </a:r>
          </a:p>
          <a:p>
            <a:pPr marL="400050" indent="-400050" algn="just">
              <a:lnSpc>
                <a:spcPct val="150000"/>
              </a:lnSpc>
              <a:buFont typeface="+mj-lt"/>
              <a:buAutoNum type="romanUcPeriod"/>
            </a:pPr>
            <a:r>
              <a:rPr lang="en-US" sz="2000" dirty="0"/>
              <a:t>Microstructure of surface and </a:t>
            </a:r>
            <a:r>
              <a:rPr lang="en-US" sz="2000" dirty="0" smtClean="0"/>
              <a:t>cross-section </a:t>
            </a:r>
            <a:r>
              <a:rPr lang="en-US" sz="2000" dirty="0"/>
              <a:t>of the oxygen sensors was examined by a scanning electron microscope (SEM</a:t>
            </a:r>
            <a:r>
              <a:rPr lang="en-US" sz="2000" dirty="0" smtClean="0"/>
              <a:t>) [7].</a:t>
            </a:r>
          </a:p>
          <a:p>
            <a:pPr marL="400050" indent="-400050" algn="just">
              <a:lnSpc>
                <a:spcPct val="150000"/>
              </a:lnSpc>
              <a:buFont typeface="+mj-lt"/>
              <a:buAutoNum type="romanUcPeriod"/>
            </a:pPr>
            <a:r>
              <a:rPr lang="en-US" sz="2000" dirty="0" smtClean="0"/>
              <a:t>The ratio of O</a:t>
            </a:r>
            <a:r>
              <a:rPr lang="en-US" sz="2000" baseline="-25000" dirty="0" smtClean="0"/>
              <a:t>2</a:t>
            </a:r>
            <a:r>
              <a:rPr lang="en-US" sz="2000" dirty="0" smtClean="0"/>
              <a:t>/N</a:t>
            </a:r>
            <a:r>
              <a:rPr lang="en-US" sz="2000" baseline="-25000" dirty="0" smtClean="0"/>
              <a:t>2</a:t>
            </a:r>
            <a:r>
              <a:rPr lang="en-US" sz="2000" dirty="0" smtClean="0"/>
              <a:t> gas mixtures was controlled by varying O</a:t>
            </a:r>
            <a:r>
              <a:rPr lang="en-US" sz="2000" baseline="-25000" dirty="0" smtClean="0"/>
              <a:t>2</a:t>
            </a:r>
            <a:r>
              <a:rPr lang="en-US" sz="2000" dirty="0" smtClean="0"/>
              <a:t> content from 0 to 75 % by volume.</a:t>
            </a:r>
          </a:p>
          <a:p>
            <a:pPr marL="400050" indent="-400050" algn="just">
              <a:lnSpc>
                <a:spcPct val="150000"/>
              </a:lnSpc>
              <a:buFont typeface="+mj-lt"/>
              <a:buAutoNum type="romanUcPeriod"/>
            </a:pPr>
            <a:endParaRPr lang="en-US" sz="2000" dirty="0"/>
          </a:p>
        </p:txBody>
      </p:sp>
      <p:sp>
        <p:nvSpPr>
          <p:cNvPr id="4" name="Date Placeholder 3"/>
          <p:cNvSpPr>
            <a:spLocks noGrp="1"/>
          </p:cNvSpPr>
          <p:nvPr>
            <p:ph type="dt" sz="half" idx="10"/>
          </p:nvPr>
        </p:nvSpPr>
        <p:spPr/>
        <p:txBody>
          <a:bodyPr/>
          <a:lstStyle/>
          <a:p>
            <a:fld id="{272D2AD8-0FF9-4F03-BE41-67234E929627}" type="datetime1">
              <a:rPr lang="en-US" smtClean="0"/>
              <a:t>11/10/2020</a:t>
            </a:fld>
            <a:endParaRPr lang="en-US"/>
          </a:p>
        </p:txBody>
      </p:sp>
      <p:sp>
        <p:nvSpPr>
          <p:cNvPr id="5" name="Slide Number Placeholder 4"/>
          <p:cNvSpPr>
            <a:spLocks noGrp="1"/>
          </p:cNvSpPr>
          <p:nvPr>
            <p:ph type="sldNum" sz="quarter" idx="12"/>
          </p:nvPr>
        </p:nvSpPr>
        <p:spPr/>
        <p:txBody>
          <a:bodyPr/>
          <a:lstStyle/>
          <a:p>
            <a:fld id="{06A89730-4BA7-4A6E-9ADF-70FD5E03A14E}" type="slidenum">
              <a:rPr lang="en-US" smtClean="0"/>
              <a:t>18</a:t>
            </a:fld>
            <a:endParaRPr lang="en-US"/>
          </a:p>
        </p:txBody>
      </p:sp>
    </p:spTree>
    <p:extLst>
      <p:ext uri="{BB962C8B-B14F-4D97-AF65-F5344CB8AC3E}">
        <p14:creationId xmlns:p14="http://schemas.microsoft.com/office/powerpoint/2010/main" val="6938659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003087" y="541178"/>
            <a:ext cx="6402170" cy="49244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200" dirty="0" smtClean="0">
                <a:latin typeface="+mn-lt"/>
                <a:ea typeface="Segoe UI" panose="020B0502040204020203" pitchFamily="34" charset="0"/>
                <a:cs typeface="Segoe UI" panose="020B0502040204020203" pitchFamily="34" charset="0"/>
              </a:rPr>
              <a:t>Fabrication of Oxygen Sensor</a:t>
            </a:r>
            <a:endParaRPr lang="en-US" sz="3200" dirty="0">
              <a:latin typeface="+mn-lt"/>
              <a:ea typeface="Segoe UI" panose="020B0502040204020203" pitchFamily="34" charset="0"/>
              <a:cs typeface="Segoe UI" panose="020B0502040204020203" pitchFamily="34" charset="0"/>
            </a:endParaRPr>
          </a:p>
        </p:txBody>
      </p:sp>
      <p:grpSp>
        <p:nvGrpSpPr>
          <p:cNvPr id="138" name="Group 137"/>
          <p:cNvGrpSpPr/>
          <p:nvPr/>
        </p:nvGrpSpPr>
        <p:grpSpPr>
          <a:xfrm>
            <a:off x="10887" y="6683828"/>
            <a:ext cx="12192000" cy="172472"/>
            <a:chOff x="-170626" y="0"/>
            <a:chExt cx="13534857" cy="166915"/>
          </a:xfrm>
        </p:grpSpPr>
        <p:sp>
          <p:nvSpPr>
            <p:cNvPr id="139" name="Parallelogram 138"/>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Parallelogram 139"/>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arallelogram 140"/>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5410200" y="264115"/>
            <a:ext cx="1371600" cy="110556"/>
            <a:chOff x="-170626" y="0"/>
            <a:chExt cx="13534857" cy="166915"/>
          </a:xfrm>
        </p:grpSpPr>
        <p:sp>
          <p:nvSpPr>
            <p:cNvPr id="143" name="Parallelogram 142"/>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Parallelogram 143"/>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3"/>
          <a:stretch>
            <a:fillRect/>
          </a:stretch>
        </p:blipFill>
        <p:spPr>
          <a:xfrm>
            <a:off x="2250842" y="1438700"/>
            <a:ext cx="7983404" cy="3895778"/>
          </a:xfrm>
          <a:prstGeom prst="rect">
            <a:avLst/>
          </a:prstGeom>
        </p:spPr>
      </p:pic>
      <p:sp>
        <p:nvSpPr>
          <p:cNvPr id="14" name="TextBox 13"/>
          <p:cNvSpPr txBox="1"/>
          <p:nvPr/>
        </p:nvSpPr>
        <p:spPr>
          <a:xfrm>
            <a:off x="2537714" y="5554891"/>
            <a:ext cx="6867544" cy="369332"/>
          </a:xfrm>
          <a:prstGeom prst="rect">
            <a:avLst/>
          </a:prstGeom>
          <a:noFill/>
        </p:spPr>
        <p:txBody>
          <a:bodyPr wrap="square" rtlCol="0">
            <a:spAutoFit/>
          </a:bodyPr>
          <a:lstStyle/>
          <a:p>
            <a:r>
              <a:rPr lang="en-US" dirty="0" smtClean="0"/>
              <a:t>Fig.8 Schematics of (a) aperture type and (b) porous oxygen sensors [7]</a:t>
            </a:r>
            <a:endParaRPr lang="en-US" dirty="0"/>
          </a:p>
        </p:txBody>
      </p:sp>
      <p:sp>
        <p:nvSpPr>
          <p:cNvPr id="2" name="Date Placeholder 1"/>
          <p:cNvSpPr>
            <a:spLocks noGrp="1"/>
          </p:cNvSpPr>
          <p:nvPr>
            <p:ph type="dt" sz="half" idx="10"/>
          </p:nvPr>
        </p:nvSpPr>
        <p:spPr/>
        <p:txBody>
          <a:bodyPr/>
          <a:lstStyle/>
          <a:p>
            <a:fld id="{B70C29E6-7D82-4FDC-9C1F-DDA6997F6A1A}" type="datetime1">
              <a:rPr lang="en-US" smtClean="0"/>
              <a:t>11/10/2020</a:t>
            </a:fld>
            <a:endParaRPr lang="en-US"/>
          </a:p>
        </p:txBody>
      </p:sp>
      <p:sp>
        <p:nvSpPr>
          <p:cNvPr id="3" name="Slide Number Placeholder 2"/>
          <p:cNvSpPr>
            <a:spLocks noGrp="1"/>
          </p:cNvSpPr>
          <p:nvPr>
            <p:ph type="sldNum" sz="quarter" idx="12"/>
          </p:nvPr>
        </p:nvSpPr>
        <p:spPr/>
        <p:txBody>
          <a:bodyPr/>
          <a:lstStyle/>
          <a:p>
            <a:fld id="{06A89730-4BA7-4A6E-9ADF-70FD5E03A14E}" type="slidenum">
              <a:rPr lang="en-US" smtClean="0"/>
              <a:t>19</a:t>
            </a:fld>
            <a:endParaRPr lang="en-US"/>
          </a:p>
        </p:txBody>
      </p:sp>
    </p:spTree>
    <p:extLst>
      <p:ext uri="{BB962C8B-B14F-4D97-AF65-F5344CB8AC3E}">
        <p14:creationId xmlns:p14="http://schemas.microsoft.com/office/powerpoint/2010/main" val="1740290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003087" y="541178"/>
            <a:ext cx="6402170" cy="49244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200" dirty="0" smtClean="0">
                <a:latin typeface="+mn-lt"/>
                <a:ea typeface="Segoe UI" panose="020B0502040204020203" pitchFamily="34" charset="0"/>
                <a:cs typeface="Segoe UI" panose="020B0502040204020203" pitchFamily="34" charset="0"/>
              </a:rPr>
              <a:t>Contents</a:t>
            </a:r>
            <a:endParaRPr lang="en-US" sz="3200" dirty="0">
              <a:latin typeface="+mn-lt"/>
              <a:ea typeface="Segoe UI" panose="020B0502040204020203" pitchFamily="34" charset="0"/>
              <a:cs typeface="Segoe UI" panose="020B0502040204020203" pitchFamily="34" charset="0"/>
            </a:endParaRPr>
          </a:p>
        </p:txBody>
      </p:sp>
      <p:grpSp>
        <p:nvGrpSpPr>
          <p:cNvPr id="138" name="Group 137"/>
          <p:cNvGrpSpPr/>
          <p:nvPr/>
        </p:nvGrpSpPr>
        <p:grpSpPr>
          <a:xfrm>
            <a:off x="10887" y="6683828"/>
            <a:ext cx="12192000" cy="172472"/>
            <a:chOff x="-170626" y="0"/>
            <a:chExt cx="13534857" cy="166915"/>
          </a:xfrm>
        </p:grpSpPr>
        <p:sp>
          <p:nvSpPr>
            <p:cNvPr id="139" name="Parallelogram 138"/>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Parallelogram 139"/>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arallelogram 140"/>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5410200" y="264115"/>
            <a:ext cx="1371600" cy="110556"/>
            <a:chOff x="-170626" y="0"/>
            <a:chExt cx="13534857" cy="166915"/>
          </a:xfrm>
        </p:grpSpPr>
        <p:sp>
          <p:nvSpPr>
            <p:cNvPr id="143" name="Parallelogram 142"/>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Parallelogram 143"/>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AutoShape 4" descr="data:image/jpeg;base64,/9j/4AAQSkZJRgABAQAAAQABAAD/2wCEAAkGBxMREhUSEBIVExUTGBUYGBcYFxYYFxoXFRgYFxYWFxgkHSgiGhomHRUVITEiJSorLi4uGB8zODMtNygtLisBCgoKDg0OGQ8QGCsdFx0tKy0tLSsrLS03Ky0tLS0rKy83Ky0rKywuKy0tKy0uLjU0LTctNSs3KzcvLys3KyszMv/AABEIAJABXgMBIgACEQEDEQH/xAAcAAEAAgMBAQEAAAAAAAAAAAAABQYDBAcCAQj/xABAEAABAwIEAwUFBQYFBQEAAAABAAIDBBEFEiExBkFRE2FxkaEiMkKBsQcjM8HRFGJygpKiFTRSk+EWQ1PC8ST/xAAYAQEBAQEBAAAAAAAAAAAAAAAAAQIDBP/EACURAQEBAQACAAMJAAAAAAAAAAABEQIDIQRBURIiMVJhcaGiwf/aAAwDAQACEQMRAD8A7iiIgIiICIiAiIgIiICIiAiIgIiICIiAiIgIiICIiAiIgIiICIiAsFZKWsJG+nqQPzWSaQNaXHZoJPgBcrnVZx3M97oooGv9qwY3N2hBO3Q+yCdEFtdiLmSMa52YOJvcN9LBTQK5riGMTPY91PSBs0bmAtkGXK1wJc4uuMpA+HndeuFOOpJqlsUjszXaD7vJ1s4H5W+YQdJRfAV9QEREBERAREQEREBERAREQEREBERAREQEREBERAREQEREBERAREQEREBERAREQERYamrjjF5HtYOrnBo9UHqpjzMc3/U0jzFlyeM/slW1spALHA6ZjflpZverFxHxc/N2dK6w5Oy3Lrmwy3FrX0B5qlYpS1D5fvHuEmhu4731HtclKJXFK9vbSv1+90Dcp005lV/Bg2nqmSSk5QM1x8wAbrXNfKx5bNI4Fh1ab3B6EFYsYr2SuaY2kANsfG5Nx3aqTR3PA8bgqmfcSBxaBmGzh4jp3qUX5vw6smp5WzQOLXNO/K3MHqCu/wCAYq2qgbM0Zb+824Ja4btK0JFERAREQEREBERAREQEREBERAREQEREBERAREQEREBERAREQEREBFqVuJRQ/iyNaTyJ18t1ko6yOZuaJ7Xt2u0g69D0KDOiLBVVkcQvLIxg6ucB9UGdFV8Q4/oYv+92h6Rgu9dB6quVn2pE6U1KT3vd/wCo/VB0olc147iY2Yzw1Dc7rAtAa8jKLE5iTk0I0AF/FQ1diuJ14yFlmE3ytZYX5XJ1Kwx8ETv1nlDR0Llm6IKqxyRrhleJpQQW3JsSHAgE6/TuUrPiEtQ67ZLHZ1m6tceR0BGhA1PI8lhxPBKaCzXS5nk6AW6i5uT05c7LZlqo2y9o8xmR4DHNjByvyAZS4jZ43cb9Nrrj15ZzcanOpbizAs9LHM8ffU7WMld/5Iz7LXHqWnKL9D4KnCNo2V7o5pP2OWORwe0slaDlymzmnfrrYjwVAionuXeVl5lqgBZXf7IcaJllgJ9kta637w9km/gG/MlVOHAyd1Z+DcMFPUseN3XafC1/qFUdeRfGlfUURfHOA3IF19QEREBERAREQEREBERAREQEREBERAREQEREBEWhX41TwfjTxs7i4X8t0G+ipdf9pVGzSPtJj+62w83W+ig6n7RquXSmpWs735nn0sPqg6gtSvxGKBpdLIxgAJ9pwBPcLnUrlxbi9X700jAeTPux/bZeoPs/N81RMB1JNz5oIPHOI3PmL2v7Qv3b8IIJtlNuhA+QWbhnHKkTCSFmRxGVwIJY7cAP62NiDyv4qYfR4ZTaPkzuHRZK3jiIRdnSQZW8yQLADc/TXuWb6Ee3FsWrC5uZ8eVxa5rQG2INiLjfzXuLgmR5zVM1jzzOufqtH/G66W7YHBjb+0fX815GGTPN56hzu4EqiZGD4ZT/AIsucjkE/wCp6SLSlpcx6kXUbFhULdTqe83UhT0xP4UR8bWHnsiMVRxLWy6MaI2+Sjn0s8n4sx8AVZIcHlduQ3+4+Q09VI03Cub3s7vE5R6a+qDndbhbGAucRYAkkguOmpIC3IMMuGXc4Na5xvZl7EauaNG5dBzupvj7hN8UbZ4G3DPfa25IA1Dx16Hz6qv4C9zzme5zvEk+S4eTx9W+rjpz1J8lzoajOwxmIMDARmzBznA3tmAFmmw9e5R8VEOi3I5mRs1IAPesLZHP/Dje7vtYeZsF2jD0KcBb+DwZpRb4fqeXksUGHSv96ze5vtH9B6q1YJhgjAJFrbDn4nvWoiUnlEbHPdsxpcbb2aLm3kuO8T/bUwxvjo43Ne5tmvd7ThmHvANNgdd8x15LqOLYtTtzQyzBpe0tIFyQHC1zYab81+esZ4Ipqd0gGICUhruyYxvtOcGnJnNyNXAA26orFhXFVVFHJPNI8l2jGuzEkhp0c43Nr9SrNw79ptYyFznO7VkQcWmbeQZnfFYHSxA8Lbi6okPDdXIc8sPZg7yTEMAGnU3PyBUwcEmhoXueWvY5zYQInEvaXv7S8jbe0NSQATfTxU1cr9CcIY3+3UcNUWhhlbmLQbhpuRa9u5TK5X9mnD81JMX9tUdhlLI4XnKCCb9o+K5Eet7Aa2OtjouqKoIiICIiAiIgIiICIiAi8veGi7iABzOgUJiHF9FDfPUMJHJntn0ugnUVArftPi2p6eSU9XWYPzKiZeLcUqNIY2xA/wCllz5uuPRB1S6isQ4mpIL9rURgjkHZnf0i5XO/+lsRq/8AMTSEHk5xy/07KQpvs6hj1nmA+aCQrvtOpm6QxyTHrYMb5nX0UPNx1Xz6U8DIwe4vd5nT0UmBhNL0kI6DMvD+NWjSkpfAkWQRX+DYrV/izSBp5Zsrf6RYLZp/s3Yz2qmcDrqvFRjuITfEIgei0X4U+Q3nne/5lBLup8KpN3B5HTVYX8ZxN0paQu6Eiy04sLgj1yg95WxGQdI2E/wjTz2UGKbHq+bYCILQlw6WT8adzu4EqdioZncg3xNz5C636fh9zty4+ADR+ZRFTbhEMepaD3kqNmxCMF4YRtlAHeRf0B9Oqu/EfAhnh+7Ije03Fy4h3VrtfXkqjhPBU7XfeBjNdSCDfyH6KWKlcGwuSSNhZlaC0X3JuddB4Ec1O0vCpPvF7/7R+vqrHw7h4jYNNtBf6qaWsRXKPhprfha35XPmVKRYSwb6rfRFY44Gt2aAsijKrHoI73eDbp+vP5KLn4pJ/Bhc7oSLDzNvzWL5OYsiyvYCLHZVuo4TizF0bGtubm12+g0XmTiOUNBMbGnmSS4eWn1WnNVVc7T2faG+2X2G99naDruSrOpZsSpBuDRREGR0bD1NgfkTqsVTidLDewdIW320GneeXhdQ0zI2E9rPExx3ay8snza39VWeJMPNRlFM+oa3Z5kc1jHD91rbv/qS9XPwb8fPPXWdX7M+qy13HjY7gdjFZua1y51trj5kcuaqWLfaE94NnSuBB1uI2fl9FpUnCLA7K97zYZvYblb56uJU3SYFBH7TYWB2lyRmdfxN1j79/R6N+F4+V7/rP9qpxYtPIbsZa/Ma3/mOnldWDBxG1kn7VWikaADoYo3yE3zDtSM5tYaDqt6uwWVzhIxpOlv/AIPJZ4+F+0ZeZmaxvk1PTU/8qzj63WO/iPyczn9vf83VfnbRyEfskWYh1zPNneNAfhddzxrfXINBqrDRUTIh20jnve0lweWsuHkZQGNAGVh2t0JN76rLhtA4y5YWRsja05rsJcXkjKG6iwtmvp0UniVO58Lg0aixt/CdR4rWZPTzeTvrqbbtWLhvGKee7Ybh4F3NcNeV9duY81PLlP2fSf8A6zb/AEnmdj2fLl/wurJzdms+Pq9c7RERabEREBFG8QYq2lgdKS2490ONgXWJt6E/Jc+k4urZrmJ9gCS6MRhsjWGwBu4HNre9uRGqaOp3Xy64t+1SzvDpc4vYdo92re9pcSW/ykK+uxZwoJHPd2jomm7gffa0Eg366Wvz35qaJPH+IoaaNzu0jz/C0vG/UjewXMK7javlzSQSu7Fps+0bWZW/6wSM1u/uPRecJiwyshZV1QljdcxmONr3Fz2E2uA0m+UA30vfuU3W18cdOIKOhkigJJkdKSwuBAGgzFzvhvfS3JWjSg4cqKv2pZnPH7zifqVM0vBFPGLzSDzVZ4YxCZ0LWxOyD3Tvu32bi/cApV2Gl5vNI53zUgmjWYZTaNs9w6C6xP40O1NTeBIWgyihj2Y0d5/VfG1bTpGC89GAn6Kj3NitfNu8RjuWqcFMms0z3/Nb8UM7tow3+I/kL/kt6HBZX+893gxob6m/5IiHjw+GP4RpzOq9tqA7SNpd/C0kegsrNTcLNGpaL9XXefW9lLQ4Owbkn6IKSylmds0N/iOvkLregwB7vec4/wAIyj8yrpHSMbs0LMAgrNLww0alrfE+0fVSsODsG9ypJEVhjpWN2aFmAXwla3+IRf8AkZp+8EG0sZhbvlHkoqbiBlyI2lxHX2R57+i0pMZlfo0hvcwXd4a3v8gEFkJA7gFqS4tC2/3gJHJuvy00uqzW0cr7OecrQbl0r8o8NSSPJaxkgH/dfKekDCR/uO9hTRN1vEmUEsj25uP5D9VFnFaioaQ0uOYbMadLjmRcjzWB1Sdo6aNv707jK7xyD2R8isc008lw+eS1ho20bPAZQCfmSg124XJBKwvdG1zzYBzx2h5kBupOgvflvspSTQ2VYwRjRWDMw52hwzHb2gbka76W15HxVlqNXG3JebyTb6b5rxJK4atOUjY22OtjY6KMkD5b9tJJJbk5xyn+QWb6KVjpi489fNSdNgJ6AeOpXTxc2T2z1dVuKi0s1oaOgAA/RZY8Mcd9PUq4w4Qwb3K3Y6drdmgLrjKo0vD9zmykkgAk6aC9h6nzUvT4CBvYeAU4iq40o8MjHK/is8VKxosGjVZkQakVAxrswUZiWHOuezFgdbjUi+/d53U8iGIHBMDEIFhlA1tzJOpJPVTyIiSYIiIoiIgrHHzCYY9LtEsebu9oWv8AOyqeJEtylhyl7msJBsQHGxN/mfNdB4iojPTyRtNnFvs9LjUX7lzNsdTdpmDB2TxYWN5LG1w3rbWwupRjE7zawa0nc2AJPMnRS/CBe900b3FwIsL+n5qFljqzcwUbjbYyvjjuL75S4nvsQFd+EsPkbZ0xBfYZst8ots1t9bC6SFRGCYd+x5mMjdq97jcjVzjve/QBQuL4xUyyOjdSSNDdgGueX2N7tcBbWwH1XWX0rCblousc2HsduPJUcq4fwqpjiYwxtadS4ucNXON3WAudyd1YIMCmf78jvBjQ31N/yV4jo2N2aFmARFUpuE2buaD3vJefXRTMODMbufkNApNEVgipGN2aFmAX1a9ZWsiALza5sBYkk9wQbCKkY99o0VK4t7CZzuVwGtPgdbhV132gYlVaUdIQDzDHP9dh5IOsE23WEVkdriRpGuzgdt1yocN43Wf5ibsmnk6S39rQfI2Ujh2AjDWlrq2OR8rmAxus0AlwBcBmJuL3OmoB5oLxPjUbdGhzr9AbfM8lpT447kWM1tqbkbH8+i0HxMJu6SSS3KJojb83Oufm1eGMsQ6NkUJHxayyEdM7vHaxURll7aoBsXuHza3z0CgXQtgmy9uw2GrYryPAcbWcLWuDrvyW5izHPac8j5DY+86zb9Mg9n0VZiiu5rY22Og0FjmugtInbcmKne4m3tTPDRp+42/TY2XoVc5JZ2oiFgcsLGsGt9L6m+ncskLHHcfJbcWHvds0/RBEiibe7gXnq8l58yStuFvdspqHBD8RAW/DhjG8r+KYK0yAu5X+S24MHcfht4qyMiA2AC9qmIVmBC24B7gs8WDtG5JUmiKwxUzW+60BZkRAREQEREBERAREQEREBERAREQFoz4Wxxvst5EGrHQRt+ELYYwN0AsvSICIiAiKH4iqezYXOkMTGDO54JFgOZPRBMIqxV8SiHJGHRyuO5fNHERcDL7Ni55dqRkadvM3FaiTXWNpG4jy2PjKWuP+0gs6qvEtYRVQxEnK6KV4HIuZYb9bHbvUjQ4iWttI4vd3WPyuGtB/pC9VoD2mR8GYxtdlPxDMBfL5BBXJ62OnZ2s9KZyCAxrGh5ObUEA8t9eSxHH8Vn0paCOmZydO7UfyDbyW3S4uwEENkNrjL2b8wvfQC2mp3Nhqtk4vM7SOAM75Hi/jZub1IREM7hSvqf8APYm/Kd2QN7MeF9PovsvCFBRMDgx8j8zQ0ucXuLyRY2203JtsCpb9nqpfelcB0jaGDwucx8rLaouHspuSddy5znH1Jt8kEQJZHfCQO/T0WzDSPd1PgFZocPjbyv4raa0DYWQV2HBXO94AeOq2I8AaDcWHWwAKm0QxghpGN2aFnCIiiIiAiIgIiICIiAiIgIiICIiAiIgIiICIiAiIgIiICIiAiIgKtca4U2eNvaOfkF8zB7rrghue2pAPIGxvrdWVeJIw4WOxQUvCsBZDJmgkeXPjYw3cTZrPdF9++11YYcGHxOW1TYc1jswW4iNeno2M90arOQvqIrROFx3vb5LYjpmN2aFmRB8svqIgIiICIiAiIgIiICIiAiIgIiICIiAiIgIiICIiAiIgIiIP/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data:image/jpeg;base64,/9j/4AAQSkZJRgABAQAAAQABAAD/2wCEAAkGBxMREhUSEBIVExUTGBUYGBcYFxYYFxoXFRgYFxYWFxgkHSgiGhomHRUVITEiJSorLi4uGB8zODMtNygtLisBCgoKDg0OGQ8QGCsdFx0tKy0tLSsrLS03Ky0tLS0rKy83Ky0rKywuKy0tKy0uLjU0LTctNSs3KzcvLys3KyszMv/AABEIAJABXgMBIgACEQEDEQH/xAAcAAEAAgMBAQEAAAAAAAAAAAAABQYDBAcCAQj/xABAEAABAwIEAwUFBQYFBQEAAAABAAIDBBEFEiExBkFRE2FxkaEiMkKBsQcjM8HRFGJygpKiFTRSk+EWQ1PC8ST/xAAYAQEBAQEBAAAAAAAAAAAAAAAAAQIDBP/EACURAQEBAQACAAMJAAAAAAAAAAABEQIDIQRBURIiMVJhcaGiwf/aAAwDAQACEQMRAD8A7iiIgIiICIiAiIgIiICIiAiIgIiICIiAiIgIiICIiAiIgIiICIiAsFZKWsJG+nqQPzWSaQNaXHZoJPgBcrnVZx3M97oooGv9qwY3N2hBO3Q+yCdEFtdiLmSMa52YOJvcN9LBTQK5riGMTPY91PSBs0bmAtkGXK1wJc4uuMpA+HndeuFOOpJqlsUjszXaD7vJ1s4H5W+YQdJRfAV9QEREBERAREQEREBERAREQEREBERAREQEREBERAREQEREBERAREQEREBERAREQERYamrjjF5HtYOrnBo9UHqpjzMc3/U0jzFlyeM/slW1spALHA6ZjflpZverFxHxc/N2dK6w5Oy3Lrmwy3FrX0B5qlYpS1D5fvHuEmhu4731HtclKJXFK9vbSv1+90Dcp005lV/Bg2nqmSSk5QM1x8wAbrXNfKx5bNI4Fh1ab3B6EFYsYr2SuaY2kANsfG5Nx3aqTR3PA8bgqmfcSBxaBmGzh4jp3qUX5vw6smp5WzQOLXNO/K3MHqCu/wCAYq2qgbM0Zb+824Ja4btK0JFERAREQEREBERAREQEREBERAREQEREBERAREQEREBERAREQEREBFqVuJRQ/iyNaTyJ18t1ko6yOZuaJ7Xt2u0g69D0KDOiLBVVkcQvLIxg6ucB9UGdFV8Q4/oYv+92h6Rgu9dB6quVn2pE6U1KT3vd/wCo/VB0olc147iY2Yzw1Dc7rAtAa8jKLE5iTk0I0AF/FQ1diuJ14yFlmE3ytZYX5XJ1Kwx8ETv1nlDR0Llm6IKqxyRrhleJpQQW3JsSHAgE6/TuUrPiEtQ67ZLHZ1m6tceR0BGhA1PI8lhxPBKaCzXS5nk6AW6i5uT05c7LZlqo2y9o8xmR4DHNjByvyAZS4jZ43cb9Nrrj15ZzcanOpbizAs9LHM8ffU7WMld/5Iz7LXHqWnKL9D4KnCNo2V7o5pP2OWORwe0slaDlymzmnfrrYjwVAionuXeVl5lqgBZXf7IcaJllgJ9kta637w9km/gG/MlVOHAyd1Z+DcMFPUseN3XafC1/qFUdeRfGlfUURfHOA3IF19QEREBERAREQEREBERAREQEREBERAREQEREBEWhX41TwfjTxs7i4X8t0G+ipdf9pVGzSPtJj+62w83W+ig6n7RquXSmpWs735nn0sPqg6gtSvxGKBpdLIxgAJ9pwBPcLnUrlxbi9X700jAeTPux/bZeoPs/N81RMB1JNz5oIPHOI3PmL2v7Qv3b8IIJtlNuhA+QWbhnHKkTCSFmRxGVwIJY7cAP62NiDyv4qYfR4ZTaPkzuHRZK3jiIRdnSQZW8yQLADc/TXuWb6Ee3FsWrC5uZ8eVxa5rQG2INiLjfzXuLgmR5zVM1jzzOufqtH/G66W7YHBjb+0fX815GGTPN56hzu4EqiZGD4ZT/AIsucjkE/wCp6SLSlpcx6kXUbFhULdTqe83UhT0xP4UR8bWHnsiMVRxLWy6MaI2+Sjn0s8n4sx8AVZIcHlduQ3+4+Q09VI03Cub3s7vE5R6a+qDndbhbGAucRYAkkguOmpIC3IMMuGXc4Na5xvZl7EauaNG5dBzupvj7hN8UbZ4G3DPfa25IA1Dx16Hz6qv4C9zzme5zvEk+S4eTx9W+rjpz1J8lzoajOwxmIMDARmzBznA3tmAFmmw9e5R8VEOi3I5mRs1IAPesLZHP/Dje7vtYeZsF2jD0KcBb+DwZpRb4fqeXksUGHSv96ze5vtH9B6q1YJhgjAJFrbDn4nvWoiUnlEbHPdsxpcbb2aLm3kuO8T/bUwxvjo43Ne5tmvd7ThmHvANNgdd8x15LqOLYtTtzQyzBpe0tIFyQHC1zYab81+esZ4Ipqd0gGICUhruyYxvtOcGnJnNyNXAA26orFhXFVVFHJPNI8l2jGuzEkhp0c43Nr9SrNw79ptYyFznO7VkQcWmbeQZnfFYHSxA8Lbi6okPDdXIc8sPZg7yTEMAGnU3PyBUwcEmhoXueWvY5zYQInEvaXv7S8jbe0NSQATfTxU1cr9CcIY3+3UcNUWhhlbmLQbhpuRa9u5TK5X9mnD81JMX9tUdhlLI4XnKCCb9o+K5Eet7Aa2OtjouqKoIiICIiAiIgIiICIiAi8veGi7iABzOgUJiHF9FDfPUMJHJntn0ugnUVArftPi2p6eSU9XWYPzKiZeLcUqNIY2xA/wCllz5uuPRB1S6isQ4mpIL9rURgjkHZnf0i5XO/+lsRq/8AMTSEHk5xy/07KQpvs6hj1nmA+aCQrvtOpm6QxyTHrYMb5nX0UPNx1Xz6U8DIwe4vd5nT0UmBhNL0kI6DMvD+NWjSkpfAkWQRX+DYrV/izSBp5Zsrf6RYLZp/s3Yz2qmcDrqvFRjuITfEIgei0X4U+Q3nne/5lBLup8KpN3B5HTVYX8ZxN0paQu6Eiy04sLgj1yg95WxGQdI2E/wjTz2UGKbHq+bYCILQlw6WT8adzu4EqdioZncg3xNz5C636fh9zty4+ADR+ZRFTbhEMepaD3kqNmxCMF4YRtlAHeRf0B9Oqu/EfAhnh+7Ije03Fy4h3VrtfXkqjhPBU7XfeBjNdSCDfyH6KWKlcGwuSSNhZlaC0X3JuddB4Ec1O0vCpPvF7/7R+vqrHw7h4jYNNtBf6qaWsRXKPhprfha35XPmVKRYSwb6rfRFY44Gt2aAsijKrHoI73eDbp+vP5KLn4pJ/Bhc7oSLDzNvzWL5OYsiyvYCLHZVuo4TizF0bGtubm12+g0XmTiOUNBMbGnmSS4eWn1WnNVVc7T2faG+2X2G99naDruSrOpZsSpBuDRREGR0bD1NgfkTqsVTidLDewdIW320GneeXhdQ0zI2E9rPExx3ay8snza39VWeJMPNRlFM+oa3Z5kc1jHD91rbv/qS9XPwb8fPPXWdX7M+qy13HjY7gdjFZua1y51trj5kcuaqWLfaE94NnSuBB1uI2fl9FpUnCLA7K97zYZvYblb56uJU3SYFBH7TYWB2lyRmdfxN1j79/R6N+F4+V7/rP9qpxYtPIbsZa/Ma3/mOnldWDBxG1kn7VWikaADoYo3yE3zDtSM5tYaDqt6uwWVzhIxpOlv/AIPJZ4+F+0ZeZmaxvk1PTU/8qzj63WO/iPyczn9vf83VfnbRyEfskWYh1zPNneNAfhddzxrfXINBqrDRUTIh20jnve0lweWsuHkZQGNAGVh2t0JN76rLhtA4y5YWRsja05rsJcXkjKG6iwtmvp0UniVO58Lg0aixt/CdR4rWZPTzeTvrqbbtWLhvGKee7Ybh4F3NcNeV9duY81PLlP2fSf8A6zb/AEnmdj2fLl/wurJzdms+Pq9c7RERabEREBFG8QYq2lgdKS2490ONgXWJt6E/Jc+k4urZrmJ9gCS6MRhsjWGwBu4HNre9uRGqaOp3Xy64t+1SzvDpc4vYdo92re9pcSW/ykK+uxZwoJHPd2jomm7gffa0Eg366Wvz35qaJPH+IoaaNzu0jz/C0vG/UjewXMK7javlzSQSu7Fps+0bWZW/6wSM1u/uPRecJiwyshZV1QljdcxmONr3Fz2E2uA0m+UA30vfuU3W18cdOIKOhkigJJkdKSwuBAGgzFzvhvfS3JWjSg4cqKv2pZnPH7zifqVM0vBFPGLzSDzVZ4YxCZ0LWxOyD3Tvu32bi/cApV2Gl5vNI53zUgmjWYZTaNs9w6C6xP40O1NTeBIWgyihj2Y0d5/VfG1bTpGC89GAn6Kj3NitfNu8RjuWqcFMms0z3/Nb8UM7tow3+I/kL/kt6HBZX+893gxob6m/5IiHjw+GP4RpzOq9tqA7SNpd/C0kegsrNTcLNGpaL9XXefW9lLQ4Owbkn6IKSylmds0N/iOvkLregwB7vec4/wAIyj8yrpHSMbs0LMAgrNLww0alrfE+0fVSsODsG9ypJEVhjpWN2aFmAXwla3+IRf8AkZp+8EG0sZhbvlHkoqbiBlyI2lxHX2R57+i0pMZlfo0hvcwXd4a3v8gEFkJA7gFqS4tC2/3gJHJuvy00uqzW0cr7OecrQbl0r8o8NSSPJaxkgH/dfKekDCR/uO9hTRN1vEmUEsj25uP5D9VFnFaioaQ0uOYbMadLjmRcjzWB1Sdo6aNv707jK7xyD2R8isc008lw+eS1ho20bPAZQCfmSg124XJBKwvdG1zzYBzx2h5kBupOgvflvspSTQ2VYwRjRWDMw52hwzHb2gbka76W15HxVlqNXG3JebyTb6b5rxJK4atOUjY22OtjY6KMkD5b9tJJJbk5xyn+QWb6KVjpi489fNSdNgJ6AeOpXTxc2T2z1dVuKi0s1oaOgAA/RZY8Mcd9PUq4w4Qwb3K3Y6drdmgLrjKo0vD9zmykkgAk6aC9h6nzUvT4CBvYeAU4iq40o8MjHK/is8VKxosGjVZkQakVAxrswUZiWHOuezFgdbjUi+/d53U8iGIHBMDEIFhlA1tzJOpJPVTyIiSYIiIoiIgrHHzCYY9LtEsebu9oWv8AOyqeJEtylhyl7msJBsQHGxN/mfNdB4iojPTyRtNnFvs9LjUX7lzNsdTdpmDB2TxYWN5LG1w3rbWwupRjE7zawa0nc2AJPMnRS/CBe900b3FwIsL+n5qFljqzcwUbjbYyvjjuL75S4nvsQFd+EsPkbZ0xBfYZst8ots1t9bC6SFRGCYd+x5mMjdq97jcjVzjve/QBQuL4xUyyOjdSSNDdgGueX2N7tcBbWwH1XWX0rCblousc2HsduPJUcq4fwqpjiYwxtadS4ucNXON3WAudyd1YIMCmf78jvBjQ31N/yV4jo2N2aFmARFUpuE2buaD3vJefXRTMODMbufkNApNEVgipGN2aFmAX1a9ZWsiALza5sBYkk9wQbCKkY99o0VK4t7CZzuVwGtPgdbhV132gYlVaUdIQDzDHP9dh5IOsE23WEVkdriRpGuzgdt1yocN43Wf5ibsmnk6S39rQfI2Ujh2AjDWlrq2OR8rmAxus0AlwBcBmJuL3OmoB5oLxPjUbdGhzr9AbfM8lpT447kWM1tqbkbH8+i0HxMJu6SSS3KJojb83Oufm1eGMsQ6NkUJHxayyEdM7vHaxURll7aoBsXuHza3z0CgXQtgmy9uw2GrYryPAcbWcLWuDrvyW5izHPac8j5DY+86zb9Mg9n0VZiiu5rY22Og0FjmugtInbcmKne4m3tTPDRp+42/TY2XoVc5JZ2oiFgcsLGsGt9L6m+ncskLHHcfJbcWHvds0/RBEiibe7gXnq8l58yStuFvdspqHBD8RAW/DhjG8r+KYK0yAu5X+S24MHcfht4qyMiA2AC9qmIVmBC24B7gs8WDtG5JUmiKwxUzW+60BZkRAREQEREBERAREQEREBERAREQFoz4Wxxvst5EGrHQRt+ELYYwN0AsvSICIiAiKH4iqezYXOkMTGDO54JFgOZPRBMIqxV8SiHJGHRyuO5fNHERcDL7Ni55dqRkadvM3FaiTXWNpG4jy2PjKWuP+0gs6qvEtYRVQxEnK6KV4HIuZYb9bHbvUjQ4iWttI4vd3WPyuGtB/pC9VoD2mR8GYxtdlPxDMBfL5BBXJ62OnZ2s9KZyCAxrGh5ObUEA8t9eSxHH8Vn0paCOmZydO7UfyDbyW3S4uwEENkNrjL2b8wvfQC2mp3Nhqtk4vM7SOAM75Hi/jZub1IREM7hSvqf8APYm/Kd2QN7MeF9PovsvCFBRMDgx8j8zQ0ucXuLyRY2203JtsCpb9nqpfelcB0jaGDwucx8rLaouHspuSddy5znH1Jt8kEQJZHfCQO/T0WzDSPd1PgFZocPjbyv4raa0DYWQV2HBXO94AeOq2I8AaDcWHWwAKm0QxghpGN2aFnCIiiIiAiIgIiICIiAiIgIiICIiAiIgIiICIiAiIgIiICIiAiIgKtca4U2eNvaOfkF8zB7rrghue2pAPIGxvrdWVeJIw4WOxQUvCsBZDJmgkeXPjYw3cTZrPdF9++11YYcGHxOW1TYc1jswW4iNeno2M90arOQvqIrROFx3vb5LYjpmN2aFmRB8svqIgIiICIiAiIgIiICIiAiIgIiICIiAiIgIiICIiAiIgIiIP/9k="/>
          <p:cNvSpPr>
            <a:spLocks noChangeAspect="1" noChangeArrowheads="1"/>
          </p:cNvSpPr>
          <p:nvPr/>
        </p:nvSpPr>
        <p:spPr bwMode="auto">
          <a:xfrm>
            <a:off x="-1465006" y="7937"/>
            <a:ext cx="2077781" cy="20777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1004835" y="1200128"/>
            <a:ext cx="9184194" cy="6255559"/>
          </a:xfrm>
          <a:prstGeom prst="rect">
            <a:avLst/>
          </a:prstGeom>
        </p:spPr>
        <p:txBody>
          <a:bodyPr wrap="square">
            <a:spAutoFit/>
          </a:bodyPr>
          <a:lstStyle/>
          <a:p>
            <a:pPr marL="342900" marR="0" lvl="0" indent="-342900" algn="just">
              <a:lnSpc>
                <a:spcPct val="150000"/>
              </a:lnSpc>
              <a:spcBef>
                <a:spcPts val="0"/>
              </a:spcBef>
              <a:spcAft>
                <a:spcPts val="0"/>
              </a:spcAft>
              <a:buFont typeface="+mj-lt"/>
              <a:buAutoNum type="arabicPeriod"/>
            </a:pPr>
            <a:r>
              <a:rPr lang="en-US" sz="1500" dirty="0" smtClean="0">
                <a:latin typeface="Calibri" panose="020F0502020204030204" pitchFamily="34" charset="0"/>
                <a:ea typeface="Calibri" panose="020F0502020204030204" pitchFamily="34" charset="0"/>
                <a:cs typeface="Times New Roman" panose="02020603050405020304" pitchFamily="18" charset="0"/>
              </a:rPr>
              <a:t>Introduction – slide 3</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ctr">
              <a:lnSpc>
                <a:spcPct val="150000"/>
              </a:lnSpc>
              <a:spcBef>
                <a:spcPts val="0"/>
              </a:spcBef>
              <a:spcAft>
                <a:spcPts val="0"/>
              </a:spcAft>
              <a:buFont typeface="+mj-lt"/>
              <a:buAutoNum type="arabicPeriod"/>
            </a:pPr>
            <a:r>
              <a:rPr lang="en-US" sz="1500" dirty="0" smtClean="0">
                <a:latin typeface="Calibri" panose="020F0502020204030204" pitchFamily="34" charset="0"/>
                <a:ea typeface="Calibri" panose="020F0502020204030204" pitchFamily="34" charset="0"/>
                <a:cs typeface="Times New Roman" panose="02020603050405020304" pitchFamily="18" charset="0"/>
              </a:rPr>
              <a:t>Material Science Tetrahedral – slide 4</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ctr">
              <a:lnSpc>
                <a:spcPct val="150000"/>
              </a:lnSpc>
              <a:spcBef>
                <a:spcPts val="0"/>
              </a:spcBef>
              <a:spcAft>
                <a:spcPts val="0"/>
              </a:spcAft>
              <a:buFont typeface="+mj-lt"/>
              <a:buAutoNum type="arabicPeriod"/>
            </a:pPr>
            <a:r>
              <a:rPr lang="en-US" sz="1500" dirty="0" smtClean="0">
                <a:latin typeface="Calibri" panose="020F0502020204030204" pitchFamily="34" charset="0"/>
                <a:ea typeface="Calibri" panose="020F0502020204030204" pitchFamily="34" charset="0"/>
                <a:cs typeface="Times New Roman" panose="02020603050405020304" pitchFamily="18" charset="0"/>
              </a:rPr>
              <a:t>Structure – slide 5-7</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ctr">
              <a:lnSpc>
                <a:spcPct val="150000"/>
              </a:lnSpc>
              <a:spcBef>
                <a:spcPts val="0"/>
              </a:spcBef>
              <a:spcAft>
                <a:spcPts val="0"/>
              </a:spcAft>
              <a:buFont typeface="+mj-lt"/>
              <a:buAutoNum type="arabicPeriod"/>
            </a:pPr>
            <a:r>
              <a:rPr lang="en-US" sz="1500" dirty="0" smtClean="0">
                <a:latin typeface="Calibri" panose="020F0502020204030204" pitchFamily="34" charset="0"/>
                <a:ea typeface="Calibri" panose="020F0502020204030204" pitchFamily="34" charset="0"/>
                <a:cs typeface="Times New Roman" panose="02020603050405020304" pitchFamily="18" charset="0"/>
              </a:rPr>
              <a:t>Stabilization- slide 8 </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500" dirty="0" err="1" smtClean="0">
                <a:latin typeface="Calibri" panose="020F0502020204030204" pitchFamily="34" charset="0"/>
                <a:ea typeface="Calibri" panose="020F0502020204030204" pitchFamily="34" charset="0"/>
                <a:cs typeface="Times New Roman" panose="02020603050405020304" pitchFamily="18" charset="0"/>
              </a:rPr>
              <a:t>Yttria</a:t>
            </a:r>
            <a:r>
              <a:rPr lang="en-US" sz="1500" dirty="0" smtClean="0">
                <a:latin typeface="Calibri" panose="020F0502020204030204" pitchFamily="34" charset="0"/>
                <a:ea typeface="Calibri" panose="020F0502020204030204" pitchFamily="34" charset="0"/>
                <a:cs typeface="Times New Roman" panose="02020603050405020304" pitchFamily="18" charset="0"/>
              </a:rPr>
              <a:t> Stabilized Zirconia – slide 9-10</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500" dirty="0" smtClean="0">
                <a:latin typeface="Calibri" panose="020F0502020204030204" pitchFamily="34" charset="0"/>
                <a:ea typeface="Calibri" panose="020F0502020204030204" pitchFamily="34" charset="0"/>
                <a:cs typeface="Times New Roman" panose="02020603050405020304" pitchFamily="18" charset="0"/>
              </a:rPr>
              <a:t>Structure of YSZ - slide 11</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500" dirty="0" smtClean="0">
                <a:latin typeface="Calibri" panose="020F0502020204030204" pitchFamily="34" charset="0"/>
                <a:ea typeface="Calibri" panose="020F0502020204030204" pitchFamily="34" charset="0"/>
                <a:cs typeface="Times New Roman" panose="02020603050405020304" pitchFamily="18" charset="0"/>
              </a:rPr>
              <a:t>Properties of YSZ- slide 12-13</a:t>
            </a:r>
          </a:p>
          <a:p>
            <a:pPr marL="342900" marR="0" lvl="0" indent="-342900" algn="just">
              <a:lnSpc>
                <a:spcPct val="150000"/>
              </a:lnSpc>
              <a:spcBef>
                <a:spcPts val="0"/>
              </a:spcBef>
              <a:spcAft>
                <a:spcPts val="0"/>
              </a:spcAft>
              <a:buFont typeface="+mj-lt"/>
              <a:buAutoNum type="arabicPeriod"/>
            </a:pPr>
            <a:r>
              <a:rPr lang="en-US" sz="1500" dirty="0" smtClean="0">
                <a:latin typeface="Calibri" panose="020F0502020204030204" pitchFamily="34" charset="0"/>
                <a:ea typeface="Calibri" panose="020F0502020204030204" pitchFamily="34" charset="0"/>
                <a:cs typeface="Times New Roman" panose="02020603050405020304" pitchFamily="18" charset="0"/>
              </a:rPr>
              <a:t>Manufacturing of YSZ – slide 14-15</a:t>
            </a:r>
            <a:endParaRPr lang="en-US" sz="1500" dirty="0" smtClean="0"/>
          </a:p>
          <a:p>
            <a:pPr marL="342900" marR="0" lvl="0" indent="-342900" algn="just">
              <a:lnSpc>
                <a:spcPct val="150000"/>
              </a:lnSpc>
              <a:spcBef>
                <a:spcPts val="0"/>
              </a:spcBef>
              <a:spcAft>
                <a:spcPts val="0"/>
              </a:spcAft>
              <a:buFont typeface="+mj-lt"/>
              <a:buAutoNum type="arabicPeriod"/>
            </a:pPr>
            <a:r>
              <a:rPr lang="en-US" sz="1500" dirty="0" smtClean="0">
                <a:latin typeface="Calibri" panose="020F0502020204030204" pitchFamily="34" charset="0"/>
                <a:ea typeface="Calibri" panose="020F0502020204030204" pitchFamily="34" charset="0"/>
                <a:cs typeface="Times New Roman" panose="02020603050405020304" pitchFamily="18" charset="0"/>
              </a:rPr>
              <a:t>Microstructure of YSZ- slide 16</a:t>
            </a:r>
          </a:p>
          <a:p>
            <a:pPr marL="342900" marR="0" lvl="0" indent="-342900" algn="just">
              <a:lnSpc>
                <a:spcPct val="150000"/>
              </a:lnSpc>
              <a:spcBef>
                <a:spcPts val="0"/>
              </a:spcBef>
              <a:spcAft>
                <a:spcPts val="0"/>
              </a:spcAft>
              <a:buFont typeface="+mj-lt"/>
              <a:buAutoNum type="arabicPeriod"/>
            </a:pPr>
            <a:r>
              <a:rPr lang="en-US" sz="1500" dirty="0" smtClean="0">
                <a:latin typeface="Calibri" panose="020F0502020204030204" pitchFamily="34" charset="0"/>
                <a:ea typeface="Calibri" panose="020F0502020204030204" pitchFamily="34" charset="0"/>
                <a:cs typeface="Times New Roman" panose="02020603050405020304" pitchFamily="18" charset="0"/>
              </a:rPr>
              <a:t>Electrical properties of YSZ- slide 17</a:t>
            </a:r>
          </a:p>
          <a:p>
            <a:pPr marL="342900" marR="0" lvl="0" indent="-342900" algn="just">
              <a:lnSpc>
                <a:spcPct val="150000"/>
              </a:lnSpc>
              <a:spcBef>
                <a:spcPts val="0"/>
              </a:spcBef>
              <a:spcAft>
                <a:spcPts val="0"/>
              </a:spcAft>
              <a:buFont typeface="+mj-lt"/>
              <a:buAutoNum type="arabicPeriod"/>
            </a:pPr>
            <a:r>
              <a:rPr lang="en-US" sz="1500" dirty="0" smtClean="0">
                <a:latin typeface="Calibri" panose="020F0502020204030204" pitchFamily="34" charset="0"/>
                <a:ea typeface="Calibri" panose="020F0502020204030204" pitchFamily="34" charset="0"/>
                <a:cs typeface="Times New Roman" panose="02020603050405020304" pitchFamily="18" charset="0"/>
              </a:rPr>
              <a:t>Fabrication of O</a:t>
            </a:r>
            <a:r>
              <a:rPr lang="en-US" sz="1500" baseline="-25000" dirty="0" smtClean="0">
                <a:latin typeface="Calibri" panose="020F0502020204030204" pitchFamily="34" charset="0"/>
                <a:ea typeface="Calibri" panose="020F0502020204030204" pitchFamily="34" charset="0"/>
                <a:cs typeface="Times New Roman" panose="02020603050405020304" pitchFamily="18" charset="0"/>
              </a:rPr>
              <a:t>2</a:t>
            </a:r>
            <a:r>
              <a:rPr lang="en-US" sz="1500" dirty="0" smtClean="0">
                <a:latin typeface="Calibri" panose="020F0502020204030204" pitchFamily="34" charset="0"/>
                <a:ea typeface="Calibri" panose="020F0502020204030204" pitchFamily="34" charset="0"/>
                <a:cs typeface="Times New Roman" panose="02020603050405020304" pitchFamily="18" charset="0"/>
              </a:rPr>
              <a:t> sensor – slide 18-19</a:t>
            </a:r>
          </a:p>
          <a:p>
            <a:pPr marL="342900" marR="0" lvl="0" indent="-342900" algn="just">
              <a:lnSpc>
                <a:spcPct val="150000"/>
              </a:lnSpc>
              <a:spcBef>
                <a:spcPts val="0"/>
              </a:spcBef>
              <a:spcAft>
                <a:spcPts val="0"/>
              </a:spcAft>
              <a:buFont typeface="+mj-lt"/>
              <a:buAutoNum type="arabicPeriod"/>
            </a:pPr>
            <a:r>
              <a:rPr lang="en-US" sz="1500" dirty="0" smtClean="0">
                <a:latin typeface="Calibri" panose="020F0502020204030204" pitchFamily="34" charset="0"/>
                <a:ea typeface="Calibri" panose="020F0502020204030204" pitchFamily="34" charset="0"/>
                <a:cs typeface="Times New Roman" panose="02020603050405020304" pitchFamily="18" charset="0"/>
              </a:rPr>
              <a:t>Applications – slide 20</a:t>
            </a:r>
          </a:p>
          <a:p>
            <a:pPr marL="342900" marR="0" lvl="0" indent="-342900" algn="just">
              <a:lnSpc>
                <a:spcPct val="150000"/>
              </a:lnSpc>
              <a:spcBef>
                <a:spcPts val="0"/>
              </a:spcBef>
              <a:spcAft>
                <a:spcPts val="0"/>
              </a:spcAft>
              <a:buFont typeface="+mj-lt"/>
              <a:buAutoNum type="arabicPeriod"/>
            </a:pPr>
            <a:r>
              <a:rPr lang="en-US" sz="1500" dirty="0" smtClean="0">
                <a:latin typeface="Calibri" panose="020F0502020204030204" pitchFamily="34" charset="0"/>
                <a:ea typeface="Calibri" panose="020F0502020204030204" pitchFamily="34" charset="0"/>
                <a:cs typeface="Times New Roman" panose="02020603050405020304" pitchFamily="18" charset="0"/>
              </a:rPr>
              <a:t>Zirconia Oxygen Analyzer- Working principle – slide 21-25 </a:t>
            </a:r>
          </a:p>
          <a:p>
            <a:pPr marL="342900" marR="0" lvl="0" indent="-342900" algn="just">
              <a:lnSpc>
                <a:spcPct val="150000"/>
              </a:lnSpc>
              <a:spcBef>
                <a:spcPts val="0"/>
              </a:spcBef>
              <a:spcAft>
                <a:spcPts val="0"/>
              </a:spcAft>
              <a:buFont typeface="+mj-lt"/>
              <a:buAutoNum type="arabicPeriod"/>
            </a:pPr>
            <a:r>
              <a:rPr lang="en-US" sz="1500" dirty="0" smtClean="0">
                <a:latin typeface="Calibri" panose="020F0502020204030204" pitchFamily="34" charset="0"/>
                <a:ea typeface="Calibri" panose="020F0502020204030204" pitchFamily="34" charset="0"/>
                <a:cs typeface="Times New Roman" panose="02020603050405020304" pitchFamily="18" charset="0"/>
              </a:rPr>
              <a:t>Personal Experience – slide 26-27</a:t>
            </a:r>
          </a:p>
          <a:p>
            <a:pPr marL="342900" marR="0" lvl="0" indent="-342900" algn="just">
              <a:lnSpc>
                <a:spcPct val="150000"/>
              </a:lnSpc>
              <a:spcBef>
                <a:spcPts val="0"/>
              </a:spcBef>
              <a:spcAft>
                <a:spcPts val="0"/>
              </a:spcAft>
              <a:buFont typeface="+mj-lt"/>
              <a:buAutoNum type="arabicPeriod"/>
            </a:pPr>
            <a:r>
              <a:rPr lang="en-US" sz="1500" dirty="0" smtClean="0">
                <a:latin typeface="Calibri" panose="020F0502020204030204" pitchFamily="34" charset="0"/>
                <a:ea typeface="Calibri" panose="020F0502020204030204" pitchFamily="34" charset="0"/>
                <a:cs typeface="Times New Roman" panose="02020603050405020304" pitchFamily="18" charset="0"/>
              </a:rPr>
              <a:t>References –slide 28</a:t>
            </a:r>
          </a:p>
          <a:p>
            <a:pPr marL="342900" marR="0" lvl="0" indent="-342900" algn="just">
              <a:lnSpc>
                <a:spcPct val="150000"/>
              </a:lnSpc>
              <a:spcBef>
                <a:spcPts val="0"/>
              </a:spcBef>
              <a:spcAft>
                <a:spcPts val="0"/>
              </a:spcAft>
              <a:buFont typeface="+mj-lt"/>
              <a:buAutoNum type="arabicPeriod"/>
            </a:pPr>
            <a:endParaRPr lang="en-US" sz="14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endParaRPr lang="en-US" sz="14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6A9911F9-70C9-4E70-BB50-2F10BB74FE7F}" type="datetime1">
              <a:rPr lang="en-US" smtClean="0"/>
              <a:t>11/10/2020</a:t>
            </a:fld>
            <a:endParaRPr lang="en-US"/>
          </a:p>
        </p:txBody>
      </p:sp>
      <p:sp>
        <p:nvSpPr>
          <p:cNvPr id="5" name="Slide Number Placeholder 4"/>
          <p:cNvSpPr>
            <a:spLocks noGrp="1"/>
          </p:cNvSpPr>
          <p:nvPr>
            <p:ph type="sldNum" sz="quarter" idx="12"/>
          </p:nvPr>
        </p:nvSpPr>
        <p:spPr/>
        <p:txBody>
          <a:bodyPr/>
          <a:lstStyle/>
          <a:p>
            <a:fld id="{06A89730-4BA7-4A6E-9ADF-70FD5E03A14E}" type="slidenum">
              <a:rPr lang="en-US" smtClean="0"/>
              <a:t>2</a:t>
            </a:fld>
            <a:endParaRPr lang="en-US"/>
          </a:p>
        </p:txBody>
      </p:sp>
    </p:spTree>
    <p:extLst>
      <p:ext uri="{BB962C8B-B14F-4D97-AF65-F5344CB8AC3E}">
        <p14:creationId xmlns:p14="http://schemas.microsoft.com/office/powerpoint/2010/main" val="29848946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003087" y="541178"/>
            <a:ext cx="6402170" cy="49244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200" dirty="0" smtClean="0">
                <a:latin typeface="+mn-lt"/>
                <a:ea typeface="Segoe UI" panose="020B0502040204020203" pitchFamily="34" charset="0"/>
                <a:cs typeface="Segoe UI" panose="020B0502040204020203" pitchFamily="34" charset="0"/>
              </a:rPr>
              <a:t>Applications</a:t>
            </a:r>
            <a:endParaRPr lang="en-US" sz="3200" dirty="0">
              <a:latin typeface="+mn-lt"/>
              <a:ea typeface="Segoe UI" panose="020B0502040204020203" pitchFamily="34" charset="0"/>
              <a:cs typeface="Segoe UI" panose="020B0502040204020203" pitchFamily="34" charset="0"/>
            </a:endParaRPr>
          </a:p>
        </p:txBody>
      </p:sp>
      <p:grpSp>
        <p:nvGrpSpPr>
          <p:cNvPr id="138" name="Group 137"/>
          <p:cNvGrpSpPr/>
          <p:nvPr/>
        </p:nvGrpSpPr>
        <p:grpSpPr>
          <a:xfrm>
            <a:off x="10887" y="6683828"/>
            <a:ext cx="12192000" cy="172472"/>
            <a:chOff x="-170626" y="0"/>
            <a:chExt cx="13534857" cy="166915"/>
          </a:xfrm>
        </p:grpSpPr>
        <p:sp>
          <p:nvSpPr>
            <p:cNvPr id="139" name="Parallelogram 138"/>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Parallelogram 139"/>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arallelogram 140"/>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5410200" y="264115"/>
            <a:ext cx="1371600" cy="110556"/>
            <a:chOff x="-170626" y="0"/>
            <a:chExt cx="13534857" cy="166915"/>
          </a:xfrm>
        </p:grpSpPr>
        <p:sp>
          <p:nvSpPr>
            <p:cNvPr id="143" name="Parallelogram 142"/>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Parallelogram 143"/>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1749790" y="1395845"/>
            <a:ext cx="8524919"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smtClean="0"/>
              <a:t>There are several applications of YSZ. Some of the areas of application are listed as follows:</a:t>
            </a:r>
          </a:p>
        </p:txBody>
      </p:sp>
      <p:sp>
        <p:nvSpPr>
          <p:cNvPr id="2" name="TextBox 1"/>
          <p:cNvSpPr txBox="1"/>
          <p:nvPr/>
        </p:nvSpPr>
        <p:spPr>
          <a:xfrm>
            <a:off x="2955089" y="2133574"/>
            <a:ext cx="6281822" cy="373626"/>
          </a:xfrm>
          <a:prstGeom prst="rect">
            <a:avLst/>
          </a:prstGeom>
          <a:solidFill>
            <a:srgbClr val="016AA3"/>
          </a:solidFill>
        </p:spPr>
        <p:txBody>
          <a:bodyPr wrap="square" rtlCol="0">
            <a:spAutoFit/>
          </a:bodyPr>
          <a:lstStyle/>
          <a:p>
            <a:r>
              <a:rPr lang="en-US" b="1" dirty="0">
                <a:solidFill>
                  <a:schemeClr val="bg1"/>
                </a:solidFill>
              </a:rPr>
              <a:t>1. As tooth crowns for its hardness and chemical </a:t>
            </a:r>
            <a:r>
              <a:rPr lang="en-US" b="1" dirty="0" smtClean="0">
                <a:solidFill>
                  <a:schemeClr val="bg1"/>
                </a:solidFill>
              </a:rPr>
              <a:t>inertness.</a:t>
            </a:r>
            <a:endParaRPr lang="en-US" b="1" dirty="0">
              <a:solidFill>
                <a:schemeClr val="bg1"/>
              </a:solidFill>
            </a:endParaRPr>
          </a:p>
        </p:txBody>
      </p:sp>
      <p:sp>
        <p:nvSpPr>
          <p:cNvPr id="15" name="TextBox 14"/>
          <p:cNvSpPr txBox="1"/>
          <p:nvPr/>
        </p:nvSpPr>
        <p:spPr>
          <a:xfrm>
            <a:off x="2955089" y="2813068"/>
            <a:ext cx="6281822" cy="373626"/>
          </a:xfrm>
          <a:prstGeom prst="rect">
            <a:avLst/>
          </a:prstGeom>
          <a:solidFill>
            <a:srgbClr val="FF0000"/>
          </a:solidFill>
        </p:spPr>
        <p:txBody>
          <a:bodyPr wrap="square" rtlCol="0">
            <a:spAutoFit/>
          </a:bodyPr>
          <a:lstStyle/>
          <a:p>
            <a:r>
              <a:rPr lang="en-US" b="1" dirty="0" smtClean="0">
                <a:solidFill>
                  <a:schemeClr val="bg1"/>
                </a:solidFill>
              </a:rPr>
              <a:t>2. As a refractory material, </a:t>
            </a:r>
            <a:r>
              <a:rPr lang="en-US" b="1" dirty="0" err="1" smtClean="0">
                <a:solidFill>
                  <a:schemeClr val="bg1"/>
                </a:solidFill>
              </a:rPr>
              <a:t>eg</a:t>
            </a:r>
            <a:r>
              <a:rPr lang="en-US" b="1" dirty="0" smtClean="0">
                <a:solidFill>
                  <a:schemeClr val="bg1"/>
                </a:solidFill>
              </a:rPr>
              <a:t>. jet engines.</a:t>
            </a:r>
            <a:endParaRPr lang="en-US" b="1" dirty="0">
              <a:solidFill>
                <a:schemeClr val="bg1"/>
              </a:solidFill>
            </a:endParaRPr>
          </a:p>
        </p:txBody>
      </p:sp>
      <p:sp>
        <p:nvSpPr>
          <p:cNvPr id="16" name="TextBox 15"/>
          <p:cNvSpPr txBox="1"/>
          <p:nvPr/>
        </p:nvSpPr>
        <p:spPr>
          <a:xfrm>
            <a:off x="2965976" y="3597758"/>
            <a:ext cx="6281822" cy="373626"/>
          </a:xfrm>
          <a:prstGeom prst="rect">
            <a:avLst/>
          </a:prstGeom>
          <a:solidFill>
            <a:srgbClr val="38906C"/>
          </a:solidFill>
        </p:spPr>
        <p:txBody>
          <a:bodyPr wrap="square" rtlCol="0">
            <a:spAutoFit/>
          </a:bodyPr>
          <a:lstStyle/>
          <a:p>
            <a:r>
              <a:rPr lang="en-US" b="1" dirty="0">
                <a:solidFill>
                  <a:schemeClr val="bg1"/>
                </a:solidFill>
              </a:rPr>
              <a:t>3</a:t>
            </a:r>
            <a:r>
              <a:rPr lang="en-US" b="1" dirty="0" smtClean="0">
                <a:solidFill>
                  <a:schemeClr val="bg1"/>
                </a:solidFill>
              </a:rPr>
              <a:t>. </a:t>
            </a:r>
            <a:r>
              <a:rPr lang="en-US" b="1" dirty="0">
                <a:solidFill>
                  <a:schemeClr val="bg1"/>
                </a:solidFill>
              </a:rPr>
              <a:t>As a </a:t>
            </a:r>
            <a:r>
              <a:rPr lang="en-US" b="1" dirty="0" smtClean="0">
                <a:solidFill>
                  <a:schemeClr val="bg1"/>
                </a:solidFill>
              </a:rPr>
              <a:t> thermal barrier coating</a:t>
            </a:r>
            <a:r>
              <a:rPr lang="en-US" b="1" dirty="0">
                <a:solidFill>
                  <a:schemeClr val="bg1"/>
                </a:solidFill>
              </a:rPr>
              <a:t> in </a:t>
            </a:r>
            <a:r>
              <a:rPr lang="en-US" b="1" dirty="0" smtClean="0">
                <a:solidFill>
                  <a:schemeClr val="bg1"/>
                </a:solidFill>
              </a:rPr>
              <a:t>gas turbines.</a:t>
            </a:r>
            <a:endParaRPr lang="en-US" b="1" dirty="0">
              <a:solidFill>
                <a:schemeClr val="bg1"/>
              </a:solidFill>
            </a:endParaRPr>
          </a:p>
        </p:txBody>
      </p:sp>
      <p:sp>
        <p:nvSpPr>
          <p:cNvPr id="17" name="TextBox 16"/>
          <p:cNvSpPr txBox="1"/>
          <p:nvPr/>
        </p:nvSpPr>
        <p:spPr>
          <a:xfrm>
            <a:off x="2955089" y="4321160"/>
            <a:ext cx="6281822" cy="646331"/>
          </a:xfrm>
          <a:prstGeom prst="rect">
            <a:avLst/>
          </a:prstGeom>
          <a:solidFill>
            <a:schemeClr val="accent2">
              <a:lumMod val="75000"/>
            </a:schemeClr>
          </a:solidFill>
        </p:spPr>
        <p:txBody>
          <a:bodyPr wrap="square" rtlCol="0">
            <a:spAutoFit/>
          </a:bodyPr>
          <a:lstStyle/>
          <a:p>
            <a:r>
              <a:rPr lang="en-US" b="1" dirty="0" smtClean="0">
                <a:solidFill>
                  <a:schemeClr val="bg1"/>
                </a:solidFill>
              </a:rPr>
              <a:t>4. </a:t>
            </a:r>
            <a:r>
              <a:rPr lang="en-US" b="1" dirty="0">
                <a:solidFill>
                  <a:schemeClr val="bg1"/>
                </a:solidFill>
              </a:rPr>
              <a:t>As an </a:t>
            </a:r>
            <a:r>
              <a:rPr lang="en-US" b="1" dirty="0" smtClean="0">
                <a:solidFill>
                  <a:schemeClr val="bg1"/>
                </a:solidFill>
              </a:rPr>
              <a:t>electroceramic due </a:t>
            </a:r>
            <a:r>
              <a:rPr lang="en-US" b="1" dirty="0">
                <a:solidFill>
                  <a:schemeClr val="bg1"/>
                </a:solidFill>
              </a:rPr>
              <a:t>to its ion-conducting </a:t>
            </a:r>
            <a:r>
              <a:rPr lang="en-US" b="1" dirty="0" smtClean="0">
                <a:solidFill>
                  <a:schemeClr val="bg1"/>
                </a:solidFill>
              </a:rPr>
              <a:t>properties, </a:t>
            </a:r>
            <a:r>
              <a:rPr lang="en-US" b="1" dirty="0" err="1" smtClean="0">
                <a:solidFill>
                  <a:schemeClr val="bg1"/>
                </a:solidFill>
              </a:rPr>
              <a:t>eg</a:t>
            </a:r>
            <a:r>
              <a:rPr lang="en-US" b="1" dirty="0" smtClean="0">
                <a:solidFill>
                  <a:schemeClr val="bg1"/>
                </a:solidFill>
              </a:rPr>
              <a:t>. determining O</a:t>
            </a:r>
            <a:r>
              <a:rPr lang="en-US" b="1" baseline="-25000" dirty="0" smtClean="0">
                <a:solidFill>
                  <a:schemeClr val="bg1"/>
                </a:solidFill>
              </a:rPr>
              <a:t>2</a:t>
            </a:r>
            <a:r>
              <a:rPr lang="en-US" b="1" baseline="30000" dirty="0">
                <a:solidFill>
                  <a:schemeClr val="bg1"/>
                </a:solidFill>
              </a:rPr>
              <a:t> </a:t>
            </a:r>
            <a:r>
              <a:rPr lang="en-US" b="1" dirty="0" smtClean="0">
                <a:solidFill>
                  <a:schemeClr val="bg1"/>
                </a:solidFill>
              </a:rPr>
              <a:t>conc. In exhaust gases, pH measurement etc.</a:t>
            </a:r>
            <a:endParaRPr lang="en-US" b="1" dirty="0">
              <a:solidFill>
                <a:schemeClr val="bg1"/>
              </a:solidFill>
            </a:endParaRPr>
          </a:p>
        </p:txBody>
      </p:sp>
      <p:sp>
        <p:nvSpPr>
          <p:cNvPr id="18" name="TextBox 17"/>
          <p:cNvSpPr txBox="1"/>
          <p:nvPr/>
        </p:nvSpPr>
        <p:spPr>
          <a:xfrm>
            <a:off x="2955089" y="5254218"/>
            <a:ext cx="6281822" cy="373626"/>
          </a:xfrm>
          <a:prstGeom prst="rect">
            <a:avLst/>
          </a:prstGeom>
          <a:solidFill>
            <a:srgbClr val="7030A0"/>
          </a:solidFill>
        </p:spPr>
        <p:txBody>
          <a:bodyPr wrap="square" rtlCol="0">
            <a:spAutoFit/>
          </a:bodyPr>
          <a:lstStyle/>
          <a:p>
            <a:r>
              <a:rPr lang="en-US" b="1" dirty="0" smtClean="0">
                <a:solidFill>
                  <a:schemeClr val="bg1"/>
                </a:solidFill>
              </a:rPr>
              <a:t>5. Used in the production of solid oxide fuel cells (SOFC).</a:t>
            </a:r>
            <a:endParaRPr lang="en-US" b="1" dirty="0">
              <a:solidFill>
                <a:schemeClr val="bg1"/>
              </a:solidFill>
            </a:endParaRPr>
          </a:p>
        </p:txBody>
      </p:sp>
      <p:sp>
        <p:nvSpPr>
          <p:cNvPr id="19" name="TextBox 18"/>
          <p:cNvSpPr txBox="1"/>
          <p:nvPr/>
        </p:nvSpPr>
        <p:spPr>
          <a:xfrm>
            <a:off x="2955089" y="5946024"/>
            <a:ext cx="6281822" cy="373626"/>
          </a:xfrm>
          <a:prstGeom prst="rect">
            <a:avLst/>
          </a:prstGeom>
          <a:solidFill>
            <a:schemeClr val="tx1">
              <a:lumMod val="75000"/>
              <a:lumOff val="25000"/>
            </a:schemeClr>
          </a:solidFill>
        </p:spPr>
        <p:txBody>
          <a:bodyPr wrap="square" rtlCol="0">
            <a:spAutoFit/>
          </a:bodyPr>
          <a:lstStyle/>
          <a:p>
            <a:r>
              <a:rPr lang="en-US" b="1" dirty="0" smtClean="0">
                <a:solidFill>
                  <a:schemeClr val="bg1"/>
                </a:solidFill>
              </a:rPr>
              <a:t>6. In bullet proof jackets.</a:t>
            </a:r>
            <a:endParaRPr lang="en-US" b="1" dirty="0">
              <a:solidFill>
                <a:schemeClr val="bg1"/>
              </a:solidFill>
            </a:endParaRPr>
          </a:p>
        </p:txBody>
      </p:sp>
      <p:sp>
        <p:nvSpPr>
          <p:cNvPr id="3" name="Date Placeholder 2"/>
          <p:cNvSpPr>
            <a:spLocks noGrp="1"/>
          </p:cNvSpPr>
          <p:nvPr>
            <p:ph type="dt" sz="half" idx="10"/>
          </p:nvPr>
        </p:nvSpPr>
        <p:spPr/>
        <p:txBody>
          <a:bodyPr/>
          <a:lstStyle/>
          <a:p>
            <a:fld id="{FA9AEFD1-1CB4-47BF-B271-CD7F1069FA9D}" type="datetime1">
              <a:rPr lang="en-US" smtClean="0"/>
              <a:t>11/10/2020</a:t>
            </a:fld>
            <a:endParaRPr lang="en-US"/>
          </a:p>
        </p:txBody>
      </p:sp>
      <p:sp>
        <p:nvSpPr>
          <p:cNvPr id="4" name="Slide Number Placeholder 3"/>
          <p:cNvSpPr>
            <a:spLocks noGrp="1"/>
          </p:cNvSpPr>
          <p:nvPr>
            <p:ph type="sldNum" sz="quarter" idx="12"/>
          </p:nvPr>
        </p:nvSpPr>
        <p:spPr/>
        <p:txBody>
          <a:bodyPr/>
          <a:lstStyle/>
          <a:p>
            <a:fld id="{06A89730-4BA7-4A6E-9ADF-70FD5E03A14E}" type="slidenum">
              <a:rPr lang="en-US" smtClean="0"/>
              <a:t>20</a:t>
            </a:fld>
            <a:endParaRPr lang="en-US"/>
          </a:p>
        </p:txBody>
      </p:sp>
    </p:spTree>
    <p:extLst>
      <p:ext uri="{BB962C8B-B14F-4D97-AF65-F5344CB8AC3E}">
        <p14:creationId xmlns:p14="http://schemas.microsoft.com/office/powerpoint/2010/main" val="594658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003087" y="541178"/>
            <a:ext cx="6402170" cy="49244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200" dirty="0" smtClean="0">
                <a:latin typeface="+mn-lt"/>
                <a:ea typeface="Segoe UI" panose="020B0502040204020203" pitchFamily="34" charset="0"/>
                <a:cs typeface="Segoe UI" panose="020B0502040204020203" pitchFamily="34" charset="0"/>
              </a:rPr>
              <a:t>Zirconia Oxygen Analyzer </a:t>
            </a:r>
            <a:endParaRPr lang="en-US" sz="3200" dirty="0">
              <a:latin typeface="+mn-lt"/>
              <a:ea typeface="Segoe UI" panose="020B0502040204020203" pitchFamily="34" charset="0"/>
              <a:cs typeface="Segoe UI" panose="020B0502040204020203" pitchFamily="34" charset="0"/>
            </a:endParaRPr>
          </a:p>
        </p:txBody>
      </p:sp>
      <p:grpSp>
        <p:nvGrpSpPr>
          <p:cNvPr id="138" name="Group 137"/>
          <p:cNvGrpSpPr/>
          <p:nvPr/>
        </p:nvGrpSpPr>
        <p:grpSpPr>
          <a:xfrm>
            <a:off x="10887" y="6683828"/>
            <a:ext cx="12192000" cy="172472"/>
            <a:chOff x="-170626" y="0"/>
            <a:chExt cx="13534857" cy="166915"/>
          </a:xfrm>
        </p:grpSpPr>
        <p:sp>
          <p:nvSpPr>
            <p:cNvPr id="139" name="Parallelogram 138"/>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Parallelogram 139"/>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arallelogram 140"/>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5410200" y="264115"/>
            <a:ext cx="1371600" cy="110556"/>
            <a:chOff x="-170626" y="0"/>
            <a:chExt cx="13534857" cy="166915"/>
          </a:xfrm>
        </p:grpSpPr>
        <p:sp>
          <p:nvSpPr>
            <p:cNvPr id="143" name="Parallelogram 142"/>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Parallelogram 143"/>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https://www.systechillinois.com/en/assets/uploads/technologies/zirconia-oxygen-analysis/Zirconia_982%20figure%2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7937" y="1497204"/>
            <a:ext cx="4928258" cy="342394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p:cNvSpPr txBox="1"/>
              <p:nvPr/>
            </p:nvSpPr>
            <p:spPr>
              <a:xfrm>
                <a:off x="844061" y="1497204"/>
                <a:ext cx="6048351" cy="4362156"/>
              </a:xfrm>
              <a:prstGeom prst="rect">
                <a:avLst/>
              </a:prstGeom>
              <a:noFill/>
              <a:ln>
                <a:solidFill>
                  <a:srgbClr val="0070C0"/>
                </a:solidFill>
              </a:ln>
            </p:spPr>
            <p:txBody>
              <a:bodyPr wrap="square" rtlCol="0">
                <a:spAutoFit/>
              </a:bodyPr>
              <a:lstStyle/>
              <a:p>
                <a:pPr algn="just"/>
                <a:r>
                  <a:rPr lang="en-US" b="1" dirty="0" smtClean="0">
                    <a:solidFill>
                      <a:schemeClr val="accent1"/>
                    </a:solidFill>
                  </a:rPr>
                  <a:t>Principle of operation [8]</a:t>
                </a:r>
              </a:p>
              <a:p>
                <a:pPr marL="285750" indent="-285750" algn="just">
                  <a:buFont typeface="Arial" panose="020B0604020202020204" pitchFamily="34" charset="0"/>
                  <a:buChar char="•"/>
                </a:pPr>
                <a:r>
                  <a:rPr lang="en-US" dirty="0" smtClean="0"/>
                  <a:t>One side of the cell is exposed to the sample gas and the other side is exposed to reference gas i.e. air with 20.9% O</a:t>
                </a:r>
                <a:r>
                  <a:rPr lang="en-US" baseline="-25000" dirty="0" smtClean="0"/>
                  <a:t>2</a:t>
                </a:r>
                <a:r>
                  <a:rPr lang="en-US" dirty="0" smtClean="0"/>
                  <a:t>.</a:t>
                </a:r>
              </a:p>
              <a:p>
                <a:pPr marL="285750" indent="-285750" algn="just">
                  <a:buFont typeface="Arial" panose="020B0604020202020204" pitchFamily="34" charset="0"/>
                  <a:buChar char="•"/>
                </a:pPr>
                <a:r>
                  <a:rPr lang="en-US" dirty="0" smtClean="0"/>
                  <a:t>The potential difference in volts across the cell is given by </a:t>
                </a:r>
                <a:r>
                  <a:rPr lang="en-US" dirty="0" err="1" smtClean="0"/>
                  <a:t>Nerst</a:t>
                </a:r>
                <a:r>
                  <a:rPr lang="en-US" dirty="0" smtClean="0"/>
                  <a:t> equation -</a:t>
                </a:r>
              </a:p>
              <a:p>
                <a:pPr algn="just"/>
                <a:endParaRPr lang="en-US" dirty="0" smtClean="0"/>
              </a:p>
              <a:p>
                <a:pPr algn="just"/>
                <a:r>
                  <a:rPr lang="en-US" dirty="0"/>
                  <a:t>	</a:t>
                </a:r>
                <a:r>
                  <a:rPr lang="en-US" dirty="0" smtClean="0"/>
                  <a:t>E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𝑅𝑇</m:t>
                        </m:r>
                      </m:num>
                      <m:den>
                        <m:r>
                          <a:rPr lang="en-US" b="0" i="1" smtClean="0">
                            <a:latin typeface="Cambria Math" panose="02040503050406030204" pitchFamily="18" charset="0"/>
                          </a:rPr>
                          <m:t>4</m:t>
                        </m:r>
                        <m:r>
                          <a:rPr lang="en-US" b="0" i="1" smtClean="0">
                            <a:latin typeface="Cambria Math" panose="02040503050406030204" pitchFamily="18" charset="0"/>
                          </a:rPr>
                          <m:t>𝐹</m:t>
                        </m:r>
                      </m:den>
                    </m:f>
                  </m:oMath>
                </a14:m>
                <a:r>
                  <a:rPr lang="en-US" dirty="0" smtClean="0"/>
                  <a:t>log</a:t>
                </a:r>
                <a:r>
                  <a:rPr lang="en-US" baseline="-25000" dirty="0" smtClean="0"/>
                  <a:t>e</a:t>
                </a:r>
                <a:r>
                  <a:rPr lang="en-US" dirty="0" smtClean="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𝑃</m:t>
                        </m:r>
                        <m:r>
                          <a:rPr lang="en-US" b="0" i="1" baseline="-25000" smtClean="0">
                            <a:latin typeface="Cambria Math" panose="02040503050406030204" pitchFamily="18" charset="0"/>
                          </a:rPr>
                          <m:t>1</m:t>
                        </m:r>
                      </m:num>
                      <m:den>
                        <m:r>
                          <a:rPr lang="en-US" b="0" i="1" smtClean="0">
                            <a:latin typeface="Cambria Math" panose="02040503050406030204" pitchFamily="18" charset="0"/>
                          </a:rPr>
                          <m:t>𝑃</m:t>
                        </m:r>
                        <m:r>
                          <a:rPr lang="en-US" b="0" i="1" baseline="-25000" smtClean="0">
                            <a:latin typeface="Cambria Math" panose="02040503050406030204" pitchFamily="18" charset="0"/>
                          </a:rPr>
                          <m:t>2</m:t>
                        </m:r>
                      </m:den>
                    </m:f>
                  </m:oMath>
                </a14:m>
                <a:r>
                  <a:rPr lang="en-US" dirty="0" smtClean="0"/>
                  <a:t> , or E = 0.0496Tlog</a:t>
                </a:r>
                <a:r>
                  <a:rPr lang="en-US" baseline="-25000" dirty="0" smtClean="0"/>
                  <a:t>10</a:t>
                </a:r>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𝑃</m:t>
                        </m:r>
                        <m:r>
                          <a:rPr lang="en-US" i="1" baseline="-25000">
                            <a:latin typeface="Cambria Math" panose="02040503050406030204" pitchFamily="18" charset="0"/>
                          </a:rPr>
                          <m:t>1</m:t>
                        </m:r>
                      </m:num>
                      <m:den>
                        <m:r>
                          <a:rPr lang="en-US" i="1">
                            <a:latin typeface="Cambria Math" panose="02040503050406030204" pitchFamily="18" charset="0"/>
                          </a:rPr>
                          <m:t>𝑃</m:t>
                        </m:r>
                        <m:r>
                          <a:rPr lang="en-US" i="1" baseline="-25000">
                            <a:latin typeface="Cambria Math" panose="02040503050406030204" pitchFamily="18" charset="0"/>
                          </a:rPr>
                          <m:t>2</m:t>
                        </m:r>
                      </m:den>
                    </m:f>
                  </m:oMath>
                </a14:m>
                <a:r>
                  <a:rPr lang="en-US" dirty="0" smtClean="0"/>
                  <a:t> (after reduction)</a:t>
                </a:r>
              </a:p>
              <a:p>
                <a:pPr algn="just"/>
                <a:endParaRPr lang="en-US" dirty="0"/>
              </a:p>
              <a:p>
                <a:pPr algn="just"/>
                <a:r>
                  <a:rPr lang="en-US" dirty="0" smtClean="0"/>
                  <a:t>Where E is the potential difference in volts.</a:t>
                </a:r>
              </a:p>
              <a:p>
                <a:pPr algn="just"/>
                <a:r>
                  <a:rPr lang="en-US" dirty="0" smtClean="0"/>
                  <a:t>R is the gas constant( 8.314 J mol</a:t>
                </a:r>
                <a:r>
                  <a:rPr lang="en-US" baseline="30000" dirty="0" smtClean="0"/>
                  <a:t>-1</a:t>
                </a:r>
                <a:r>
                  <a:rPr lang="en-US" dirty="0" smtClean="0"/>
                  <a:t> K</a:t>
                </a:r>
                <a:r>
                  <a:rPr lang="en-US" baseline="30000" dirty="0" smtClean="0"/>
                  <a:t>-1</a:t>
                </a:r>
                <a:endParaRPr lang="en-US" dirty="0" smtClean="0"/>
              </a:p>
              <a:p>
                <a:pPr algn="just"/>
                <a:r>
                  <a:rPr lang="en-US" dirty="0" smtClean="0"/>
                  <a:t>T is absolute Temp in K</a:t>
                </a:r>
              </a:p>
              <a:p>
                <a:pPr algn="just"/>
                <a:r>
                  <a:rPr lang="en-US" dirty="0" smtClean="0"/>
                  <a:t>F is the Faraday constant (96484 Cmol</a:t>
                </a:r>
                <a:r>
                  <a:rPr lang="en-US" baseline="30000" dirty="0" smtClean="0"/>
                  <a:t>-1</a:t>
                </a:r>
                <a:r>
                  <a:rPr lang="en-US" dirty="0" smtClean="0"/>
                  <a:t> )</a:t>
                </a:r>
              </a:p>
              <a:p>
                <a:pPr algn="just"/>
                <a:r>
                  <a:rPr lang="en-US" dirty="0" smtClean="0"/>
                  <a:t>P</a:t>
                </a:r>
                <a:r>
                  <a:rPr lang="en-US" baseline="-25000" dirty="0" smtClean="0"/>
                  <a:t>1</a:t>
                </a:r>
                <a:r>
                  <a:rPr lang="en-US" dirty="0" smtClean="0"/>
                  <a:t> and P</a:t>
                </a:r>
                <a:r>
                  <a:rPr lang="en-US" baseline="-25000" dirty="0" smtClean="0"/>
                  <a:t>2</a:t>
                </a:r>
                <a:r>
                  <a:rPr lang="en-US" dirty="0" smtClean="0"/>
                  <a:t> are the partial pressures of O</a:t>
                </a:r>
                <a:r>
                  <a:rPr lang="en-US" baseline="-25000" dirty="0" smtClean="0"/>
                  <a:t>2</a:t>
                </a:r>
                <a:r>
                  <a:rPr lang="en-US" dirty="0" smtClean="0"/>
                  <a:t> on either side of the zirconia tube. </a:t>
                </a:r>
                <a:endParaRPr lang="en-US" dirty="0"/>
              </a:p>
              <a:p>
                <a:pPr marL="285750" indent="-285750" algn="just">
                  <a:buFont typeface="Arial" panose="020B0604020202020204" pitchFamily="34" charset="0"/>
                  <a:buChar char="•"/>
                </a:pPr>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844061" y="1497204"/>
                <a:ext cx="6048351" cy="4362156"/>
              </a:xfrm>
              <a:prstGeom prst="rect">
                <a:avLst/>
              </a:prstGeom>
              <a:blipFill>
                <a:blip r:embed="rId4"/>
                <a:stretch>
                  <a:fillRect l="-704" t="-697" r="-704"/>
                </a:stretch>
              </a:blipFill>
              <a:ln>
                <a:solidFill>
                  <a:srgbClr val="0070C0"/>
                </a:solidFill>
              </a:ln>
            </p:spPr>
            <p:txBody>
              <a:bodyPr/>
              <a:lstStyle/>
              <a:p>
                <a:r>
                  <a:rPr lang="en-US">
                    <a:noFill/>
                  </a:rPr>
                  <a:t> </a:t>
                </a:r>
              </a:p>
            </p:txBody>
          </p:sp>
        </mc:Fallback>
      </mc:AlternateContent>
      <p:sp>
        <p:nvSpPr>
          <p:cNvPr id="13" name="TextBox 12"/>
          <p:cNvSpPr txBox="1"/>
          <p:nvPr/>
        </p:nvSpPr>
        <p:spPr>
          <a:xfrm>
            <a:off x="7895303" y="5340821"/>
            <a:ext cx="3627347" cy="923330"/>
          </a:xfrm>
          <a:prstGeom prst="rect">
            <a:avLst/>
          </a:prstGeom>
          <a:noFill/>
        </p:spPr>
        <p:txBody>
          <a:bodyPr wrap="square" rtlCol="0">
            <a:spAutoFit/>
          </a:bodyPr>
          <a:lstStyle/>
          <a:p>
            <a:r>
              <a:rPr lang="en-US" dirty="0" smtClean="0"/>
              <a:t>Fig. 9 cross section of the zirconia substrate</a:t>
            </a:r>
            <a:endParaRPr lang="en-US" dirty="0"/>
          </a:p>
          <a:p>
            <a:pPr marL="285750" indent="-285750">
              <a:buFont typeface="Arial" panose="020B0604020202020204" pitchFamily="34" charset="0"/>
              <a:buChar char="•"/>
            </a:pPr>
            <a:endParaRPr lang="en-US" dirty="0"/>
          </a:p>
        </p:txBody>
      </p:sp>
      <p:sp>
        <p:nvSpPr>
          <p:cNvPr id="3" name="Date Placeholder 2"/>
          <p:cNvSpPr>
            <a:spLocks noGrp="1"/>
          </p:cNvSpPr>
          <p:nvPr>
            <p:ph type="dt" sz="half" idx="10"/>
          </p:nvPr>
        </p:nvSpPr>
        <p:spPr/>
        <p:txBody>
          <a:bodyPr/>
          <a:lstStyle/>
          <a:p>
            <a:fld id="{52363DF3-9691-4599-9E87-D2D10B645574}" type="datetime1">
              <a:rPr lang="en-US" smtClean="0"/>
              <a:t>11/10/2020</a:t>
            </a:fld>
            <a:endParaRPr lang="en-US"/>
          </a:p>
        </p:txBody>
      </p:sp>
      <p:sp>
        <p:nvSpPr>
          <p:cNvPr id="4" name="Slide Number Placeholder 3"/>
          <p:cNvSpPr>
            <a:spLocks noGrp="1"/>
          </p:cNvSpPr>
          <p:nvPr>
            <p:ph type="sldNum" sz="quarter" idx="12"/>
          </p:nvPr>
        </p:nvSpPr>
        <p:spPr/>
        <p:txBody>
          <a:bodyPr/>
          <a:lstStyle/>
          <a:p>
            <a:fld id="{06A89730-4BA7-4A6E-9ADF-70FD5E03A14E}" type="slidenum">
              <a:rPr lang="en-US" smtClean="0"/>
              <a:t>21</a:t>
            </a:fld>
            <a:endParaRPr lang="en-US"/>
          </a:p>
        </p:txBody>
      </p:sp>
    </p:spTree>
    <p:extLst>
      <p:ext uri="{BB962C8B-B14F-4D97-AF65-F5344CB8AC3E}">
        <p14:creationId xmlns:p14="http://schemas.microsoft.com/office/powerpoint/2010/main" val="3135317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003087" y="541178"/>
            <a:ext cx="6402170" cy="49244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200" dirty="0" smtClean="0">
                <a:latin typeface="+mn-lt"/>
                <a:ea typeface="Segoe UI" panose="020B0502040204020203" pitchFamily="34" charset="0"/>
                <a:cs typeface="Segoe UI" panose="020B0502040204020203" pitchFamily="34" charset="0"/>
              </a:rPr>
              <a:t>Zirconia Oxygen Analyzer </a:t>
            </a:r>
            <a:endParaRPr lang="en-US" sz="3200" dirty="0">
              <a:latin typeface="+mn-lt"/>
              <a:ea typeface="Segoe UI" panose="020B0502040204020203" pitchFamily="34" charset="0"/>
              <a:cs typeface="Segoe UI" panose="020B0502040204020203" pitchFamily="34" charset="0"/>
            </a:endParaRPr>
          </a:p>
        </p:txBody>
      </p:sp>
      <p:grpSp>
        <p:nvGrpSpPr>
          <p:cNvPr id="138" name="Group 137"/>
          <p:cNvGrpSpPr/>
          <p:nvPr/>
        </p:nvGrpSpPr>
        <p:grpSpPr>
          <a:xfrm>
            <a:off x="10887" y="6683828"/>
            <a:ext cx="12192000" cy="172472"/>
            <a:chOff x="-170626" y="0"/>
            <a:chExt cx="13534857" cy="166915"/>
          </a:xfrm>
        </p:grpSpPr>
        <p:sp>
          <p:nvSpPr>
            <p:cNvPr id="139" name="Parallelogram 138"/>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Parallelogram 139"/>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arallelogram 140"/>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5410200" y="264115"/>
            <a:ext cx="1371600" cy="110556"/>
            <a:chOff x="-170626" y="0"/>
            <a:chExt cx="13534857" cy="166915"/>
          </a:xfrm>
        </p:grpSpPr>
        <p:sp>
          <p:nvSpPr>
            <p:cNvPr id="143" name="Parallelogram 142"/>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Parallelogram 143"/>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844061" y="1497204"/>
            <a:ext cx="10671350" cy="4801314"/>
          </a:xfrm>
          <a:prstGeom prst="rect">
            <a:avLst/>
          </a:prstGeom>
          <a:noFill/>
          <a:ln>
            <a:solidFill>
              <a:srgbClr val="0070C0"/>
            </a:solidFill>
          </a:ln>
        </p:spPr>
        <p:txBody>
          <a:bodyPr wrap="square" rtlCol="0">
            <a:spAutoFit/>
          </a:bodyPr>
          <a:lstStyle/>
          <a:p>
            <a:pPr algn="just"/>
            <a:r>
              <a:rPr lang="en-US" b="1" dirty="0" smtClean="0">
                <a:solidFill>
                  <a:schemeClr val="accent1"/>
                </a:solidFill>
              </a:rPr>
              <a:t>Principle of operation (contd.)</a:t>
            </a:r>
          </a:p>
          <a:p>
            <a:pPr marL="285750" indent="-285750" algn="just">
              <a:buFont typeface="Arial" panose="020B0604020202020204" pitchFamily="34" charset="0"/>
              <a:buChar char="•"/>
            </a:pPr>
            <a:r>
              <a:rPr lang="en-US" dirty="0" smtClean="0"/>
              <a:t>The partial pressure of the gas is equal to product of molar concentration of the component and the total gas pressure.</a:t>
            </a:r>
          </a:p>
          <a:p>
            <a:pPr algn="just"/>
            <a:r>
              <a:rPr lang="en-US" dirty="0"/>
              <a:t> </a:t>
            </a:r>
            <a:r>
              <a:rPr lang="en-US" dirty="0" smtClean="0"/>
              <a:t>     pO</a:t>
            </a:r>
            <a:r>
              <a:rPr lang="en-US" baseline="-25000" dirty="0" smtClean="0"/>
              <a:t>2</a:t>
            </a:r>
            <a:r>
              <a:rPr lang="en-US" dirty="0" smtClean="0"/>
              <a:t> </a:t>
            </a:r>
            <a:r>
              <a:rPr lang="en-US" dirty="0"/>
              <a:t>= cO</a:t>
            </a:r>
            <a:r>
              <a:rPr lang="en-US" baseline="-25000" dirty="0"/>
              <a:t>2</a:t>
            </a:r>
            <a:r>
              <a:rPr lang="en-US" dirty="0"/>
              <a:t> </a:t>
            </a:r>
            <a:r>
              <a:rPr lang="en-US" dirty="0" smtClean="0"/>
              <a:t>p</a:t>
            </a:r>
            <a:r>
              <a:rPr lang="en-US" baseline="-25000" dirty="0" smtClean="0"/>
              <a:t>2</a:t>
            </a:r>
            <a:r>
              <a:rPr lang="en-US" dirty="0" smtClean="0"/>
              <a:t>,</a:t>
            </a:r>
          </a:p>
          <a:p>
            <a:pPr algn="just"/>
            <a:r>
              <a:rPr lang="en-US" dirty="0" smtClean="0"/>
              <a:t>      Where, </a:t>
            </a:r>
          </a:p>
          <a:p>
            <a:pPr algn="just"/>
            <a:r>
              <a:rPr lang="en-US" dirty="0" smtClean="0"/>
              <a:t> 	pO</a:t>
            </a:r>
            <a:r>
              <a:rPr lang="en-US" baseline="-25000" dirty="0" smtClean="0"/>
              <a:t>2</a:t>
            </a:r>
            <a:r>
              <a:rPr lang="en-US" dirty="0" smtClean="0"/>
              <a:t> </a:t>
            </a:r>
            <a:r>
              <a:rPr lang="en-US" dirty="0"/>
              <a:t>= Oxygen partial pressure </a:t>
            </a:r>
          </a:p>
          <a:p>
            <a:pPr algn="just"/>
            <a:r>
              <a:rPr lang="en-US" dirty="0" smtClean="0"/>
              <a:t>	cO</a:t>
            </a:r>
            <a:r>
              <a:rPr lang="en-US" baseline="-25000" dirty="0" smtClean="0"/>
              <a:t>2</a:t>
            </a:r>
            <a:r>
              <a:rPr lang="en-US" dirty="0" smtClean="0"/>
              <a:t> </a:t>
            </a:r>
            <a:r>
              <a:rPr lang="en-US" dirty="0"/>
              <a:t>= Molar concentration of oxygen </a:t>
            </a:r>
          </a:p>
          <a:p>
            <a:pPr algn="just"/>
            <a:r>
              <a:rPr lang="en-US" dirty="0" smtClean="0"/>
              <a:t>	p</a:t>
            </a:r>
            <a:r>
              <a:rPr lang="en-US" baseline="-25000" dirty="0" smtClean="0"/>
              <a:t>2</a:t>
            </a:r>
            <a:r>
              <a:rPr lang="en-US" dirty="0" smtClean="0"/>
              <a:t> </a:t>
            </a:r>
            <a:r>
              <a:rPr lang="en-US" dirty="0"/>
              <a:t>= Total </a:t>
            </a:r>
            <a:r>
              <a:rPr lang="en-US" dirty="0" smtClean="0"/>
              <a:t>pressure</a:t>
            </a:r>
          </a:p>
          <a:p>
            <a:pPr algn="just"/>
            <a:r>
              <a:rPr lang="en-US" dirty="0"/>
              <a:t> </a:t>
            </a:r>
            <a:r>
              <a:rPr lang="en-US" dirty="0" smtClean="0"/>
              <a:t>     For atmospheric air</a:t>
            </a:r>
          </a:p>
          <a:p>
            <a:pPr algn="just"/>
            <a:r>
              <a:rPr lang="en-US" dirty="0" smtClean="0"/>
              <a:t> 	</a:t>
            </a:r>
            <a:r>
              <a:rPr lang="en-US" dirty="0"/>
              <a:t> cO</a:t>
            </a:r>
            <a:r>
              <a:rPr lang="en-US" baseline="-25000" dirty="0"/>
              <a:t>2</a:t>
            </a:r>
            <a:r>
              <a:rPr lang="en-US" dirty="0" smtClean="0"/>
              <a:t> </a:t>
            </a:r>
            <a:r>
              <a:rPr lang="en-US" dirty="0"/>
              <a:t>= 20.9% </a:t>
            </a:r>
          </a:p>
          <a:p>
            <a:pPr algn="just"/>
            <a:r>
              <a:rPr lang="en-US" dirty="0" smtClean="0"/>
              <a:t>	p</a:t>
            </a:r>
            <a:r>
              <a:rPr lang="en-US" baseline="-25000" dirty="0" smtClean="0"/>
              <a:t>2</a:t>
            </a:r>
            <a:r>
              <a:rPr lang="en-US" dirty="0" smtClean="0"/>
              <a:t> </a:t>
            </a:r>
            <a:r>
              <a:rPr lang="en-US" dirty="0"/>
              <a:t>= 1 atmosphere </a:t>
            </a:r>
          </a:p>
          <a:p>
            <a:pPr algn="just"/>
            <a:r>
              <a:rPr lang="en-US" dirty="0" smtClean="0"/>
              <a:t>	</a:t>
            </a:r>
            <a:r>
              <a:rPr lang="en-US" dirty="0"/>
              <a:t> pO</a:t>
            </a:r>
            <a:r>
              <a:rPr lang="en-US" baseline="-25000" dirty="0"/>
              <a:t>2</a:t>
            </a:r>
            <a:r>
              <a:rPr lang="en-US" dirty="0" smtClean="0"/>
              <a:t> </a:t>
            </a:r>
            <a:r>
              <a:rPr lang="en-US" dirty="0"/>
              <a:t>= 0.209 x 1 </a:t>
            </a:r>
            <a:r>
              <a:rPr lang="en-US" dirty="0" smtClean="0"/>
              <a:t>= </a:t>
            </a:r>
            <a:r>
              <a:rPr lang="en-US" dirty="0"/>
              <a:t>0.209 atmospheres </a:t>
            </a:r>
          </a:p>
          <a:p>
            <a:pPr algn="just"/>
            <a:endParaRPr lang="en-US" dirty="0" smtClean="0"/>
          </a:p>
          <a:p>
            <a:pPr marL="285750" indent="-285750" algn="just">
              <a:buFont typeface="Arial" panose="020B0604020202020204" pitchFamily="34" charset="0"/>
              <a:buChar char="•"/>
            </a:pPr>
            <a:r>
              <a:rPr lang="en-US" dirty="0"/>
              <a:t>Thus, if the oxygen partial pressure at one of the electrodes is known and the temperature of the sensor is controlled, then measurement of the potential difference between the two electrodes enables the unknown partial pressure to be calculated.</a:t>
            </a:r>
            <a:endParaRPr lang="en-US" dirty="0" smtClean="0"/>
          </a:p>
          <a:p>
            <a:pPr algn="just"/>
            <a:r>
              <a:rPr lang="en-US" dirty="0"/>
              <a:t>	</a:t>
            </a:r>
          </a:p>
        </p:txBody>
      </p:sp>
      <p:sp>
        <p:nvSpPr>
          <p:cNvPr id="3" name="Date Placeholder 2"/>
          <p:cNvSpPr>
            <a:spLocks noGrp="1"/>
          </p:cNvSpPr>
          <p:nvPr>
            <p:ph type="dt" sz="half" idx="10"/>
          </p:nvPr>
        </p:nvSpPr>
        <p:spPr/>
        <p:txBody>
          <a:bodyPr/>
          <a:lstStyle/>
          <a:p>
            <a:fld id="{46C3E3B8-201F-4846-84F6-07002849CAB8}" type="datetime1">
              <a:rPr lang="en-US" smtClean="0"/>
              <a:t>11/10/2020</a:t>
            </a:fld>
            <a:endParaRPr lang="en-US"/>
          </a:p>
        </p:txBody>
      </p:sp>
      <p:sp>
        <p:nvSpPr>
          <p:cNvPr id="4" name="Slide Number Placeholder 3"/>
          <p:cNvSpPr>
            <a:spLocks noGrp="1"/>
          </p:cNvSpPr>
          <p:nvPr>
            <p:ph type="sldNum" sz="quarter" idx="12"/>
          </p:nvPr>
        </p:nvSpPr>
        <p:spPr/>
        <p:txBody>
          <a:bodyPr/>
          <a:lstStyle/>
          <a:p>
            <a:fld id="{06A89730-4BA7-4A6E-9ADF-70FD5E03A14E}" type="slidenum">
              <a:rPr lang="en-US" smtClean="0"/>
              <a:t>22</a:t>
            </a:fld>
            <a:endParaRPr lang="en-US"/>
          </a:p>
        </p:txBody>
      </p:sp>
    </p:spTree>
    <p:extLst>
      <p:ext uri="{BB962C8B-B14F-4D97-AF65-F5344CB8AC3E}">
        <p14:creationId xmlns:p14="http://schemas.microsoft.com/office/powerpoint/2010/main" val="6697200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003087" y="541178"/>
            <a:ext cx="6402170" cy="49244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200" dirty="0" smtClean="0">
                <a:latin typeface="+mn-lt"/>
                <a:ea typeface="Segoe UI" panose="020B0502040204020203" pitchFamily="34" charset="0"/>
                <a:cs typeface="Segoe UI" panose="020B0502040204020203" pitchFamily="34" charset="0"/>
              </a:rPr>
              <a:t>Zirconia Oxygen Analyzer </a:t>
            </a:r>
            <a:endParaRPr lang="en-US" sz="3200" dirty="0">
              <a:latin typeface="+mn-lt"/>
              <a:ea typeface="Segoe UI" panose="020B0502040204020203" pitchFamily="34" charset="0"/>
              <a:cs typeface="Segoe UI" panose="020B0502040204020203" pitchFamily="34" charset="0"/>
            </a:endParaRPr>
          </a:p>
        </p:txBody>
      </p:sp>
      <p:grpSp>
        <p:nvGrpSpPr>
          <p:cNvPr id="138" name="Group 137"/>
          <p:cNvGrpSpPr/>
          <p:nvPr/>
        </p:nvGrpSpPr>
        <p:grpSpPr>
          <a:xfrm>
            <a:off x="10887" y="6683828"/>
            <a:ext cx="12192000" cy="172472"/>
            <a:chOff x="-170626" y="0"/>
            <a:chExt cx="13534857" cy="166915"/>
          </a:xfrm>
        </p:grpSpPr>
        <p:sp>
          <p:nvSpPr>
            <p:cNvPr id="139" name="Parallelogram 138"/>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Parallelogram 139"/>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arallelogram 140"/>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5410200" y="264115"/>
            <a:ext cx="1371600" cy="110556"/>
            <a:chOff x="-170626" y="0"/>
            <a:chExt cx="13534857" cy="166915"/>
          </a:xfrm>
        </p:grpSpPr>
        <p:sp>
          <p:nvSpPr>
            <p:cNvPr id="143" name="Parallelogram 142"/>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Parallelogram 143"/>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844061" y="1497204"/>
            <a:ext cx="10671350" cy="4247317"/>
          </a:xfrm>
          <a:prstGeom prst="rect">
            <a:avLst/>
          </a:prstGeom>
          <a:noFill/>
          <a:ln>
            <a:solidFill>
              <a:srgbClr val="0070C0"/>
            </a:solidFill>
          </a:ln>
        </p:spPr>
        <p:txBody>
          <a:bodyPr wrap="square" rtlCol="0">
            <a:spAutoFit/>
          </a:bodyPr>
          <a:lstStyle/>
          <a:p>
            <a:pPr algn="just"/>
            <a:r>
              <a:rPr lang="en-US" b="1" dirty="0" smtClean="0">
                <a:solidFill>
                  <a:schemeClr val="accent1"/>
                </a:solidFill>
              </a:rPr>
              <a:t>Principle of operation (contd.)</a:t>
            </a:r>
          </a:p>
          <a:p>
            <a:pPr algn="just"/>
            <a:endParaRPr lang="en-US" dirty="0" smtClean="0"/>
          </a:p>
          <a:p>
            <a:pPr marL="285750" indent="-285750" algn="just">
              <a:buFont typeface="Arial" panose="020B0604020202020204" pitchFamily="34" charset="0"/>
              <a:buChar char="•"/>
            </a:pPr>
            <a:r>
              <a:rPr lang="en-US" dirty="0" smtClean="0"/>
              <a:t>Molecular oxygen is ionized at the porous platinum electrodes</a:t>
            </a:r>
          </a:p>
          <a:p>
            <a:pPr algn="just"/>
            <a:r>
              <a:rPr lang="en-US" dirty="0"/>
              <a:t>	</a:t>
            </a:r>
            <a:r>
              <a:rPr lang="en-US" dirty="0" err="1" smtClean="0"/>
              <a:t>PtO</a:t>
            </a:r>
            <a:r>
              <a:rPr lang="en-US" dirty="0" smtClean="0"/>
              <a:t> 		Pt + ½ O</a:t>
            </a:r>
            <a:r>
              <a:rPr lang="en-US" baseline="-25000" dirty="0" smtClean="0"/>
              <a:t>2</a:t>
            </a:r>
            <a:r>
              <a:rPr lang="en-US" dirty="0" smtClean="0"/>
              <a:t>	</a:t>
            </a:r>
          </a:p>
          <a:p>
            <a:pPr algn="just"/>
            <a:r>
              <a:rPr lang="en-US" dirty="0"/>
              <a:t>	</a:t>
            </a:r>
            <a:r>
              <a:rPr lang="en-US" dirty="0" smtClean="0"/>
              <a:t>½ O</a:t>
            </a:r>
            <a:r>
              <a:rPr lang="en-US" baseline="-25000" dirty="0" smtClean="0"/>
              <a:t>2</a:t>
            </a:r>
            <a:r>
              <a:rPr lang="en-US" dirty="0" smtClean="0"/>
              <a:t> + 2e-  </a:t>
            </a:r>
            <a:r>
              <a:rPr lang="en-US" dirty="0"/>
              <a:t>	</a:t>
            </a:r>
            <a:r>
              <a:rPr lang="en-US" dirty="0" smtClean="0"/>
              <a:t>O</a:t>
            </a:r>
            <a:r>
              <a:rPr lang="en-US" baseline="30000" dirty="0" smtClean="0"/>
              <a:t>2-</a:t>
            </a:r>
            <a:r>
              <a:rPr lang="en-US" dirty="0"/>
              <a:t>	</a:t>
            </a:r>
            <a:endParaRPr lang="en-US" dirty="0" smtClean="0"/>
          </a:p>
          <a:p>
            <a:pPr algn="just"/>
            <a:endParaRPr lang="en-US" dirty="0"/>
          </a:p>
          <a:p>
            <a:pPr marL="285750" indent="-285750" algn="just">
              <a:buFont typeface="Arial" panose="020B0604020202020204" pitchFamily="34" charset="0"/>
              <a:buChar char="•"/>
            </a:pPr>
            <a:r>
              <a:rPr lang="en-US" dirty="0" smtClean="0"/>
              <a:t>The Pt electrodes act as catalytic surface for transformation of O</a:t>
            </a:r>
            <a:r>
              <a:rPr lang="en-US" baseline="-25000" dirty="0" smtClean="0"/>
              <a:t>2</a:t>
            </a:r>
            <a:r>
              <a:rPr lang="en-US" dirty="0" smtClean="0"/>
              <a:t> </a:t>
            </a:r>
            <a:r>
              <a:rPr lang="en-US" dirty="0"/>
              <a:t>to </a:t>
            </a:r>
            <a:r>
              <a:rPr lang="en-US" dirty="0" smtClean="0"/>
              <a:t>O</a:t>
            </a:r>
            <a:r>
              <a:rPr lang="en-US" baseline="30000" dirty="0" smtClean="0"/>
              <a:t>2-</a:t>
            </a:r>
            <a:r>
              <a:rPr lang="en-US" baseline="-25000" dirty="0" smtClean="0"/>
              <a:t> </a:t>
            </a:r>
            <a:r>
              <a:rPr lang="en-US" dirty="0" smtClean="0"/>
              <a:t>ions and back </a:t>
            </a:r>
            <a:r>
              <a:rPr lang="en-US" dirty="0"/>
              <a:t>to oxygen molecules</a:t>
            </a:r>
            <a:r>
              <a:rPr lang="en-US" dirty="0" smtClean="0"/>
              <a:t>.</a:t>
            </a:r>
          </a:p>
          <a:p>
            <a:pPr algn="just"/>
            <a:endParaRPr lang="en-US" dirty="0" smtClean="0"/>
          </a:p>
          <a:p>
            <a:pPr marL="285750" indent="-285750" algn="just">
              <a:buFont typeface="Arial" panose="020B0604020202020204" pitchFamily="34" charset="0"/>
              <a:buChar char="•"/>
            </a:pPr>
            <a:r>
              <a:rPr lang="en-US" dirty="0"/>
              <a:t>Oxygen molecules on the high concentration reference gas side of the cell gain electrons to become ions which enter the electrolyte. Simultaneously, at the other electrode, oxygen ions lose electrons and are released from the surface of the electrode as oxygen molecules. </a:t>
            </a:r>
            <a:r>
              <a:rPr lang="en-US" dirty="0" smtClean="0"/>
              <a:t> </a:t>
            </a:r>
          </a:p>
          <a:p>
            <a:pPr algn="just"/>
            <a:endParaRPr lang="en-US" dirty="0" smtClean="0"/>
          </a:p>
          <a:p>
            <a:pPr marL="285750" indent="-285750" algn="just">
              <a:buFont typeface="Arial" panose="020B0604020202020204" pitchFamily="34" charset="0"/>
              <a:buChar char="•"/>
            </a:pPr>
            <a:r>
              <a:rPr lang="en-US" dirty="0"/>
              <a:t>The mechanism of this ion transfer is complex, but it is known to involve vacancies in the zirconia oxide lattice </a:t>
            </a:r>
            <a:r>
              <a:rPr lang="en-US" dirty="0" smtClean="0"/>
              <a:t>doped with </a:t>
            </a:r>
            <a:r>
              <a:rPr lang="en-US" dirty="0"/>
              <a:t>yttrium </a:t>
            </a:r>
            <a:r>
              <a:rPr lang="en-US" dirty="0" smtClean="0"/>
              <a:t>oxide</a:t>
            </a:r>
            <a:r>
              <a:rPr lang="en-US" dirty="0"/>
              <a:t> </a:t>
            </a:r>
            <a:r>
              <a:rPr lang="en-US" dirty="0" smtClean="0"/>
              <a:t>(YSZ).</a:t>
            </a:r>
            <a:endParaRPr lang="en-US" dirty="0"/>
          </a:p>
          <a:p>
            <a:pPr algn="just"/>
            <a:endParaRPr lang="en-US" dirty="0"/>
          </a:p>
        </p:txBody>
      </p:sp>
      <p:cxnSp>
        <p:nvCxnSpPr>
          <p:cNvPr id="4" name="Straight Arrow Connector 3"/>
          <p:cNvCxnSpPr/>
          <p:nvPr/>
        </p:nvCxnSpPr>
        <p:spPr>
          <a:xfrm>
            <a:off x="2270583" y="2497394"/>
            <a:ext cx="1367352" cy="9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851355" y="2792361"/>
            <a:ext cx="7865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fld id="{833B719D-3652-4CD0-A691-C7DEC6D3F431}" type="datetime1">
              <a:rPr lang="en-US" smtClean="0"/>
              <a:t>11/10/2020</a:t>
            </a:fld>
            <a:endParaRPr lang="en-US"/>
          </a:p>
        </p:txBody>
      </p:sp>
      <p:sp>
        <p:nvSpPr>
          <p:cNvPr id="9" name="Slide Number Placeholder 8"/>
          <p:cNvSpPr>
            <a:spLocks noGrp="1"/>
          </p:cNvSpPr>
          <p:nvPr>
            <p:ph type="sldNum" sz="quarter" idx="12"/>
          </p:nvPr>
        </p:nvSpPr>
        <p:spPr/>
        <p:txBody>
          <a:bodyPr/>
          <a:lstStyle/>
          <a:p>
            <a:fld id="{06A89730-4BA7-4A6E-9ADF-70FD5E03A14E}" type="slidenum">
              <a:rPr lang="en-US" smtClean="0"/>
              <a:t>23</a:t>
            </a:fld>
            <a:endParaRPr lang="en-US"/>
          </a:p>
        </p:txBody>
      </p:sp>
    </p:spTree>
    <p:extLst>
      <p:ext uri="{BB962C8B-B14F-4D97-AF65-F5344CB8AC3E}">
        <p14:creationId xmlns:p14="http://schemas.microsoft.com/office/powerpoint/2010/main" val="2324640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700981" y="5083277"/>
            <a:ext cx="3352800" cy="60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 name="Title 1"/>
          <p:cNvSpPr txBox="1">
            <a:spLocks/>
          </p:cNvSpPr>
          <p:nvPr/>
        </p:nvSpPr>
        <p:spPr>
          <a:xfrm>
            <a:off x="3003087" y="541178"/>
            <a:ext cx="6402170" cy="49244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200" dirty="0" smtClean="0">
                <a:latin typeface="+mn-lt"/>
                <a:ea typeface="Segoe UI" panose="020B0502040204020203" pitchFamily="34" charset="0"/>
                <a:cs typeface="Segoe UI" panose="020B0502040204020203" pitchFamily="34" charset="0"/>
              </a:rPr>
              <a:t>Zirconia Oxygen Analyzer </a:t>
            </a:r>
            <a:endParaRPr lang="en-US" sz="3200" dirty="0">
              <a:latin typeface="+mn-lt"/>
              <a:ea typeface="Segoe UI" panose="020B0502040204020203" pitchFamily="34" charset="0"/>
              <a:cs typeface="Segoe UI" panose="020B0502040204020203" pitchFamily="34" charset="0"/>
            </a:endParaRPr>
          </a:p>
        </p:txBody>
      </p:sp>
      <p:grpSp>
        <p:nvGrpSpPr>
          <p:cNvPr id="138" name="Group 137"/>
          <p:cNvGrpSpPr/>
          <p:nvPr/>
        </p:nvGrpSpPr>
        <p:grpSpPr>
          <a:xfrm>
            <a:off x="10887" y="6683828"/>
            <a:ext cx="12192000" cy="172472"/>
            <a:chOff x="-170626" y="0"/>
            <a:chExt cx="13534857" cy="166915"/>
          </a:xfrm>
        </p:grpSpPr>
        <p:sp>
          <p:nvSpPr>
            <p:cNvPr id="139" name="Parallelogram 138"/>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Parallelogram 139"/>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arallelogram 140"/>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5410200" y="264115"/>
            <a:ext cx="1371600" cy="110556"/>
            <a:chOff x="-170626" y="0"/>
            <a:chExt cx="13534857" cy="166915"/>
          </a:xfrm>
        </p:grpSpPr>
        <p:sp>
          <p:nvSpPr>
            <p:cNvPr id="143" name="Parallelogram 142"/>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Parallelogram 143"/>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 name="TextBox 1"/>
              <p:cNvSpPr txBox="1"/>
              <p:nvPr/>
            </p:nvSpPr>
            <p:spPr>
              <a:xfrm>
                <a:off x="844061" y="1497204"/>
                <a:ext cx="10671350" cy="4224362"/>
              </a:xfrm>
              <a:prstGeom prst="rect">
                <a:avLst/>
              </a:prstGeom>
              <a:noFill/>
              <a:ln>
                <a:solidFill>
                  <a:srgbClr val="0070C0"/>
                </a:solidFill>
              </a:ln>
            </p:spPr>
            <p:txBody>
              <a:bodyPr wrap="square" rtlCol="0">
                <a:spAutoFit/>
              </a:bodyPr>
              <a:lstStyle/>
              <a:p>
                <a:pPr algn="just"/>
                <a:r>
                  <a:rPr lang="en-US" b="1" dirty="0" smtClean="0">
                    <a:solidFill>
                      <a:schemeClr val="accent1"/>
                    </a:solidFill>
                  </a:rPr>
                  <a:t>Principle of operation (contd.)</a:t>
                </a:r>
              </a:p>
              <a:p>
                <a:pPr algn="just"/>
                <a:endParaRPr lang="en-US" dirty="0" smtClean="0"/>
              </a:p>
              <a:p>
                <a:pPr marL="285750" indent="-285750" algn="just">
                  <a:buFont typeface="Arial" panose="020B0604020202020204" pitchFamily="34" charset="0"/>
                  <a:buChar char="•"/>
                </a:pPr>
                <a:r>
                  <a:rPr lang="en-US" dirty="0"/>
                  <a:t>The result of migration of oxygen ions across the electrolyte is a net flow of ions in one direction depending upon the partial pressures of oxygen at the two electrodes. For example, in the Nernst equation: </a:t>
                </a:r>
                <a:endParaRPr lang="en-US" dirty="0" smtClean="0"/>
              </a:p>
              <a:p>
                <a:pPr marL="285750" indent="-285750" algn="just">
                  <a:buFont typeface="Arial" panose="020B0604020202020204" pitchFamily="34" charset="0"/>
                  <a:buChar char="•"/>
                </a:pPr>
                <a:endParaRPr lang="en-US" dirty="0" smtClean="0"/>
              </a:p>
              <a:p>
                <a:pPr algn="just"/>
                <a:r>
                  <a:rPr lang="en-US" dirty="0" smtClean="0"/>
                  <a:t>	</a:t>
                </a:r>
                <a:r>
                  <a:rPr lang="en-US" dirty="0"/>
                  <a:t>E = 0.0496Tlog</a:t>
                </a:r>
                <a:r>
                  <a:rPr lang="en-US" baseline="-25000" dirty="0"/>
                  <a:t>10</a:t>
                </a:r>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𝑃</m:t>
                        </m:r>
                        <m:r>
                          <a:rPr lang="en-US" i="1" baseline="-25000">
                            <a:latin typeface="Cambria Math" panose="02040503050406030204" pitchFamily="18" charset="0"/>
                          </a:rPr>
                          <m:t>1</m:t>
                        </m:r>
                      </m:num>
                      <m:den>
                        <m:r>
                          <a:rPr lang="en-US" i="1">
                            <a:latin typeface="Cambria Math" panose="02040503050406030204" pitchFamily="18" charset="0"/>
                          </a:rPr>
                          <m:t>𝑃</m:t>
                        </m:r>
                        <m:r>
                          <a:rPr lang="en-US" i="1" baseline="-25000">
                            <a:latin typeface="Cambria Math" panose="02040503050406030204" pitchFamily="18" charset="0"/>
                          </a:rPr>
                          <m:t>2</m:t>
                        </m:r>
                      </m:den>
                    </m:f>
                  </m:oMath>
                </a14:m>
                <a:endParaRPr lang="en-US" dirty="0" smtClean="0"/>
              </a:p>
              <a:p>
                <a:pPr algn="just"/>
                <a:endParaRPr lang="en-US" dirty="0" smtClean="0"/>
              </a:p>
              <a:p>
                <a:pPr lvl="1"/>
                <a:r>
                  <a:rPr lang="en-US" dirty="0"/>
                  <a:t>If P</a:t>
                </a:r>
                <a:r>
                  <a:rPr lang="en-US" baseline="-25000" dirty="0"/>
                  <a:t>1</a:t>
                </a:r>
                <a:r>
                  <a:rPr lang="en-US" dirty="0"/>
                  <a:t>&gt;P</a:t>
                </a:r>
                <a:r>
                  <a:rPr lang="en-US" baseline="-25000" dirty="0"/>
                  <a:t>2</a:t>
                </a:r>
                <a:r>
                  <a:rPr lang="en-US" dirty="0"/>
                  <a:t>, ion flow will be from P</a:t>
                </a:r>
                <a:r>
                  <a:rPr lang="en-US" baseline="-25000" dirty="0"/>
                  <a:t>1</a:t>
                </a:r>
                <a:r>
                  <a:rPr lang="en-US" dirty="0"/>
                  <a:t> to P</a:t>
                </a:r>
                <a:r>
                  <a:rPr lang="en-US" baseline="-25000" dirty="0"/>
                  <a:t>2</a:t>
                </a:r>
                <a:r>
                  <a:rPr lang="en-US" dirty="0"/>
                  <a:t>, i.e. a positive E.M.F. </a:t>
                </a:r>
              </a:p>
              <a:p>
                <a:pPr lvl="1"/>
                <a:r>
                  <a:rPr lang="en-US" dirty="0"/>
                  <a:t>If P</a:t>
                </a:r>
                <a:r>
                  <a:rPr lang="en-US" baseline="-25000" dirty="0"/>
                  <a:t>1</a:t>
                </a:r>
                <a:r>
                  <a:rPr lang="en-US" dirty="0"/>
                  <a:t>&lt;P</a:t>
                </a:r>
                <a:r>
                  <a:rPr lang="en-US" baseline="-25000" dirty="0"/>
                  <a:t>2</a:t>
                </a:r>
                <a:r>
                  <a:rPr lang="en-US" dirty="0"/>
                  <a:t>, ion flow will be from P</a:t>
                </a:r>
                <a:r>
                  <a:rPr lang="en-US" baseline="-25000" dirty="0"/>
                  <a:t>2</a:t>
                </a:r>
                <a:r>
                  <a:rPr lang="en-US" dirty="0"/>
                  <a:t> to P</a:t>
                </a:r>
                <a:r>
                  <a:rPr lang="en-US" baseline="-25000" dirty="0"/>
                  <a:t>1</a:t>
                </a:r>
                <a:r>
                  <a:rPr lang="en-US" dirty="0"/>
                  <a:t>, i.e. a negative E.M.F. </a:t>
                </a:r>
              </a:p>
              <a:p>
                <a:pPr lvl="1"/>
                <a:r>
                  <a:rPr lang="en-US" dirty="0"/>
                  <a:t>If P</a:t>
                </a:r>
                <a:r>
                  <a:rPr lang="en-US" baseline="-25000" dirty="0"/>
                  <a:t>1</a:t>
                </a:r>
                <a:r>
                  <a:rPr lang="en-US" dirty="0"/>
                  <a:t>=P</a:t>
                </a:r>
                <a:r>
                  <a:rPr lang="en-US" baseline="-25000" dirty="0"/>
                  <a:t>2</a:t>
                </a:r>
                <a:r>
                  <a:rPr lang="en-US" dirty="0"/>
                  <a:t>, there will be no net ion flow, i.e. a zero E.M.F. </a:t>
                </a:r>
              </a:p>
              <a:p>
                <a:pPr marL="285750" indent="-285750" algn="just">
                  <a:buFont typeface="Arial" panose="020B0604020202020204" pitchFamily="34" charset="0"/>
                  <a:buChar char="•"/>
                </a:pPr>
                <a:r>
                  <a:rPr lang="en-US" dirty="0" smtClean="0"/>
                  <a:t>In this equation </a:t>
                </a:r>
                <a:endParaRPr lang="en-US" dirty="0"/>
              </a:p>
              <a:p>
                <a:pPr algn="just"/>
                <a:r>
                  <a:rPr lang="en-US" dirty="0"/>
                  <a:t> </a:t>
                </a:r>
                <a:r>
                  <a:rPr lang="en-US" dirty="0" smtClean="0"/>
                  <a:t>       P</a:t>
                </a:r>
                <a:r>
                  <a:rPr lang="en-US" baseline="-25000" dirty="0" smtClean="0"/>
                  <a:t>1</a:t>
                </a:r>
                <a:r>
                  <a:rPr lang="en-US" dirty="0" smtClean="0"/>
                  <a:t> = pO</a:t>
                </a:r>
                <a:r>
                  <a:rPr lang="en-US" baseline="-25000" dirty="0" smtClean="0"/>
                  <a:t>2</a:t>
                </a:r>
                <a:r>
                  <a:rPr lang="en-US" dirty="0" smtClean="0"/>
                  <a:t> sample, P</a:t>
                </a:r>
                <a:r>
                  <a:rPr lang="en-US" baseline="-25000" dirty="0" smtClean="0"/>
                  <a:t>2</a:t>
                </a:r>
                <a:r>
                  <a:rPr lang="en-US" dirty="0" smtClean="0"/>
                  <a:t> = pO</a:t>
                </a:r>
                <a:r>
                  <a:rPr lang="en-US" baseline="-25000" dirty="0" smtClean="0"/>
                  <a:t>2</a:t>
                </a:r>
                <a:r>
                  <a:rPr lang="en-US" dirty="0" smtClean="0"/>
                  <a:t> reference i.e. 0.209 (partial pressure) and T = 650</a:t>
                </a:r>
                <a:r>
                  <a:rPr lang="en-US" baseline="30000" dirty="0" smtClean="0"/>
                  <a:t>0</a:t>
                </a:r>
                <a:r>
                  <a:rPr lang="en-US" dirty="0" smtClean="0"/>
                  <a:t>C.</a:t>
                </a:r>
              </a:p>
              <a:p>
                <a:pPr algn="just"/>
                <a:endParaRPr lang="en-US" dirty="0" smtClean="0"/>
              </a:p>
              <a:p>
                <a:pPr algn="just"/>
                <a:r>
                  <a:rPr lang="en-US" dirty="0" smtClean="0"/>
                  <a:t>	</a:t>
                </a:r>
                <a:r>
                  <a:rPr lang="en-US" b="1" dirty="0" smtClean="0">
                    <a:solidFill>
                      <a:schemeClr val="tx1"/>
                    </a:solidFill>
                  </a:rPr>
                  <a:t>Hence, E = 45.78 log</a:t>
                </a:r>
                <a:r>
                  <a:rPr lang="en-US" b="1" baseline="-25000" dirty="0" smtClean="0">
                    <a:solidFill>
                      <a:schemeClr val="tx1"/>
                    </a:solidFill>
                  </a:rPr>
                  <a:t>10</a:t>
                </a:r>
                <a:r>
                  <a:rPr lang="en-US" b="1" dirty="0" smtClean="0">
                    <a:solidFill>
                      <a:schemeClr val="tx1"/>
                    </a:solidFill>
                  </a:rPr>
                  <a:t> </a:t>
                </a:r>
                <a14:m>
                  <m:oMath xmlns:m="http://schemas.openxmlformats.org/officeDocument/2006/math">
                    <m:f>
                      <m:fPr>
                        <m:ctrlPr>
                          <a:rPr lang="en-US" b="1" i="1" smtClean="0">
                            <a:solidFill>
                              <a:schemeClr val="tx1"/>
                            </a:solidFill>
                            <a:latin typeface="Cambria Math" panose="02040503050406030204" pitchFamily="18" charset="0"/>
                          </a:rPr>
                        </m:ctrlPr>
                      </m:fPr>
                      <m:num>
                        <m:r>
                          <a:rPr lang="en-US" b="1" i="1" smtClean="0">
                            <a:solidFill>
                              <a:schemeClr val="tx1"/>
                            </a:solidFill>
                            <a:latin typeface="Cambria Math" panose="02040503050406030204" pitchFamily="18" charset="0"/>
                          </a:rPr>
                          <m:t>𝒑𝑶</m:t>
                        </m:r>
                        <m:r>
                          <a:rPr lang="en-US" b="1" i="1" baseline="-25000" smtClean="0">
                            <a:solidFill>
                              <a:schemeClr val="tx1"/>
                            </a:solidFill>
                            <a:latin typeface="Cambria Math" panose="02040503050406030204" pitchFamily="18" charset="0"/>
                          </a:rPr>
                          <m:t>𝟐</m:t>
                        </m:r>
                        <m:r>
                          <a:rPr lang="en-US" b="1"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𝒔𝒂𝒎𝒑𝒍𝒆</m:t>
                        </m:r>
                      </m:num>
                      <m:den>
                        <m:r>
                          <a:rPr lang="en-US" b="1" i="1" smtClean="0">
                            <a:solidFill>
                              <a:schemeClr val="tx1"/>
                            </a:solidFill>
                            <a:latin typeface="Cambria Math" panose="02040503050406030204" pitchFamily="18" charset="0"/>
                          </a:rPr>
                          <m:t>𝟎</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𝟐𝟎𝟗</m:t>
                        </m:r>
                      </m:den>
                    </m:f>
                  </m:oMath>
                </a14:m>
                <a:endParaRPr lang="en-US" b="1" dirty="0"/>
              </a:p>
            </p:txBody>
          </p:sp>
        </mc:Choice>
        <mc:Fallback xmlns="">
          <p:sp>
            <p:nvSpPr>
              <p:cNvPr id="2" name="TextBox 1"/>
              <p:cNvSpPr txBox="1">
                <a:spLocks noRot="1" noChangeAspect="1" noMove="1" noResize="1" noEditPoints="1" noAdjustHandles="1" noChangeArrowheads="1" noChangeShapeType="1" noTextEdit="1"/>
              </p:cNvSpPr>
              <p:nvPr/>
            </p:nvSpPr>
            <p:spPr>
              <a:xfrm>
                <a:off x="844061" y="1497204"/>
                <a:ext cx="10671350" cy="4224362"/>
              </a:xfrm>
              <a:prstGeom prst="rect">
                <a:avLst/>
              </a:prstGeom>
              <a:blipFill>
                <a:blip r:embed="rId3"/>
                <a:stretch>
                  <a:fillRect l="-399" t="-719" r="-399"/>
                </a:stretch>
              </a:blipFill>
              <a:ln>
                <a:solidFill>
                  <a:srgbClr val="0070C0"/>
                </a:solidFill>
              </a:ln>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DF717384-854A-4645-9795-78DBB79045F8}" type="datetime1">
              <a:rPr lang="en-US" smtClean="0"/>
              <a:t>11/10/2020</a:t>
            </a:fld>
            <a:endParaRPr lang="en-US"/>
          </a:p>
        </p:txBody>
      </p:sp>
      <p:sp>
        <p:nvSpPr>
          <p:cNvPr id="6" name="Slide Number Placeholder 5"/>
          <p:cNvSpPr>
            <a:spLocks noGrp="1"/>
          </p:cNvSpPr>
          <p:nvPr>
            <p:ph type="sldNum" sz="quarter" idx="12"/>
          </p:nvPr>
        </p:nvSpPr>
        <p:spPr/>
        <p:txBody>
          <a:bodyPr/>
          <a:lstStyle/>
          <a:p>
            <a:fld id="{06A89730-4BA7-4A6E-9ADF-70FD5E03A14E}" type="slidenum">
              <a:rPr lang="en-US" smtClean="0"/>
              <a:t>24</a:t>
            </a:fld>
            <a:endParaRPr lang="en-US"/>
          </a:p>
        </p:txBody>
      </p:sp>
    </p:spTree>
    <p:extLst>
      <p:ext uri="{BB962C8B-B14F-4D97-AF65-F5344CB8AC3E}">
        <p14:creationId xmlns:p14="http://schemas.microsoft.com/office/powerpoint/2010/main" val="4227132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003087" y="541178"/>
            <a:ext cx="6402170" cy="49244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200" dirty="0" smtClean="0">
                <a:latin typeface="+mn-lt"/>
                <a:ea typeface="Segoe UI" panose="020B0502040204020203" pitchFamily="34" charset="0"/>
                <a:cs typeface="Segoe UI" panose="020B0502040204020203" pitchFamily="34" charset="0"/>
              </a:rPr>
              <a:t>Zirconia Oxygen Analyzer </a:t>
            </a:r>
            <a:endParaRPr lang="en-US" sz="3200" dirty="0">
              <a:latin typeface="+mn-lt"/>
              <a:ea typeface="Segoe UI" panose="020B0502040204020203" pitchFamily="34" charset="0"/>
              <a:cs typeface="Segoe UI" panose="020B0502040204020203" pitchFamily="34" charset="0"/>
            </a:endParaRPr>
          </a:p>
        </p:txBody>
      </p:sp>
      <p:grpSp>
        <p:nvGrpSpPr>
          <p:cNvPr id="138" name="Group 137"/>
          <p:cNvGrpSpPr/>
          <p:nvPr/>
        </p:nvGrpSpPr>
        <p:grpSpPr>
          <a:xfrm>
            <a:off x="10887" y="6683828"/>
            <a:ext cx="12192000" cy="172472"/>
            <a:chOff x="-170626" y="0"/>
            <a:chExt cx="13534857" cy="166915"/>
          </a:xfrm>
        </p:grpSpPr>
        <p:sp>
          <p:nvSpPr>
            <p:cNvPr id="139" name="Parallelogram 138"/>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Parallelogram 139"/>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arallelogram 140"/>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5410200" y="264115"/>
            <a:ext cx="1371600" cy="110556"/>
            <a:chOff x="-170626" y="0"/>
            <a:chExt cx="13534857" cy="166915"/>
          </a:xfrm>
        </p:grpSpPr>
        <p:sp>
          <p:nvSpPr>
            <p:cNvPr id="143" name="Parallelogram 142"/>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Parallelogram 143"/>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844061" y="1497204"/>
            <a:ext cx="4652171" cy="3139321"/>
          </a:xfrm>
          <a:prstGeom prst="rect">
            <a:avLst/>
          </a:prstGeom>
          <a:noFill/>
          <a:ln>
            <a:solidFill>
              <a:schemeClr val="accent2"/>
            </a:solidFill>
          </a:ln>
        </p:spPr>
        <p:txBody>
          <a:bodyPr wrap="square" rtlCol="0">
            <a:spAutoFit/>
          </a:bodyPr>
          <a:lstStyle/>
          <a:p>
            <a:pPr algn="just"/>
            <a:r>
              <a:rPr lang="en-US" b="1" dirty="0" smtClean="0">
                <a:solidFill>
                  <a:schemeClr val="accent1"/>
                </a:solidFill>
              </a:rPr>
              <a:t>Principle of operation (contd.)</a:t>
            </a:r>
          </a:p>
          <a:p>
            <a:pPr algn="just"/>
            <a:endParaRPr lang="en-US" dirty="0" smtClean="0"/>
          </a:p>
          <a:p>
            <a:pPr marL="285750" indent="-285750" algn="just">
              <a:buFont typeface="Arial" panose="020B0604020202020204" pitchFamily="34" charset="0"/>
              <a:buChar char="•"/>
            </a:pPr>
            <a:r>
              <a:rPr lang="en-US" dirty="0"/>
              <a:t>The </a:t>
            </a:r>
            <a:r>
              <a:rPr lang="en-US" dirty="0" smtClean="0"/>
              <a:t>analyzer electronically </a:t>
            </a:r>
            <a:r>
              <a:rPr lang="en-US" dirty="0"/>
              <a:t>calculates the oxygen partial pressure, and therefore oxygen concentration, of a sample gas with unknown oxygen concentration. This is accomplished by measuring the potential, E, produced across the zirconium cell electrodes, substituting for E in the Nernst equation and anti-logging to obtain PO</a:t>
            </a:r>
            <a:r>
              <a:rPr lang="en-US" baseline="-25000" dirty="0"/>
              <a:t>2</a:t>
            </a:r>
            <a:r>
              <a:rPr lang="en-US" dirty="0"/>
              <a:t>. The cell potential output is shown in </a:t>
            </a:r>
            <a:r>
              <a:rPr lang="en-US" dirty="0" smtClean="0"/>
              <a:t>Fig. 10.</a:t>
            </a:r>
            <a:endParaRPr lang="en-US" dirty="0"/>
          </a:p>
        </p:txBody>
      </p:sp>
      <p:pic>
        <p:nvPicPr>
          <p:cNvPr id="4" name="Picture 3"/>
          <p:cNvPicPr>
            <a:picLocks noChangeAspect="1"/>
          </p:cNvPicPr>
          <p:nvPr/>
        </p:nvPicPr>
        <p:blipFill>
          <a:blip r:embed="rId3"/>
          <a:stretch>
            <a:fillRect/>
          </a:stretch>
        </p:blipFill>
        <p:spPr>
          <a:xfrm>
            <a:off x="5867400" y="1504257"/>
            <a:ext cx="5859939" cy="3153334"/>
          </a:xfrm>
          <a:prstGeom prst="rect">
            <a:avLst/>
          </a:prstGeom>
        </p:spPr>
      </p:pic>
      <p:sp>
        <p:nvSpPr>
          <p:cNvPr id="5" name="TextBox 4"/>
          <p:cNvSpPr txBox="1"/>
          <p:nvPr/>
        </p:nvSpPr>
        <p:spPr>
          <a:xfrm>
            <a:off x="7273414" y="4943561"/>
            <a:ext cx="3502742" cy="369332"/>
          </a:xfrm>
          <a:prstGeom prst="rect">
            <a:avLst/>
          </a:prstGeom>
          <a:noFill/>
        </p:spPr>
        <p:txBody>
          <a:bodyPr wrap="square" rtlCol="0">
            <a:spAutoFit/>
          </a:bodyPr>
          <a:lstStyle/>
          <a:p>
            <a:r>
              <a:rPr lang="en-US" dirty="0" smtClean="0"/>
              <a:t>Fig. 10 cell potential vs O</a:t>
            </a:r>
            <a:r>
              <a:rPr lang="en-US" baseline="-25000" dirty="0" smtClean="0"/>
              <a:t>2</a:t>
            </a:r>
            <a:r>
              <a:rPr lang="en-US" dirty="0" smtClean="0"/>
              <a:t> conc.</a:t>
            </a:r>
            <a:endParaRPr lang="en-US" dirty="0"/>
          </a:p>
        </p:txBody>
      </p:sp>
      <p:sp>
        <p:nvSpPr>
          <p:cNvPr id="6" name="Date Placeholder 5"/>
          <p:cNvSpPr>
            <a:spLocks noGrp="1"/>
          </p:cNvSpPr>
          <p:nvPr>
            <p:ph type="dt" sz="half" idx="10"/>
          </p:nvPr>
        </p:nvSpPr>
        <p:spPr/>
        <p:txBody>
          <a:bodyPr/>
          <a:lstStyle/>
          <a:p>
            <a:fld id="{895191D2-2DE6-4A4F-A78C-AABDFE644F76}" type="datetime1">
              <a:rPr lang="en-US" smtClean="0"/>
              <a:t>11/10/2020</a:t>
            </a:fld>
            <a:endParaRPr lang="en-US"/>
          </a:p>
        </p:txBody>
      </p:sp>
      <p:sp>
        <p:nvSpPr>
          <p:cNvPr id="7" name="Slide Number Placeholder 6"/>
          <p:cNvSpPr>
            <a:spLocks noGrp="1"/>
          </p:cNvSpPr>
          <p:nvPr>
            <p:ph type="sldNum" sz="quarter" idx="12"/>
          </p:nvPr>
        </p:nvSpPr>
        <p:spPr/>
        <p:txBody>
          <a:bodyPr/>
          <a:lstStyle/>
          <a:p>
            <a:fld id="{06A89730-4BA7-4A6E-9ADF-70FD5E03A14E}" type="slidenum">
              <a:rPr lang="en-US" smtClean="0"/>
              <a:t>25</a:t>
            </a:fld>
            <a:endParaRPr lang="en-US"/>
          </a:p>
        </p:txBody>
      </p:sp>
    </p:spTree>
    <p:extLst>
      <p:ext uri="{BB962C8B-B14F-4D97-AF65-F5344CB8AC3E}">
        <p14:creationId xmlns:p14="http://schemas.microsoft.com/office/powerpoint/2010/main" val="16691404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003087" y="541178"/>
            <a:ext cx="6402170" cy="49244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200" dirty="0" smtClean="0">
                <a:latin typeface="+mn-lt"/>
                <a:ea typeface="Segoe UI" panose="020B0502040204020203" pitchFamily="34" charset="0"/>
                <a:cs typeface="Segoe UI" panose="020B0502040204020203" pitchFamily="34" charset="0"/>
              </a:rPr>
              <a:t>Personal Experience with O</a:t>
            </a:r>
            <a:r>
              <a:rPr lang="en-US" sz="3200" baseline="-25000" dirty="0" smtClean="0">
                <a:latin typeface="+mn-lt"/>
                <a:ea typeface="Segoe UI" panose="020B0502040204020203" pitchFamily="34" charset="0"/>
                <a:cs typeface="Segoe UI" panose="020B0502040204020203" pitchFamily="34" charset="0"/>
              </a:rPr>
              <a:t>2</a:t>
            </a:r>
            <a:r>
              <a:rPr lang="en-US" sz="3200" dirty="0" smtClean="0">
                <a:latin typeface="+mn-lt"/>
                <a:ea typeface="Segoe UI" panose="020B0502040204020203" pitchFamily="34" charset="0"/>
                <a:cs typeface="Segoe UI" panose="020B0502040204020203" pitchFamily="34" charset="0"/>
              </a:rPr>
              <a:t> analyzer</a:t>
            </a:r>
            <a:endParaRPr lang="en-US" sz="3200" dirty="0">
              <a:latin typeface="+mn-lt"/>
              <a:ea typeface="Segoe UI" panose="020B0502040204020203" pitchFamily="34" charset="0"/>
              <a:cs typeface="Segoe UI" panose="020B0502040204020203" pitchFamily="34" charset="0"/>
            </a:endParaRPr>
          </a:p>
        </p:txBody>
      </p:sp>
      <p:grpSp>
        <p:nvGrpSpPr>
          <p:cNvPr id="138" name="Group 137"/>
          <p:cNvGrpSpPr/>
          <p:nvPr/>
        </p:nvGrpSpPr>
        <p:grpSpPr>
          <a:xfrm>
            <a:off x="10887" y="6683828"/>
            <a:ext cx="12192000" cy="172472"/>
            <a:chOff x="-170626" y="0"/>
            <a:chExt cx="13534857" cy="166915"/>
          </a:xfrm>
        </p:grpSpPr>
        <p:sp>
          <p:nvSpPr>
            <p:cNvPr id="139" name="Parallelogram 138"/>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Parallelogram 139"/>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arallelogram 140"/>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5410200" y="264115"/>
            <a:ext cx="1371600" cy="110556"/>
            <a:chOff x="-170626" y="0"/>
            <a:chExt cx="13534857" cy="166915"/>
          </a:xfrm>
        </p:grpSpPr>
        <p:sp>
          <p:nvSpPr>
            <p:cNvPr id="143" name="Parallelogram 142"/>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Parallelogram 143"/>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1179871" y="1435510"/>
            <a:ext cx="9655277" cy="646331"/>
          </a:xfrm>
          <a:prstGeom prst="rect">
            <a:avLst/>
          </a:prstGeom>
          <a:noFill/>
        </p:spPr>
        <p:txBody>
          <a:bodyPr wrap="square" rtlCol="0">
            <a:spAutoFit/>
          </a:bodyPr>
          <a:lstStyle/>
          <a:p>
            <a:r>
              <a:rPr lang="en-US" dirty="0" smtClean="0"/>
              <a:t>I have commissioned and used </a:t>
            </a:r>
            <a:r>
              <a:rPr lang="en-US" b="1" dirty="0" err="1" smtClean="0"/>
              <a:t>Endura</a:t>
            </a:r>
            <a:r>
              <a:rPr lang="en-US" b="1" dirty="0" smtClean="0"/>
              <a:t> AZ20 </a:t>
            </a:r>
            <a:r>
              <a:rPr lang="en-US" dirty="0" smtClean="0"/>
              <a:t>combustion gas oxygen analyzer (ABB made) in thermal power plant (Reliance Power).</a:t>
            </a:r>
          </a:p>
        </p:txBody>
      </p:sp>
      <p:pic>
        <p:nvPicPr>
          <p:cNvPr id="2050" name="Picture 2" descr="https://webimages.imagebank.abb.com/public/default/product/9AAC159638/pres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9871" y="2499956"/>
            <a:ext cx="4999191" cy="3765756"/>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data:image/jpeg;base64,/9j/4AAQSkZJRgABAQAAAQABAAD/2wCEAAkGBxMREhUSEBIVExUTGBUYGBcYFxYYFxoXFRgYFxYWFxgkHSgiGhomHRUVITEiJSorLi4uGB8zODMtNygtLisBCgoKDg0OGQ8QGCsdFx0tKy0tLSsrLS03Ky0tLS0rKy83Ky0rKywuKy0tKy0uLjU0LTctNSs3KzcvLys3KyszMv/AABEIAJABXgMBIgACEQEDEQH/xAAcAAEAAgMBAQEAAAAAAAAAAAAABQYDBAcCAQj/xABAEAABAwIEAwUFBQYFBQEAAAABAAIDBBEFEiExBkFRE2FxkaEiMkKBsQcjM8HRFGJygpKiFTRSk+EWQ1PC8ST/xAAYAQEBAQEBAAAAAAAAAAAAAAAAAQIDBP/EACURAQEBAQACAAMJAAAAAAAAAAABEQIDIQRBURIiMVJhcaGiwf/aAAwDAQACEQMRAD8A7iiIgIiICIiAiIgIiICIiAiIgIiICIiAiIgIiICIiAiIgIiICIiAsFZKWsJG+nqQPzWSaQNaXHZoJPgBcrnVZx3M97oooGv9qwY3N2hBO3Q+yCdEFtdiLmSMa52YOJvcN9LBTQK5riGMTPY91PSBs0bmAtkGXK1wJc4uuMpA+HndeuFOOpJqlsUjszXaD7vJ1s4H5W+YQdJRfAV9QEREBERAREQEREBERAREQEREBERAREQEREBERAREQEREBERAREQEREBERAREQERYamrjjF5HtYOrnBo9UHqpjzMc3/U0jzFlyeM/slW1spALHA6ZjflpZverFxHxc/N2dK6w5Oy3Lrmwy3FrX0B5qlYpS1D5fvHuEmhu4731HtclKJXFK9vbSv1+90Dcp005lV/Bg2nqmSSk5QM1x8wAbrXNfKx5bNI4Fh1ab3B6EFYsYr2SuaY2kANsfG5Nx3aqTR3PA8bgqmfcSBxaBmGzh4jp3qUX5vw6smp5WzQOLXNO/K3MHqCu/wCAYq2qgbM0Zb+824Ja4btK0JFERAREQEREBERAREQEREBERAREQEREBERAREQEREBERAREQEREBFqVuJRQ/iyNaTyJ18t1ko6yOZuaJ7Xt2u0g69D0KDOiLBVVkcQvLIxg6ucB9UGdFV8Q4/oYv+92h6Rgu9dB6quVn2pE6U1KT3vd/wCo/VB0olc147iY2Yzw1Dc7rAtAa8jKLE5iTk0I0AF/FQ1diuJ14yFlmE3ytZYX5XJ1Kwx8ETv1nlDR0Llm6IKqxyRrhleJpQQW3JsSHAgE6/TuUrPiEtQ67ZLHZ1m6tceR0BGhA1PI8lhxPBKaCzXS5nk6AW6i5uT05c7LZlqo2y9o8xmR4DHNjByvyAZS4jZ43cb9Nrrj15ZzcanOpbizAs9LHM8ffU7WMld/5Iz7LXHqWnKL9D4KnCNo2V7o5pP2OWORwe0slaDlymzmnfrrYjwVAionuXeVl5lqgBZXf7IcaJllgJ9kta637w9km/gG/MlVOHAyd1Z+DcMFPUseN3XafC1/qFUdeRfGlfUURfHOA3IF19QEREBERAREQEREBERAREQEREBERAREQEREBEWhX41TwfjTxs7i4X8t0G+ipdf9pVGzSPtJj+62w83W+ig6n7RquXSmpWs735nn0sPqg6gtSvxGKBpdLIxgAJ9pwBPcLnUrlxbi9X700jAeTPux/bZeoPs/N81RMB1JNz5oIPHOI3PmL2v7Qv3b8IIJtlNuhA+QWbhnHKkTCSFmRxGVwIJY7cAP62NiDyv4qYfR4ZTaPkzuHRZK3jiIRdnSQZW8yQLADc/TXuWb6Ee3FsWrC5uZ8eVxa5rQG2INiLjfzXuLgmR5zVM1jzzOufqtH/G66W7YHBjb+0fX815GGTPN56hzu4EqiZGD4ZT/AIsucjkE/wCp6SLSlpcx6kXUbFhULdTqe83UhT0xP4UR8bWHnsiMVRxLWy6MaI2+Sjn0s8n4sx8AVZIcHlduQ3+4+Q09VI03Cub3s7vE5R6a+qDndbhbGAucRYAkkguOmpIC3IMMuGXc4Na5xvZl7EauaNG5dBzupvj7hN8UbZ4G3DPfa25IA1Dx16Hz6qv4C9zzme5zvEk+S4eTx9W+rjpz1J8lzoajOwxmIMDARmzBznA3tmAFmmw9e5R8VEOi3I5mRs1IAPesLZHP/Dje7vtYeZsF2jD0KcBb+DwZpRb4fqeXksUGHSv96ze5vtH9B6q1YJhgjAJFrbDn4nvWoiUnlEbHPdsxpcbb2aLm3kuO8T/bUwxvjo43Ne5tmvd7ThmHvANNgdd8x15LqOLYtTtzQyzBpe0tIFyQHC1zYab81+esZ4Ipqd0gGICUhruyYxvtOcGnJnNyNXAA26orFhXFVVFHJPNI8l2jGuzEkhp0c43Nr9SrNw79ptYyFznO7VkQcWmbeQZnfFYHSxA8Lbi6okPDdXIc8sPZg7yTEMAGnU3PyBUwcEmhoXueWvY5zYQInEvaXv7S8jbe0NSQATfTxU1cr9CcIY3+3UcNUWhhlbmLQbhpuRa9u5TK5X9mnD81JMX9tUdhlLI4XnKCCb9o+K5Eet7Aa2OtjouqKoIiICIiAiIgIiICIiAi8veGi7iABzOgUJiHF9FDfPUMJHJntn0ugnUVArftPi2p6eSU9XWYPzKiZeLcUqNIY2xA/wCllz5uuPRB1S6isQ4mpIL9rURgjkHZnf0i5XO/+lsRq/8AMTSEHk5xy/07KQpvs6hj1nmA+aCQrvtOpm6QxyTHrYMb5nX0UPNx1Xz6U8DIwe4vd5nT0UmBhNL0kI6DMvD+NWjSkpfAkWQRX+DYrV/izSBp5Zsrf6RYLZp/s3Yz2qmcDrqvFRjuITfEIgei0X4U+Q3nne/5lBLup8KpN3B5HTVYX8ZxN0paQu6Eiy04sLgj1yg95WxGQdI2E/wjTz2UGKbHq+bYCILQlw6WT8adzu4EqdioZncg3xNz5C636fh9zty4+ADR+ZRFTbhEMepaD3kqNmxCMF4YRtlAHeRf0B9Oqu/EfAhnh+7Ije03Fy4h3VrtfXkqjhPBU7XfeBjNdSCDfyH6KWKlcGwuSSNhZlaC0X3JuddB4Ec1O0vCpPvF7/7R+vqrHw7h4jYNNtBf6qaWsRXKPhprfha35XPmVKRYSwb6rfRFY44Gt2aAsijKrHoI73eDbp+vP5KLn4pJ/Bhc7oSLDzNvzWL5OYsiyvYCLHZVuo4TizF0bGtubm12+g0XmTiOUNBMbGnmSS4eWn1WnNVVc7T2faG+2X2G99naDruSrOpZsSpBuDRREGR0bD1NgfkTqsVTidLDewdIW320GneeXhdQ0zI2E9rPExx3ay8snza39VWeJMPNRlFM+oa3Z5kc1jHD91rbv/qS9XPwb8fPPXWdX7M+qy13HjY7gdjFZua1y51trj5kcuaqWLfaE94NnSuBB1uI2fl9FpUnCLA7K97zYZvYblb56uJU3SYFBH7TYWB2lyRmdfxN1j79/R6N+F4+V7/rP9qpxYtPIbsZa/Ma3/mOnldWDBxG1kn7VWikaADoYo3yE3zDtSM5tYaDqt6uwWVzhIxpOlv/AIPJZ4+F+0ZeZmaxvk1PTU/8qzj63WO/iPyczn9vf83VfnbRyEfskWYh1zPNneNAfhddzxrfXINBqrDRUTIh20jnve0lweWsuHkZQGNAGVh2t0JN76rLhtA4y5YWRsja05rsJcXkjKG6iwtmvp0UniVO58Lg0aixt/CdR4rWZPTzeTvrqbbtWLhvGKee7Ybh4F3NcNeV9duY81PLlP2fSf8A6zb/AEnmdj2fLl/wurJzdms+Pq9c7RERabEREBFG8QYq2lgdKS2490ONgXWJt6E/Jc+k4urZrmJ9gCS6MRhsjWGwBu4HNre9uRGqaOp3Xy64t+1SzvDpc4vYdo92re9pcSW/ykK+uxZwoJHPd2jomm7gffa0Eg366Wvz35qaJPH+IoaaNzu0jz/C0vG/UjewXMK7javlzSQSu7Fps+0bWZW/6wSM1u/uPRecJiwyshZV1QljdcxmONr3Fz2E2uA0m+UA30vfuU3W18cdOIKOhkigJJkdKSwuBAGgzFzvhvfS3JWjSg4cqKv2pZnPH7zifqVM0vBFPGLzSDzVZ4YxCZ0LWxOyD3Tvu32bi/cApV2Gl5vNI53zUgmjWYZTaNs9w6C6xP40O1NTeBIWgyihj2Y0d5/VfG1bTpGC89GAn6Kj3NitfNu8RjuWqcFMms0z3/Nb8UM7tow3+I/kL/kt6HBZX+893gxob6m/5IiHjw+GP4RpzOq9tqA7SNpd/C0kegsrNTcLNGpaL9XXefW9lLQ4Owbkn6IKSylmds0N/iOvkLregwB7vec4/wAIyj8yrpHSMbs0LMAgrNLww0alrfE+0fVSsODsG9ypJEVhjpWN2aFmAXwla3+IRf8AkZp+8EG0sZhbvlHkoqbiBlyI2lxHX2R57+i0pMZlfo0hvcwXd4a3v8gEFkJA7gFqS4tC2/3gJHJuvy00uqzW0cr7OecrQbl0r8o8NSSPJaxkgH/dfKekDCR/uO9hTRN1vEmUEsj25uP5D9VFnFaioaQ0uOYbMadLjmRcjzWB1Sdo6aNv707jK7xyD2R8isc008lw+eS1ho20bPAZQCfmSg124XJBKwvdG1zzYBzx2h5kBupOgvflvspSTQ2VYwRjRWDMw52hwzHb2gbka76W15HxVlqNXG3JebyTb6b5rxJK4atOUjY22OtjY6KMkD5b9tJJJbk5xyn+QWb6KVjpi489fNSdNgJ6AeOpXTxc2T2z1dVuKi0s1oaOgAA/RZY8Mcd9PUq4w4Qwb3K3Y6drdmgLrjKo0vD9zmykkgAk6aC9h6nzUvT4CBvYeAU4iq40o8MjHK/is8VKxosGjVZkQakVAxrswUZiWHOuezFgdbjUi+/d53U8iGIHBMDEIFhlA1tzJOpJPVTyIiSYIiIoiIgrHHzCYY9LtEsebu9oWv8AOyqeJEtylhyl7msJBsQHGxN/mfNdB4iojPTyRtNnFvs9LjUX7lzNsdTdpmDB2TxYWN5LG1w3rbWwupRjE7zawa0nc2AJPMnRS/CBe900b3FwIsL+n5qFljqzcwUbjbYyvjjuL75S4nvsQFd+EsPkbZ0xBfYZst8ots1t9bC6SFRGCYd+x5mMjdq97jcjVzjve/QBQuL4xUyyOjdSSNDdgGueX2N7tcBbWwH1XWX0rCblousc2HsduPJUcq4fwqpjiYwxtadS4ucNXON3WAudyd1YIMCmf78jvBjQ31N/yV4jo2N2aFmARFUpuE2buaD3vJefXRTMODMbufkNApNEVgipGN2aFmAX1a9ZWsiALza5sBYkk9wQbCKkY99o0VK4t7CZzuVwGtPgdbhV132gYlVaUdIQDzDHP9dh5IOsE23WEVkdriRpGuzgdt1yocN43Wf5ibsmnk6S39rQfI2Ujh2AjDWlrq2OR8rmAxus0AlwBcBmJuL3OmoB5oLxPjUbdGhzr9AbfM8lpT447kWM1tqbkbH8+i0HxMJu6SSS3KJojb83Oufm1eGMsQ6NkUJHxayyEdM7vHaxURll7aoBsXuHza3z0CgXQtgmy9uw2GrYryPAcbWcLWuDrvyW5izHPac8j5DY+86zb9Mg9n0VZiiu5rY22Og0FjmugtInbcmKne4m3tTPDRp+42/TY2XoVc5JZ2oiFgcsLGsGt9L6m+ncskLHHcfJbcWHvds0/RBEiibe7gXnq8l58yStuFvdspqHBD8RAW/DhjG8r+KYK0yAu5X+S24MHcfht4qyMiA2AC9qmIVmBC24B7gs8WDtG5JUmiKwxUzW+60BZkRAREQEREBERAREQEREBERAREQFoz4Wxxvst5EGrHQRt+ELYYwN0AsvSICIiAiKH4iqezYXOkMTGDO54JFgOZPRBMIqxV8SiHJGHRyuO5fNHERcDL7Ni55dqRkadvM3FaiTXWNpG4jy2PjKWuP+0gs6qvEtYRVQxEnK6KV4HIuZYb9bHbvUjQ4iWttI4vd3WPyuGtB/pC9VoD2mR8GYxtdlPxDMBfL5BBXJ62OnZ2s9KZyCAxrGh5ObUEA8t9eSxHH8Vn0paCOmZydO7UfyDbyW3S4uwEENkNrjL2b8wvfQC2mp3Nhqtk4vM7SOAM75Hi/jZub1IREM7hSvqf8APYm/Kd2QN7MeF9PovsvCFBRMDgx8j8zQ0ucXuLyRY2203JtsCpb9nqpfelcB0jaGDwucx8rLaouHspuSddy5znH1Jt8kEQJZHfCQO/T0WzDSPd1PgFZocPjbyv4raa0DYWQV2HBXO94AeOq2I8AaDcWHWwAKm0QxghpGN2aFnCIiiIiAiIgIiICIiAiIgIiICIiAiIgIiICIiAiIgIiICIiAiIgKtca4U2eNvaOfkF8zB7rrghue2pAPIGxvrdWVeJIw4WOxQUvCsBZDJmgkeXPjYw3cTZrPdF9++11YYcGHxOW1TYc1jswW4iNeno2M90arOQvqIrROFx3vb5LYjpmN2aFmRB8svqIgIiICIiAiIgIiICIiAiIgIiICIiAiIgIiICIiAiIgIiIP/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data:image/jpeg;base64,/9j/4AAQSkZJRgABAQAAAQABAAD/2wCEAAkGBxMREhUSEBIVExUTGBUYGBcYFxYYFxoXFRgYFxYWFxgkHSgiGhomHRUVITEiJSorLi4uGB8zODMtNygtLisBCgoKDg0OGQ8QGCsdFx0tKy0tLSsrLS03Ky0tLS0rKy83Ky0rKywuKy0tKy0uLjU0LTctNSs3KzcvLys3KyszMv/AABEIAJABXgMBIgACEQEDEQH/xAAcAAEAAgMBAQEAAAAAAAAAAAAABQYDBAcCAQj/xABAEAABAwIEAwUFBQYFBQEAAAABAAIDBBEFEiExBkFRE2FxkaEiMkKBsQcjM8HRFGJygpKiFTRSk+EWQ1PC8ST/xAAYAQEBAQEBAAAAAAAAAAAAAAAAAQIDBP/EACURAQEBAQACAAMJAAAAAAAAAAABEQIDIQRBURIiMVJhcaGiwf/aAAwDAQACEQMRAD8A7iiIgIiICIiAiIgIiICIiAiIgIiICIiAiIgIiICIiAiIgIiICIiAsFZKWsJG+nqQPzWSaQNaXHZoJPgBcrnVZx3M97oooGv9qwY3N2hBO3Q+yCdEFtdiLmSMa52YOJvcN9LBTQK5riGMTPY91PSBs0bmAtkGXK1wJc4uuMpA+HndeuFOOpJqlsUjszXaD7vJ1s4H5W+YQdJRfAV9QEREBERAREQEREBERAREQEREBERAREQEREBERAREQEREBERAREQEREBERAREQERYamrjjF5HtYOrnBo9UHqpjzMc3/U0jzFlyeM/slW1spALHA6ZjflpZverFxHxc/N2dK6w5Oy3Lrmwy3FrX0B5qlYpS1D5fvHuEmhu4731HtclKJXFK9vbSv1+90Dcp005lV/Bg2nqmSSk5QM1x8wAbrXNfKx5bNI4Fh1ab3B6EFYsYr2SuaY2kANsfG5Nx3aqTR3PA8bgqmfcSBxaBmGzh4jp3qUX5vw6smp5WzQOLXNO/K3MHqCu/wCAYq2qgbM0Zb+824Ja4btK0JFERAREQEREBERAREQEREBERAREQEREBERAREQEREBERAREQEREBFqVuJRQ/iyNaTyJ18t1ko6yOZuaJ7Xt2u0g69D0KDOiLBVVkcQvLIxg6ucB9UGdFV8Q4/oYv+92h6Rgu9dB6quVn2pE6U1KT3vd/wCo/VB0olc147iY2Yzw1Dc7rAtAa8jKLE5iTk0I0AF/FQ1diuJ14yFlmE3ytZYX5XJ1Kwx8ETv1nlDR0Llm6IKqxyRrhleJpQQW3JsSHAgE6/TuUrPiEtQ67ZLHZ1m6tceR0BGhA1PI8lhxPBKaCzXS5nk6AW6i5uT05c7LZlqo2y9o8xmR4DHNjByvyAZS4jZ43cb9Nrrj15ZzcanOpbizAs9LHM8ffU7WMld/5Iz7LXHqWnKL9D4KnCNo2V7o5pP2OWORwe0slaDlymzmnfrrYjwVAionuXeVl5lqgBZXf7IcaJllgJ9kta637w9km/gG/MlVOHAyd1Z+DcMFPUseN3XafC1/qFUdeRfGlfUURfHOA3IF19QEREBERAREQEREBERAREQEREBERAREQEREBEWhX41TwfjTxs7i4X8t0G+ipdf9pVGzSPtJj+62w83W+ig6n7RquXSmpWs735nn0sPqg6gtSvxGKBpdLIxgAJ9pwBPcLnUrlxbi9X700jAeTPux/bZeoPs/N81RMB1JNz5oIPHOI3PmL2v7Qv3b8IIJtlNuhA+QWbhnHKkTCSFmRxGVwIJY7cAP62NiDyv4qYfR4ZTaPkzuHRZK3jiIRdnSQZW8yQLADc/TXuWb6Ee3FsWrC5uZ8eVxa5rQG2INiLjfzXuLgmR5zVM1jzzOufqtH/G66W7YHBjb+0fX815GGTPN56hzu4EqiZGD4ZT/AIsucjkE/wCp6SLSlpcx6kXUbFhULdTqe83UhT0xP4UR8bWHnsiMVRxLWy6MaI2+Sjn0s8n4sx8AVZIcHlduQ3+4+Q09VI03Cub3s7vE5R6a+qDndbhbGAucRYAkkguOmpIC3IMMuGXc4Na5xvZl7EauaNG5dBzupvj7hN8UbZ4G3DPfa25IA1Dx16Hz6qv4C9zzme5zvEk+S4eTx9W+rjpz1J8lzoajOwxmIMDARmzBznA3tmAFmmw9e5R8VEOi3I5mRs1IAPesLZHP/Dje7vtYeZsF2jD0KcBb+DwZpRb4fqeXksUGHSv96ze5vtH9B6q1YJhgjAJFrbDn4nvWoiUnlEbHPdsxpcbb2aLm3kuO8T/bUwxvjo43Ne5tmvd7ThmHvANNgdd8x15LqOLYtTtzQyzBpe0tIFyQHC1zYab81+esZ4Ipqd0gGICUhruyYxvtOcGnJnNyNXAA26orFhXFVVFHJPNI8l2jGuzEkhp0c43Nr9SrNw79ptYyFznO7VkQcWmbeQZnfFYHSxA8Lbi6okPDdXIc8sPZg7yTEMAGnU3PyBUwcEmhoXueWvY5zYQInEvaXv7S8jbe0NSQATfTxU1cr9CcIY3+3UcNUWhhlbmLQbhpuRa9u5TK5X9mnD81JMX9tUdhlLI4XnKCCb9o+K5Eet7Aa2OtjouqKoIiICIiAiIgIiICIiAi8veGi7iABzOgUJiHF9FDfPUMJHJntn0ugnUVArftPi2p6eSU9XWYPzKiZeLcUqNIY2xA/wCllz5uuPRB1S6isQ4mpIL9rURgjkHZnf0i5XO/+lsRq/8AMTSEHk5xy/07KQpvs6hj1nmA+aCQrvtOpm6QxyTHrYMb5nX0UPNx1Xz6U8DIwe4vd5nT0UmBhNL0kI6DMvD+NWjSkpfAkWQRX+DYrV/izSBp5Zsrf6RYLZp/s3Yz2qmcDrqvFRjuITfEIgei0X4U+Q3nne/5lBLup8KpN3B5HTVYX8ZxN0paQu6Eiy04sLgj1yg95WxGQdI2E/wjTz2UGKbHq+bYCILQlw6WT8adzu4EqdioZncg3xNz5C636fh9zty4+ADR+ZRFTbhEMepaD3kqNmxCMF4YRtlAHeRf0B9Oqu/EfAhnh+7Ije03Fy4h3VrtfXkqjhPBU7XfeBjNdSCDfyH6KWKlcGwuSSNhZlaC0X3JuddB4Ec1O0vCpPvF7/7R+vqrHw7h4jYNNtBf6qaWsRXKPhprfha35XPmVKRYSwb6rfRFY44Gt2aAsijKrHoI73eDbp+vP5KLn4pJ/Bhc7oSLDzNvzWL5OYsiyvYCLHZVuo4TizF0bGtubm12+g0XmTiOUNBMbGnmSS4eWn1WnNVVc7T2faG+2X2G99naDruSrOpZsSpBuDRREGR0bD1NgfkTqsVTidLDewdIW320GneeXhdQ0zI2E9rPExx3ay8snza39VWeJMPNRlFM+oa3Z5kc1jHD91rbv/qS9XPwb8fPPXWdX7M+qy13HjY7gdjFZua1y51trj5kcuaqWLfaE94NnSuBB1uI2fl9FpUnCLA7K97zYZvYblb56uJU3SYFBH7TYWB2lyRmdfxN1j79/R6N+F4+V7/rP9qpxYtPIbsZa/Ma3/mOnldWDBxG1kn7VWikaADoYo3yE3zDtSM5tYaDqt6uwWVzhIxpOlv/AIPJZ4+F+0ZeZmaxvk1PTU/8qzj63WO/iPyczn9vf83VfnbRyEfskWYh1zPNneNAfhddzxrfXINBqrDRUTIh20jnve0lweWsuHkZQGNAGVh2t0JN76rLhtA4y5YWRsja05rsJcXkjKG6iwtmvp0UniVO58Lg0aixt/CdR4rWZPTzeTvrqbbtWLhvGKee7Ybh4F3NcNeV9duY81PLlP2fSf8A6zb/AEnmdj2fLl/wurJzdms+Pq9c7RERabEREBFG8QYq2lgdKS2490ONgXWJt6E/Jc+k4urZrmJ9gCS6MRhsjWGwBu4HNre9uRGqaOp3Xy64t+1SzvDpc4vYdo92re9pcSW/ykK+uxZwoJHPd2jomm7gffa0Eg366Wvz35qaJPH+IoaaNzu0jz/C0vG/UjewXMK7javlzSQSu7Fps+0bWZW/6wSM1u/uPRecJiwyshZV1QljdcxmONr3Fz2E2uA0m+UA30vfuU3W18cdOIKOhkigJJkdKSwuBAGgzFzvhvfS3JWjSg4cqKv2pZnPH7zifqVM0vBFPGLzSDzVZ4YxCZ0LWxOyD3Tvu32bi/cApV2Gl5vNI53zUgmjWYZTaNs9w6C6xP40O1NTeBIWgyihj2Y0d5/VfG1bTpGC89GAn6Kj3NitfNu8RjuWqcFMms0z3/Nb8UM7tow3+I/kL/kt6HBZX+893gxob6m/5IiHjw+GP4RpzOq9tqA7SNpd/C0kegsrNTcLNGpaL9XXefW9lLQ4Owbkn6IKSylmds0N/iOvkLregwB7vec4/wAIyj8yrpHSMbs0LMAgrNLww0alrfE+0fVSsODsG9ypJEVhjpWN2aFmAXwla3+IRf8AkZp+8EG0sZhbvlHkoqbiBlyI2lxHX2R57+i0pMZlfo0hvcwXd4a3v8gEFkJA7gFqS4tC2/3gJHJuvy00uqzW0cr7OecrQbl0r8o8NSSPJaxkgH/dfKekDCR/uO9hTRN1vEmUEsj25uP5D9VFnFaioaQ0uOYbMadLjmRcjzWB1Sdo6aNv707jK7xyD2R8isc008lw+eS1ho20bPAZQCfmSg124XJBKwvdG1zzYBzx2h5kBupOgvflvspSTQ2VYwRjRWDMw52hwzHb2gbka76W15HxVlqNXG3JebyTb6b5rxJK4atOUjY22OtjY6KMkD5b9tJJJbk5xyn+QWb6KVjpi489fNSdNgJ6AeOpXTxc2T2z1dVuKi0s1oaOgAA/RZY8Mcd9PUq4w4Qwb3K3Y6drdmgLrjKo0vD9zmykkgAk6aC9h6nzUvT4CBvYeAU4iq40o8MjHK/is8VKxosGjVZkQakVAxrswUZiWHOuezFgdbjUi+/d53U8iGIHBMDEIFhlA1tzJOpJPVTyIiSYIiIoiIgrHHzCYY9LtEsebu9oWv8AOyqeJEtylhyl7msJBsQHGxN/mfNdB4iojPTyRtNnFvs9LjUX7lzNsdTdpmDB2TxYWN5LG1w3rbWwupRjE7zawa0nc2AJPMnRS/CBe900b3FwIsL+n5qFljqzcwUbjbYyvjjuL75S4nvsQFd+EsPkbZ0xBfYZst8ots1t9bC6SFRGCYd+x5mMjdq97jcjVzjve/QBQuL4xUyyOjdSSNDdgGueX2N7tcBbWwH1XWX0rCblousc2HsduPJUcq4fwqpjiYwxtadS4ucNXON3WAudyd1YIMCmf78jvBjQ31N/yV4jo2N2aFmARFUpuE2buaD3vJefXRTMODMbufkNApNEVgipGN2aFmAX1a9ZWsiALza5sBYkk9wQbCKkY99o0VK4t7CZzuVwGtPgdbhV132gYlVaUdIQDzDHP9dh5IOsE23WEVkdriRpGuzgdt1yocN43Wf5ibsmnk6S39rQfI2Ujh2AjDWlrq2OR8rmAxus0AlwBcBmJuL3OmoB5oLxPjUbdGhzr9AbfM8lpT447kWM1tqbkbH8+i0HxMJu6SSS3KJojb83Oufm1eGMsQ6NkUJHxayyEdM7vHaxURll7aoBsXuHza3z0CgXQtgmy9uw2GrYryPAcbWcLWuDrvyW5izHPac8j5DY+86zb9Mg9n0VZiiu5rY22Og0FjmugtInbcmKne4m3tTPDRp+42/TY2XoVc5JZ2oiFgcsLGsGt9L6m+ncskLHHcfJbcWHvds0/RBEiibe7gXnq8l58yStuFvdspqHBD8RAW/DhjG8r+KYK0yAu5X+S24MHcfht4qyMiA2AC9qmIVmBC24B7gs8WDtG5JUmiKwxUzW+60BZkRAREQEREBERAREQEREBERAREQFoz4Wxxvst5EGrHQRt+ELYYwN0AsvSICIiAiKH4iqezYXOkMTGDO54JFgOZPRBMIqxV8SiHJGHRyuO5fNHERcDL7Ni55dqRkadvM3FaiTXWNpG4jy2PjKWuP+0gs6qvEtYRVQxEnK6KV4HIuZYb9bHbvUjQ4iWttI4vd3WPyuGtB/pC9VoD2mR8GYxtdlPxDMBfL5BBXJ62OnZ2s9KZyCAxrGh5ObUEA8t9eSxHH8Vn0paCOmZydO7UfyDbyW3S4uwEENkNrjL2b8wvfQC2mp3Nhqtk4vM7SOAM75Hi/jZub1IREM7hSvqf8APYm/Kd2QN7MeF9PovsvCFBRMDgx8j8zQ0ucXuLyRY2203JtsCpb9nqpfelcB0jaGDwucx8rLaouHspuSddy5znH1Jt8kEQJZHfCQO/T0WzDSPd1PgFZocPjbyv4raa0DYWQV2HBXO94AeOq2I8AaDcWHWwAKm0QxghpGN2aFnCIiiIiAiIgIiICIiAiIgIiICIiAiIgIiICIiAiIgIiICIiAiIgKtca4U2eNvaOfkF8zB7rrghue2pAPIGxvrdWVeJIw4WOxQUvCsBZDJmgkeXPjYw3cTZrPdF9++11YYcGHxOW1TYc1jswW4iNeno2M90arOQvqIrROFx3vb5LYjpmN2aFmRB8svqIgIiICIiAiIgIiICIiAiIgIiICIiAiIgIiICIiAiIgIiIP/9k="/>
          <p:cNvSpPr>
            <a:spLocks noChangeAspect="1" noChangeArrowheads="1"/>
          </p:cNvSpPr>
          <p:nvPr/>
        </p:nvSpPr>
        <p:spPr bwMode="auto">
          <a:xfrm>
            <a:off x="-1465006" y="7937"/>
            <a:ext cx="2077781" cy="20777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8" descr="data:image/jpeg;base64,/9j/4AAQSkZJRgABAQAAAQABAAD/2wCEAAkGBxMREhUSEBIVExUTGBUYGBcYFxYYFxoXFRgYFxYWFxgkHSgiGhomHRUVITEiJSorLi4uGB8zODMtNygtLisBCgoKDg0OGQ8QGCsdFx0tKy0tLSsrLS03Ky0tLS0rKy83Ky0rKywuKy0tKy0uLjU0LTctNSs3KzcvLys3KyszMv/AABEIAJABXgMBIgACEQEDEQH/xAAcAAEAAgMBAQEAAAAAAAAAAAAABQYDBAcCAQj/xABAEAABAwIEAwUFBQYFBQEAAAABAAIDBBEFEiExBkFRE2FxkaEiMkKBsQcjM8HRFGJygpKiFTRSk+EWQ1PC8ST/xAAYAQEBAQEBAAAAAAAAAAAAAAAAAQIDBP/EACURAQEBAQACAAMJAAAAAAAAAAABEQIDIQRBURIiMVJhcaGiwf/aAAwDAQACEQMRAD8A7iiIgIiICIiAiIgIiICIiAiIgIiICIiAiIgIiICIiAiIgIiICIiAsFZKWsJG+nqQPzWSaQNaXHZoJPgBcrnVZx3M97oooGv9qwY3N2hBO3Q+yCdEFtdiLmSMa52YOJvcN9LBTQK5riGMTPY91PSBs0bmAtkGXK1wJc4uuMpA+HndeuFOOpJqlsUjszXaD7vJ1s4H5W+YQdJRfAV9QEREBERAREQEREBERAREQEREBERAREQEREBERAREQEREBERAREQEREBERAREQERYamrjjF5HtYOrnBo9UHqpjzMc3/U0jzFlyeM/slW1spALHA6ZjflpZverFxHxc/N2dK6w5Oy3Lrmwy3FrX0B5qlYpS1D5fvHuEmhu4731HtclKJXFK9vbSv1+90Dcp005lV/Bg2nqmSSk5QM1x8wAbrXNfKx5bNI4Fh1ab3B6EFYsYr2SuaY2kANsfG5Nx3aqTR3PA8bgqmfcSBxaBmGzh4jp3qUX5vw6smp5WzQOLXNO/K3MHqCu/wCAYq2qgbM0Zb+824Ja4btK0JFERAREQEREBERAREQEREBERAREQEREBERAREQEREBERAREQEREBFqVuJRQ/iyNaTyJ18t1ko6yOZuaJ7Xt2u0g69D0KDOiLBVVkcQvLIxg6ucB9UGdFV8Q4/oYv+92h6Rgu9dB6quVn2pE6U1KT3vd/wCo/VB0olc147iY2Yzw1Dc7rAtAa8jKLE5iTk0I0AF/FQ1diuJ14yFlmE3ytZYX5XJ1Kwx8ETv1nlDR0Llm6IKqxyRrhleJpQQW3JsSHAgE6/TuUrPiEtQ67ZLHZ1m6tceR0BGhA1PI8lhxPBKaCzXS5nk6AW6i5uT05c7LZlqo2y9o8xmR4DHNjByvyAZS4jZ43cb9Nrrj15ZzcanOpbizAs9LHM8ffU7WMld/5Iz7LXHqWnKL9D4KnCNo2V7o5pP2OWORwe0slaDlymzmnfrrYjwVAionuXeVl5lqgBZXf7IcaJllgJ9kta637w9km/gG/MlVOHAyd1Z+DcMFPUseN3XafC1/qFUdeRfGlfUURfHOA3IF19QEREBERAREQEREBERAREQEREBERAREQEREBEWhX41TwfjTxs7i4X8t0G+ipdf9pVGzSPtJj+62w83W+ig6n7RquXSmpWs735nn0sPqg6gtSvxGKBpdLIxgAJ9pwBPcLnUrlxbi9X700jAeTPux/bZeoPs/N81RMB1JNz5oIPHOI3PmL2v7Qv3b8IIJtlNuhA+QWbhnHKkTCSFmRxGVwIJY7cAP62NiDyv4qYfR4ZTaPkzuHRZK3jiIRdnSQZW8yQLADc/TXuWb6Ee3FsWrC5uZ8eVxa5rQG2INiLjfzXuLgmR5zVM1jzzOufqtH/G66W7YHBjb+0fX815GGTPN56hzu4EqiZGD4ZT/AIsucjkE/wCp6SLSlpcx6kXUbFhULdTqe83UhT0xP4UR8bWHnsiMVRxLWy6MaI2+Sjn0s8n4sx8AVZIcHlduQ3+4+Q09VI03Cub3s7vE5R6a+qDndbhbGAucRYAkkguOmpIC3IMMuGXc4Na5xvZl7EauaNG5dBzupvj7hN8UbZ4G3DPfa25IA1Dx16Hz6qv4C9zzme5zvEk+S4eTx9W+rjpz1J8lzoajOwxmIMDARmzBznA3tmAFmmw9e5R8VEOi3I5mRs1IAPesLZHP/Dje7vtYeZsF2jD0KcBb+DwZpRb4fqeXksUGHSv96ze5vtH9B6q1YJhgjAJFrbDn4nvWoiUnlEbHPdsxpcbb2aLm3kuO8T/bUwxvjo43Ne5tmvd7ThmHvANNgdd8x15LqOLYtTtzQyzBpe0tIFyQHC1zYab81+esZ4Ipqd0gGICUhruyYxvtOcGnJnNyNXAA26orFhXFVVFHJPNI8l2jGuzEkhp0c43Nr9SrNw79ptYyFznO7VkQcWmbeQZnfFYHSxA8Lbi6okPDdXIc8sPZg7yTEMAGnU3PyBUwcEmhoXueWvY5zYQInEvaXv7S8jbe0NSQATfTxU1cr9CcIY3+3UcNUWhhlbmLQbhpuRa9u5TK5X9mnD81JMX9tUdhlLI4XnKCCb9o+K5Eet7Aa2OtjouqKoIiICIiAiIgIiICIiAi8veGi7iABzOgUJiHF9FDfPUMJHJntn0ugnUVArftPi2p6eSU9XWYPzKiZeLcUqNIY2xA/wCllz5uuPRB1S6isQ4mpIL9rURgjkHZnf0i5XO/+lsRq/8AMTSEHk5xy/07KQpvs6hj1nmA+aCQrvtOpm6QxyTHrYMb5nX0UPNx1Xz6U8DIwe4vd5nT0UmBhNL0kI6DMvD+NWjSkpfAkWQRX+DYrV/izSBp5Zsrf6RYLZp/s3Yz2qmcDrqvFRjuITfEIgei0X4U+Q3nne/5lBLup8KpN3B5HTVYX8ZxN0paQu6Eiy04sLgj1yg95WxGQdI2E/wjTz2UGKbHq+bYCILQlw6WT8adzu4EqdioZncg3xNz5C636fh9zty4+ADR+ZRFTbhEMepaD3kqNmxCMF4YRtlAHeRf0B9Oqu/EfAhnh+7Ije03Fy4h3VrtfXkqjhPBU7XfeBjNdSCDfyH6KWKlcGwuSSNhZlaC0X3JuddB4Ec1O0vCpPvF7/7R+vqrHw7h4jYNNtBf6qaWsRXKPhprfha35XPmVKRYSwb6rfRFY44Gt2aAsijKrHoI73eDbp+vP5KLn4pJ/Bhc7oSLDzNvzWL5OYsiyvYCLHZVuo4TizF0bGtubm12+g0XmTiOUNBMbGnmSS4eWn1WnNVVc7T2faG+2X2G99naDruSrOpZsSpBuDRREGR0bD1NgfkTqsVTidLDewdIW320GneeXhdQ0zI2E9rPExx3ay8snza39VWeJMPNRlFM+oa3Z5kc1jHD91rbv/qS9XPwb8fPPXWdX7M+qy13HjY7gdjFZua1y51trj5kcuaqWLfaE94NnSuBB1uI2fl9FpUnCLA7K97zYZvYblb56uJU3SYFBH7TYWB2lyRmdfxN1j79/R6N+F4+V7/rP9qpxYtPIbsZa/Ma3/mOnldWDBxG1kn7VWikaADoYo3yE3zDtSM5tYaDqt6uwWVzhIxpOlv/AIPJZ4+F+0ZeZmaxvk1PTU/8qzj63WO/iPyczn9vf83VfnbRyEfskWYh1zPNneNAfhddzxrfXINBqrDRUTIh20jnve0lweWsuHkZQGNAGVh2t0JN76rLhtA4y5YWRsja05rsJcXkjKG6iwtmvp0UniVO58Lg0aixt/CdR4rWZPTzeTvrqbbtWLhvGKee7Ybh4F3NcNeV9duY81PLlP2fSf8A6zb/AEnmdj2fLl/wurJzdms+Pq9c7RERabEREBFG8QYq2lgdKS2490ONgXWJt6E/Jc+k4urZrmJ9gCS6MRhsjWGwBu4HNre9uRGqaOp3Xy64t+1SzvDpc4vYdo92re9pcSW/ykK+uxZwoJHPd2jomm7gffa0Eg366Wvz35qaJPH+IoaaNzu0jz/C0vG/UjewXMK7javlzSQSu7Fps+0bWZW/6wSM1u/uPRecJiwyshZV1QljdcxmONr3Fz2E2uA0m+UA30vfuU3W18cdOIKOhkigJJkdKSwuBAGgzFzvhvfS3JWjSg4cqKv2pZnPH7zifqVM0vBFPGLzSDzVZ4YxCZ0LWxOyD3Tvu32bi/cApV2Gl5vNI53zUgmjWYZTaNs9w6C6xP40O1NTeBIWgyihj2Y0d5/VfG1bTpGC89GAn6Kj3NitfNu8RjuWqcFMms0z3/Nb8UM7tow3+I/kL/kt6HBZX+893gxob6m/5IiHjw+GP4RpzOq9tqA7SNpd/C0kegsrNTcLNGpaL9XXefW9lLQ4Owbkn6IKSylmds0N/iOvkLregwB7vec4/wAIyj8yrpHSMbs0LMAgrNLww0alrfE+0fVSsODsG9ypJEVhjpWN2aFmAXwla3+IRf8AkZp+8EG0sZhbvlHkoqbiBlyI2lxHX2R57+i0pMZlfo0hvcwXd4a3v8gEFkJA7gFqS4tC2/3gJHJuvy00uqzW0cr7OecrQbl0r8o8NSSPJaxkgH/dfKekDCR/uO9hTRN1vEmUEsj25uP5D9VFnFaioaQ0uOYbMadLjmRcjzWB1Sdo6aNv707jK7xyD2R8isc008lw+eS1ho20bPAZQCfmSg124XJBKwvdG1zzYBzx2h5kBupOgvflvspSTQ2VYwRjRWDMw52hwzHb2gbka76W15HxVlqNXG3JebyTb6b5rxJK4atOUjY22OtjY6KMkD5b9tJJJbk5xyn+QWb6KVjpi489fNSdNgJ6AeOpXTxc2T2z1dVuKi0s1oaOgAA/RZY8Mcd9PUq4w4Qwb3K3Y6drdmgLrjKo0vD9zmykkgAk6aC9h6nzUvT4CBvYeAU4iq40o8MjHK/is8VKxosGjVZkQakVAxrswUZiWHOuezFgdbjUi+/d53U8iGIHBMDEIFhlA1tzJOpJPVTyIiSYIiIoiIgrHHzCYY9LtEsebu9oWv8AOyqeJEtylhyl7msJBsQHGxN/mfNdB4iojPTyRtNnFvs9LjUX7lzNsdTdpmDB2TxYWN5LG1w3rbWwupRjE7zawa0nc2AJPMnRS/CBe900b3FwIsL+n5qFljqzcwUbjbYyvjjuL75S4nvsQFd+EsPkbZ0xBfYZst8ots1t9bC6SFRGCYd+x5mMjdq97jcjVzjve/QBQuL4xUyyOjdSSNDdgGueX2N7tcBbWwH1XWX0rCblousc2HsduPJUcq4fwqpjiYwxtadS4ucNXON3WAudyd1YIMCmf78jvBjQ31N/yV4jo2N2aFmARFUpuE2buaD3vJefXRTMODMbufkNApNEVgipGN2aFmAX1a9ZWsiALza5sBYkk9wQbCKkY99o0VK4t7CZzuVwGtPgdbhV132gYlVaUdIQDzDHP9dh5IOsE23WEVkdriRpGuzgdt1yocN43Wf5ibsmnk6S39rQfI2Ujh2AjDWlrq2OR8rmAxus0AlwBcBmJuL3OmoB5oLxPjUbdGhzr9AbfM8lpT447kWM1tqbkbH8+i0HxMJu6SSS3KJojb83Oufm1eGMsQ6NkUJHxayyEdM7vHaxURll7aoBsXuHza3z0CgXQtgmy9uw2GrYryPAcbWcLWuDrvyW5izHPac8j5DY+86zb9Mg9n0VZiiu5rY22Og0FjmugtInbcmKne4m3tTPDRp+42/TY2XoVc5JZ2oiFgcsLGsGt9L6m+ncskLHHcfJbcWHvds0/RBEiibe7gXnq8l58yStuFvdspqHBD8RAW/DhjG8r+KYK0yAu5X+S24MHcfht4qyMiA2AC9qmIVmBC24B7gs8WDtG5JUmiKwxUzW+60BZkRAREQEREBERAREQEREBERAREQFoz4Wxxvst5EGrHQRt+ELYYwN0AsvSICIiAiKH4iqezYXOkMTGDO54JFgOZPRBMIqxV8SiHJGHRyuO5fNHERcDL7Ni55dqRkadvM3FaiTXWNpG4jy2PjKWuP+0gs6qvEtYRVQxEnK6KV4HIuZYb9bHbvUjQ4iWttI4vd3WPyuGtB/pC9VoD2mR8GYxtdlPxDMBfL5BBXJ62OnZ2s9KZyCAxrGh5ObUEA8t9eSxHH8Vn0paCOmZydO7UfyDbyW3S4uwEENkNrjL2b8wvfQC2mp3Nhqtk4vM7SOAM75Hi/jZub1IREM7hSvqf8APYm/Kd2QN7MeF9PovsvCFBRMDgx8j8zQ0ucXuLyRY2203JtsCpb9nqpfelcB0jaGDwucx8rLaouHspuSddy5znH1Jt8kEQJZHfCQO/T0WzDSPd1PgFZocPjbyv4raa0DYWQV2HBXO94AeOq2I8AaDcWHWwAKm0QxghpGN2aFnCIiiIiAiIgIiICIiAiIgIiICIiAiIgIiICIiAiIgIiICIiAiIgKtca4U2eNvaOfkF8zB7rrghue2pAPIGxvrdWVeJIw4WOxQUvCsBZDJmgkeXPjYw3cTZrPdF9++11YYcGHxOW1TYc1jswW4iNeno2M90arOQvqIrROFx3vb5LYjpmN2aFmRB8svqIgIiICIiAiIgIiICIiAiIgIiICIiAiIgIiICIiAiIgIiIP/9k="/>
          <p:cNvSpPr>
            <a:spLocks noChangeAspect="1" noChangeArrowheads="1"/>
          </p:cNvSpPr>
          <p:nvPr/>
        </p:nvSpPr>
        <p:spPr bwMode="auto">
          <a:xfrm>
            <a:off x="7986486" y="3182214"/>
            <a:ext cx="3074803" cy="30748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0880" y="3010086"/>
            <a:ext cx="4970904" cy="2427152"/>
          </a:xfrm>
          <a:prstGeom prst="rect">
            <a:avLst/>
          </a:prstGeom>
        </p:spPr>
      </p:pic>
      <p:sp>
        <p:nvSpPr>
          <p:cNvPr id="7" name="Date Placeholder 6"/>
          <p:cNvSpPr>
            <a:spLocks noGrp="1"/>
          </p:cNvSpPr>
          <p:nvPr>
            <p:ph type="dt" sz="half" idx="10"/>
          </p:nvPr>
        </p:nvSpPr>
        <p:spPr/>
        <p:txBody>
          <a:bodyPr/>
          <a:lstStyle/>
          <a:p>
            <a:fld id="{AEF5FA4B-2E07-450A-A711-457AD8509805}" type="datetime1">
              <a:rPr lang="en-US" smtClean="0"/>
              <a:t>11/10/2020</a:t>
            </a:fld>
            <a:endParaRPr lang="en-US"/>
          </a:p>
        </p:txBody>
      </p:sp>
      <p:sp>
        <p:nvSpPr>
          <p:cNvPr id="8" name="Slide Number Placeholder 7"/>
          <p:cNvSpPr>
            <a:spLocks noGrp="1"/>
          </p:cNvSpPr>
          <p:nvPr>
            <p:ph type="sldNum" sz="quarter" idx="12"/>
          </p:nvPr>
        </p:nvSpPr>
        <p:spPr/>
        <p:txBody>
          <a:bodyPr/>
          <a:lstStyle/>
          <a:p>
            <a:fld id="{06A89730-4BA7-4A6E-9ADF-70FD5E03A14E}" type="slidenum">
              <a:rPr lang="en-US" smtClean="0"/>
              <a:t>26</a:t>
            </a:fld>
            <a:endParaRPr lang="en-US"/>
          </a:p>
        </p:txBody>
      </p:sp>
    </p:spTree>
    <p:extLst>
      <p:ext uri="{BB962C8B-B14F-4D97-AF65-F5344CB8AC3E}">
        <p14:creationId xmlns:p14="http://schemas.microsoft.com/office/powerpoint/2010/main" val="3824021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003087" y="541178"/>
            <a:ext cx="6402170" cy="49244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200" dirty="0" smtClean="0">
                <a:latin typeface="+mn-lt"/>
                <a:ea typeface="Segoe UI" panose="020B0502040204020203" pitchFamily="34" charset="0"/>
                <a:cs typeface="Segoe UI" panose="020B0502040204020203" pitchFamily="34" charset="0"/>
              </a:rPr>
              <a:t>Personal Experience with O</a:t>
            </a:r>
            <a:r>
              <a:rPr lang="en-US" sz="3200" baseline="-25000" dirty="0" smtClean="0">
                <a:latin typeface="+mn-lt"/>
                <a:ea typeface="Segoe UI" panose="020B0502040204020203" pitchFamily="34" charset="0"/>
                <a:cs typeface="Segoe UI" panose="020B0502040204020203" pitchFamily="34" charset="0"/>
              </a:rPr>
              <a:t>2</a:t>
            </a:r>
            <a:r>
              <a:rPr lang="en-US" sz="3200" dirty="0" smtClean="0">
                <a:latin typeface="+mn-lt"/>
                <a:ea typeface="Segoe UI" panose="020B0502040204020203" pitchFamily="34" charset="0"/>
                <a:cs typeface="Segoe UI" panose="020B0502040204020203" pitchFamily="34" charset="0"/>
              </a:rPr>
              <a:t> analyzer</a:t>
            </a:r>
            <a:endParaRPr lang="en-US" sz="3200" dirty="0">
              <a:latin typeface="+mn-lt"/>
              <a:ea typeface="Segoe UI" panose="020B0502040204020203" pitchFamily="34" charset="0"/>
              <a:cs typeface="Segoe UI" panose="020B0502040204020203" pitchFamily="34" charset="0"/>
            </a:endParaRPr>
          </a:p>
        </p:txBody>
      </p:sp>
      <p:grpSp>
        <p:nvGrpSpPr>
          <p:cNvPr id="138" name="Group 137"/>
          <p:cNvGrpSpPr/>
          <p:nvPr/>
        </p:nvGrpSpPr>
        <p:grpSpPr>
          <a:xfrm>
            <a:off x="10887" y="6683828"/>
            <a:ext cx="12192000" cy="172472"/>
            <a:chOff x="-170626" y="0"/>
            <a:chExt cx="13534857" cy="166915"/>
          </a:xfrm>
        </p:grpSpPr>
        <p:sp>
          <p:nvSpPr>
            <p:cNvPr id="139" name="Parallelogram 138"/>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Parallelogram 139"/>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arallelogram 140"/>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5410200" y="264115"/>
            <a:ext cx="1371600" cy="110556"/>
            <a:chOff x="-170626" y="0"/>
            <a:chExt cx="13534857" cy="166915"/>
          </a:xfrm>
        </p:grpSpPr>
        <p:sp>
          <p:nvSpPr>
            <p:cNvPr id="143" name="Parallelogram 142"/>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Parallelogram 143"/>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1179871" y="1435510"/>
            <a:ext cx="9655277" cy="369331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342900" indent="-342900" algn="just">
              <a:buFont typeface="+mj-lt"/>
              <a:buAutoNum type="arabicPeriod"/>
            </a:pPr>
            <a:r>
              <a:rPr lang="en-US" dirty="0" smtClean="0"/>
              <a:t>The analyzer was installed at the Air preheater inlet of the boiler to measure O</a:t>
            </a:r>
            <a:r>
              <a:rPr lang="en-US" baseline="-25000" dirty="0" smtClean="0"/>
              <a:t>2</a:t>
            </a:r>
            <a:r>
              <a:rPr lang="en-US" dirty="0" smtClean="0"/>
              <a:t> concentration and thus determine whether sufficient Air to fuel ratio is maintained and combustion is stable inside the boiler. The temperature at this location was around 350-400</a:t>
            </a:r>
            <a:r>
              <a:rPr lang="en-US" baseline="30000" dirty="0" smtClean="0"/>
              <a:t>0</a:t>
            </a:r>
            <a:r>
              <a:rPr lang="en-US" dirty="0" smtClean="0"/>
              <a:t>C.</a:t>
            </a:r>
          </a:p>
          <a:p>
            <a:pPr marL="342900" indent="-342900" algn="just">
              <a:buFont typeface="+mj-lt"/>
              <a:buAutoNum type="arabicPeriod"/>
            </a:pPr>
            <a:endParaRPr lang="en-US" dirty="0" smtClean="0"/>
          </a:p>
          <a:p>
            <a:pPr marL="342900" indent="-342900" algn="just">
              <a:buFont typeface="+mj-lt"/>
              <a:buAutoNum type="arabicPeriod"/>
            </a:pPr>
            <a:r>
              <a:rPr lang="en-US" dirty="0" smtClean="0"/>
              <a:t>Another such analyzer was installed at the stack (chimney) inlet where temperature was 140-200</a:t>
            </a:r>
            <a:r>
              <a:rPr lang="en-US" baseline="30000" dirty="0" smtClean="0"/>
              <a:t>0</a:t>
            </a:r>
            <a:r>
              <a:rPr lang="en-US" dirty="0" smtClean="0"/>
              <a:t>C.</a:t>
            </a:r>
          </a:p>
          <a:p>
            <a:pPr marL="342900" indent="-342900" algn="just">
              <a:buFont typeface="+mj-lt"/>
              <a:buAutoNum type="arabicPeriod"/>
            </a:pPr>
            <a:endParaRPr lang="en-US" dirty="0"/>
          </a:p>
          <a:p>
            <a:pPr marL="342900" indent="-342900" algn="just">
              <a:buFont typeface="+mj-lt"/>
              <a:buAutoNum type="arabicPeriod"/>
            </a:pPr>
            <a:r>
              <a:rPr lang="en-US" dirty="0" smtClean="0"/>
              <a:t>In either case, a reference air supply at 1.5-2 bar was provided to the instrument.</a:t>
            </a:r>
          </a:p>
          <a:p>
            <a:pPr marL="342900" indent="-342900" algn="just">
              <a:buFont typeface="+mj-lt"/>
              <a:buAutoNum type="arabicPeriod"/>
            </a:pPr>
            <a:endParaRPr lang="en-US" dirty="0"/>
          </a:p>
          <a:p>
            <a:pPr marL="342900" indent="-342900" algn="just">
              <a:buFont typeface="+mj-lt"/>
              <a:buAutoNum type="arabicPeriod"/>
            </a:pPr>
            <a:r>
              <a:rPr lang="en-US" dirty="0" smtClean="0"/>
              <a:t>The analyzer requires periodic calibration with 99.99% pure O</a:t>
            </a:r>
            <a:r>
              <a:rPr lang="en-US" baseline="-25000" dirty="0" smtClean="0"/>
              <a:t>2</a:t>
            </a:r>
            <a:r>
              <a:rPr lang="en-US" dirty="0" smtClean="0"/>
              <a:t> every 3-6 months.</a:t>
            </a:r>
          </a:p>
          <a:p>
            <a:pPr marL="342900" indent="-342900" algn="just">
              <a:buFont typeface="+mj-lt"/>
              <a:buAutoNum type="arabicPeriod"/>
            </a:pPr>
            <a:endParaRPr lang="en-US" dirty="0"/>
          </a:p>
          <a:p>
            <a:pPr marL="342900" indent="-342900" algn="just">
              <a:buFont typeface="+mj-lt"/>
              <a:buAutoNum type="arabicPeriod"/>
            </a:pPr>
            <a:r>
              <a:rPr lang="en-US" dirty="0" smtClean="0"/>
              <a:t>The instrument has an inbuilt heater which heats the zirconia sensor block to 650</a:t>
            </a:r>
            <a:r>
              <a:rPr lang="en-US" baseline="30000" dirty="0" smtClean="0"/>
              <a:t>0</a:t>
            </a:r>
            <a:r>
              <a:rPr lang="en-US" dirty="0" smtClean="0"/>
              <a:t>C so that zirconia starts conducting electricity.</a:t>
            </a:r>
          </a:p>
        </p:txBody>
      </p:sp>
      <p:sp>
        <p:nvSpPr>
          <p:cNvPr id="3" name="AutoShape 4" descr="data:image/jpeg;base64,/9j/4AAQSkZJRgABAQAAAQABAAD/2wCEAAkGBxMREhUSEBIVExUTGBUYGBcYFxYYFxoXFRgYFxYWFxgkHSgiGhomHRUVITEiJSorLi4uGB8zODMtNygtLisBCgoKDg0OGQ8QGCsdFx0tKy0tLSsrLS03Ky0tLS0rKy83Ky0rKywuKy0tKy0uLjU0LTctNSs3KzcvLys3KyszMv/AABEIAJABXgMBIgACEQEDEQH/xAAcAAEAAgMBAQEAAAAAAAAAAAAABQYDBAcCAQj/xABAEAABAwIEAwUFBQYFBQEAAAABAAIDBBEFEiExBkFRE2FxkaEiMkKBsQcjM8HRFGJygpKiFTRSk+EWQ1PC8ST/xAAYAQEBAQEBAAAAAAAAAAAAAAAAAQIDBP/EACURAQEBAQACAAMJAAAAAAAAAAABEQIDIQRBURIiMVJhcaGiwf/aAAwDAQACEQMRAD8A7iiIgIiICIiAiIgIiICIiAiIgIiICIiAiIgIiICIiAiIgIiICIiAsFZKWsJG+nqQPzWSaQNaXHZoJPgBcrnVZx3M97oooGv9qwY3N2hBO3Q+yCdEFtdiLmSMa52YOJvcN9LBTQK5riGMTPY91PSBs0bmAtkGXK1wJc4uuMpA+HndeuFOOpJqlsUjszXaD7vJ1s4H5W+YQdJRfAV9QEREBERAREQEREBERAREQEREBERAREQEREBERAREQEREBERAREQEREBERAREQERYamrjjF5HtYOrnBo9UHqpjzMc3/U0jzFlyeM/slW1spALHA6ZjflpZverFxHxc/N2dK6w5Oy3Lrmwy3FrX0B5qlYpS1D5fvHuEmhu4731HtclKJXFK9vbSv1+90Dcp005lV/Bg2nqmSSk5QM1x8wAbrXNfKx5bNI4Fh1ab3B6EFYsYr2SuaY2kANsfG5Nx3aqTR3PA8bgqmfcSBxaBmGzh4jp3qUX5vw6smp5WzQOLXNO/K3MHqCu/wCAYq2qgbM0Zb+824Ja4btK0JFERAREQEREBERAREQEREBERAREQEREBERAREQEREBERAREQEREBFqVuJRQ/iyNaTyJ18t1ko6yOZuaJ7Xt2u0g69D0KDOiLBVVkcQvLIxg6ucB9UGdFV8Q4/oYv+92h6Rgu9dB6quVn2pE6U1KT3vd/wCo/VB0olc147iY2Yzw1Dc7rAtAa8jKLE5iTk0I0AF/FQ1diuJ14yFlmE3ytZYX5XJ1Kwx8ETv1nlDR0Llm6IKqxyRrhleJpQQW3JsSHAgE6/TuUrPiEtQ67ZLHZ1m6tceR0BGhA1PI8lhxPBKaCzXS5nk6AW6i5uT05c7LZlqo2y9o8xmR4DHNjByvyAZS4jZ43cb9Nrrj15ZzcanOpbizAs9LHM8ffU7WMld/5Iz7LXHqWnKL9D4KnCNo2V7o5pP2OWORwe0slaDlymzmnfrrYjwVAionuXeVl5lqgBZXf7IcaJllgJ9kta637w9km/gG/MlVOHAyd1Z+DcMFPUseN3XafC1/qFUdeRfGlfUURfHOA3IF19QEREBERAREQEREBERAREQEREBERAREQEREBEWhX41TwfjTxs7i4X8t0G+ipdf9pVGzSPtJj+62w83W+ig6n7RquXSmpWs735nn0sPqg6gtSvxGKBpdLIxgAJ9pwBPcLnUrlxbi9X700jAeTPux/bZeoPs/N81RMB1JNz5oIPHOI3PmL2v7Qv3b8IIJtlNuhA+QWbhnHKkTCSFmRxGVwIJY7cAP62NiDyv4qYfR4ZTaPkzuHRZK3jiIRdnSQZW8yQLADc/TXuWb6Ee3FsWrC5uZ8eVxa5rQG2INiLjfzXuLgmR5zVM1jzzOufqtH/G66W7YHBjb+0fX815GGTPN56hzu4EqiZGD4ZT/AIsucjkE/wCp6SLSlpcx6kXUbFhULdTqe83UhT0xP4UR8bWHnsiMVRxLWy6MaI2+Sjn0s8n4sx8AVZIcHlduQ3+4+Q09VI03Cub3s7vE5R6a+qDndbhbGAucRYAkkguOmpIC3IMMuGXc4Na5xvZl7EauaNG5dBzupvj7hN8UbZ4G3DPfa25IA1Dx16Hz6qv4C9zzme5zvEk+S4eTx9W+rjpz1J8lzoajOwxmIMDARmzBznA3tmAFmmw9e5R8VEOi3I5mRs1IAPesLZHP/Dje7vtYeZsF2jD0KcBb+DwZpRb4fqeXksUGHSv96ze5vtH9B6q1YJhgjAJFrbDn4nvWoiUnlEbHPdsxpcbb2aLm3kuO8T/bUwxvjo43Ne5tmvd7ThmHvANNgdd8x15LqOLYtTtzQyzBpe0tIFyQHC1zYab81+esZ4Ipqd0gGICUhruyYxvtOcGnJnNyNXAA26orFhXFVVFHJPNI8l2jGuzEkhp0c43Nr9SrNw79ptYyFznO7VkQcWmbeQZnfFYHSxA8Lbi6okPDdXIc8sPZg7yTEMAGnU3PyBUwcEmhoXueWvY5zYQInEvaXv7S8jbe0NSQATfTxU1cr9CcIY3+3UcNUWhhlbmLQbhpuRa9u5TK5X9mnD81JMX9tUdhlLI4XnKCCb9o+K5Eet7Aa2OtjouqKoIiICIiAiIgIiICIiAi8veGi7iABzOgUJiHF9FDfPUMJHJntn0ugnUVArftPi2p6eSU9XWYPzKiZeLcUqNIY2xA/wCllz5uuPRB1S6isQ4mpIL9rURgjkHZnf0i5XO/+lsRq/8AMTSEHk5xy/07KQpvs6hj1nmA+aCQrvtOpm6QxyTHrYMb5nX0UPNx1Xz6U8DIwe4vd5nT0UmBhNL0kI6DMvD+NWjSkpfAkWQRX+DYrV/izSBp5Zsrf6RYLZp/s3Yz2qmcDrqvFRjuITfEIgei0X4U+Q3nne/5lBLup8KpN3B5HTVYX8ZxN0paQu6Eiy04sLgj1yg95WxGQdI2E/wjTz2UGKbHq+bYCILQlw6WT8adzu4EqdioZncg3xNz5C636fh9zty4+ADR+ZRFTbhEMepaD3kqNmxCMF4YRtlAHeRf0B9Oqu/EfAhnh+7Ije03Fy4h3VrtfXkqjhPBU7XfeBjNdSCDfyH6KWKlcGwuSSNhZlaC0X3JuddB4Ec1O0vCpPvF7/7R+vqrHw7h4jYNNtBf6qaWsRXKPhprfha35XPmVKRYSwb6rfRFY44Gt2aAsijKrHoI73eDbp+vP5KLn4pJ/Bhc7oSLDzNvzWL5OYsiyvYCLHZVuo4TizF0bGtubm12+g0XmTiOUNBMbGnmSS4eWn1WnNVVc7T2faG+2X2G99naDruSrOpZsSpBuDRREGR0bD1NgfkTqsVTidLDewdIW320GneeXhdQ0zI2E9rPExx3ay8snza39VWeJMPNRlFM+oa3Z5kc1jHD91rbv/qS9XPwb8fPPXWdX7M+qy13HjY7gdjFZua1y51trj5kcuaqWLfaE94NnSuBB1uI2fl9FpUnCLA7K97zYZvYblb56uJU3SYFBH7TYWB2lyRmdfxN1j79/R6N+F4+V7/rP9qpxYtPIbsZa/Ma3/mOnldWDBxG1kn7VWikaADoYo3yE3zDtSM5tYaDqt6uwWVzhIxpOlv/AIPJZ4+F+0ZeZmaxvk1PTU/8qzj63WO/iPyczn9vf83VfnbRyEfskWYh1zPNneNAfhddzxrfXINBqrDRUTIh20jnve0lweWsuHkZQGNAGVh2t0JN76rLhtA4y5YWRsja05rsJcXkjKG6iwtmvp0UniVO58Lg0aixt/CdR4rWZPTzeTvrqbbtWLhvGKee7Ybh4F3NcNeV9duY81PLlP2fSf8A6zb/AEnmdj2fLl/wurJzdms+Pq9c7RERabEREBFG8QYq2lgdKS2490ONgXWJt6E/Jc+k4urZrmJ9gCS6MRhsjWGwBu4HNre9uRGqaOp3Xy64t+1SzvDpc4vYdo92re9pcSW/ykK+uxZwoJHPd2jomm7gffa0Eg366Wvz35qaJPH+IoaaNzu0jz/C0vG/UjewXMK7javlzSQSu7Fps+0bWZW/6wSM1u/uPRecJiwyshZV1QljdcxmONr3Fz2E2uA0m+UA30vfuU3W18cdOIKOhkigJJkdKSwuBAGgzFzvhvfS3JWjSg4cqKv2pZnPH7zifqVM0vBFPGLzSDzVZ4YxCZ0LWxOyD3Tvu32bi/cApV2Gl5vNI53zUgmjWYZTaNs9w6C6xP40O1NTeBIWgyihj2Y0d5/VfG1bTpGC89GAn6Kj3NitfNu8RjuWqcFMms0z3/Nb8UM7tow3+I/kL/kt6HBZX+893gxob6m/5IiHjw+GP4RpzOq9tqA7SNpd/C0kegsrNTcLNGpaL9XXefW9lLQ4Owbkn6IKSylmds0N/iOvkLregwB7vec4/wAIyj8yrpHSMbs0LMAgrNLww0alrfE+0fVSsODsG9ypJEVhjpWN2aFmAXwla3+IRf8AkZp+8EG0sZhbvlHkoqbiBlyI2lxHX2R57+i0pMZlfo0hvcwXd4a3v8gEFkJA7gFqS4tC2/3gJHJuvy00uqzW0cr7OecrQbl0r8o8NSSPJaxkgH/dfKekDCR/uO9hTRN1vEmUEsj25uP5D9VFnFaioaQ0uOYbMadLjmRcjzWB1Sdo6aNv707jK7xyD2R8isc008lw+eS1ho20bPAZQCfmSg124XJBKwvdG1zzYBzx2h5kBupOgvflvspSTQ2VYwRjRWDMw52hwzHb2gbka76W15HxVlqNXG3JebyTb6b5rxJK4atOUjY22OtjY6KMkD5b9tJJJbk5xyn+QWb6KVjpi489fNSdNgJ6AeOpXTxc2T2z1dVuKi0s1oaOgAA/RZY8Mcd9PUq4w4Qwb3K3Y6drdmgLrjKo0vD9zmykkgAk6aC9h6nzUvT4CBvYeAU4iq40o8MjHK/is8VKxosGjVZkQakVAxrswUZiWHOuezFgdbjUi+/d53U8iGIHBMDEIFhlA1tzJOpJPVTyIiSYIiIoiIgrHHzCYY9LtEsebu9oWv8AOyqeJEtylhyl7msJBsQHGxN/mfNdB4iojPTyRtNnFvs9LjUX7lzNsdTdpmDB2TxYWN5LG1w3rbWwupRjE7zawa0nc2AJPMnRS/CBe900b3FwIsL+n5qFljqzcwUbjbYyvjjuL75S4nvsQFd+EsPkbZ0xBfYZst8ots1t9bC6SFRGCYd+x5mMjdq97jcjVzjve/QBQuL4xUyyOjdSSNDdgGueX2N7tcBbWwH1XWX0rCblousc2HsduPJUcq4fwqpjiYwxtadS4ucNXON3WAudyd1YIMCmf78jvBjQ31N/yV4jo2N2aFmARFUpuE2buaD3vJefXRTMODMbufkNApNEVgipGN2aFmAX1a9ZWsiALza5sBYkk9wQbCKkY99o0VK4t7CZzuVwGtPgdbhV132gYlVaUdIQDzDHP9dh5IOsE23WEVkdriRpGuzgdt1yocN43Wf5ibsmnk6S39rQfI2Ujh2AjDWlrq2OR8rmAxus0AlwBcBmJuL3OmoB5oLxPjUbdGhzr9AbfM8lpT447kWM1tqbkbH8+i0HxMJu6SSS3KJojb83Oufm1eGMsQ6NkUJHxayyEdM7vHaxURll7aoBsXuHza3z0CgXQtgmy9uw2GrYryPAcbWcLWuDrvyW5izHPac8j5DY+86zb9Mg9n0VZiiu5rY22Og0FjmugtInbcmKne4m3tTPDRp+42/TY2XoVc5JZ2oiFgcsLGsGt9L6m+ncskLHHcfJbcWHvds0/RBEiibe7gXnq8l58yStuFvdspqHBD8RAW/DhjG8r+KYK0yAu5X+S24MHcfht4qyMiA2AC9qmIVmBC24B7gs8WDtG5JUmiKwxUzW+60BZkRAREQEREBERAREQEREBERAREQFoz4Wxxvst5EGrHQRt+ELYYwN0AsvSICIiAiKH4iqezYXOkMTGDO54JFgOZPRBMIqxV8SiHJGHRyuO5fNHERcDL7Ni55dqRkadvM3FaiTXWNpG4jy2PjKWuP+0gs6qvEtYRVQxEnK6KV4HIuZYb9bHbvUjQ4iWttI4vd3WPyuGtB/pC9VoD2mR8GYxtdlPxDMBfL5BBXJ62OnZ2s9KZyCAxrGh5ObUEA8t9eSxHH8Vn0paCOmZydO7UfyDbyW3S4uwEENkNrjL2b8wvfQC2mp3Nhqtk4vM7SOAM75Hi/jZub1IREM7hSvqf8APYm/Kd2QN7MeF9PovsvCFBRMDgx8j8zQ0ucXuLyRY2203JtsCpb9nqpfelcB0jaGDwucx8rLaouHspuSddy5znH1Jt8kEQJZHfCQO/T0WzDSPd1PgFZocPjbyv4raa0DYWQV2HBXO94AeOq2I8AaDcWHWwAKm0QxghpGN2aFnCIiiIiAiIgIiICIiAiIgIiICIiAiIgIiICIiAiIgIiICIiAiIgKtca4U2eNvaOfkF8zB7rrghue2pAPIGxvrdWVeJIw4WOxQUvCsBZDJmgkeXPjYw3cTZrPdF9++11YYcGHxOW1TYc1jswW4iNeno2M90arOQvqIrROFx3vb5LYjpmN2aFmRB8svqIgIiICIiAiIgIiICIiAiIgIiICIiAiIgIiICIiAiIgIiIP/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data:image/jpeg;base64,/9j/4AAQSkZJRgABAQAAAQABAAD/2wCEAAkGBxMREhUSEBIVExUTGBUYGBcYFxYYFxoXFRgYFxYWFxgkHSgiGhomHRUVITEiJSorLi4uGB8zODMtNygtLisBCgoKDg0OGQ8QGCsdFx0tKy0tLSsrLS03Ky0tLS0rKy83Ky0rKywuKy0tKy0uLjU0LTctNSs3KzcvLys3KyszMv/AABEIAJABXgMBIgACEQEDEQH/xAAcAAEAAgMBAQEAAAAAAAAAAAAABQYDBAcCAQj/xABAEAABAwIEAwUFBQYFBQEAAAABAAIDBBEFEiExBkFRE2FxkaEiMkKBsQcjM8HRFGJygpKiFTRSk+EWQ1PC8ST/xAAYAQEBAQEBAAAAAAAAAAAAAAAAAQIDBP/EACURAQEBAQACAAMJAAAAAAAAAAABEQIDIQRBURIiMVJhcaGiwf/aAAwDAQACEQMRAD8A7iiIgIiICIiAiIgIiICIiAiIgIiICIiAiIgIiICIiAiIgIiICIiAsFZKWsJG+nqQPzWSaQNaXHZoJPgBcrnVZx3M97oooGv9qwY3N2hBO3Q+yCdEFtdiLmSMa52YOJvcN9LBTQK5riGMTPY91PSBs0bmAtkGXK1wJc4uuMpA+HndeuFOOpJqlsUjszXaD7vJ1s4H5W+YQdJRfAV9QEREBERAREQEREBERAREQEREBERAREQEREBERAREQEREBERAREQEREBERAREQERYamrjjF5HtYOrnBo9UHqpjzMc3/U0jzFlyeM/slW1spALHA6ZjflpZverFxHxc/N2dK6w5Oy3Lrmwy3FrX0B5qlYpS1D5fvHuEmhu4731HtclKJXFK9vbSv1+90Dcp005lV/Bg2nqmSSk5QM1x8wAbrXNfKx5bNI4Fh1ab3B6EFYsYr2SuaY2kANsfG5Nx3aqTR3PA8bgqmfcSBxaBmGzh4jp3qUX5vw6smp5WzQOLXNO/K3MHqCu/wCAYq2qgbM0Zb+824Ja4btK0JFERAREQEREBERAREQEREBERAREQEREBERAREQEREBERAREQEREBFqVuJRQ/iyNaTyJ18t1ko6yOZuaJ7Xt2u0g69D0KDOiLBVVkcQvLIxg6ucB9UGdFV8Q4/oYv+92h6Rgu9dB6quVn2pE6U1KT3vd/wCo/VB0olc147iY2Yzw1Dc7rAtAa8jKLE5iTk0I0AF/FQ1diuJ14yFlmE3ytZYX5XJ1Kwx8ETv1nlDR0Llm6IKqxyRrhleJpQQW3JsSHAgE6/TuUrPiEtQ67ZLHZ1m6tceR0BGhA1PI8lhxPBKaCzXS5nk6AW6i5uT05c7LZlqo2y9o8xmR4DHNjByvyAZS4jZ43cb9Nrrj15ZzcanOpbizAs9LHM8ffU7WMld/5Iz7LXHqWnKL9D4KnCNo2V7o5pP2OWORwe0slaDlymzmnfrrYjwVAionuXeVl5lqgBZXf7IcaJllgJ9kta637w9km/gG/MlVOHAyd1Z+DcMFPUseN3XafC1/qFUdeRfGlfUURfHOA3IF19QEREBERAREQEREBERAREQEREBERAREQEREBEWhX41TwfjTxs7i4X8t0G+ipdf9pVGzSPtJj+62w83W+ig6n7RquXSmpWs735nn0sPqg6gtSvxGKBpdLIxgAJ9pwBPcLnUrlxbi9X700jAeTPux/bZeoPs/N81RMB1JNz5oIPHOI3PmL2v7Qv3b8IIJtlNuhA+QWbhnHKkTCSFmRxGVwIJY7cAP62NiDyv4qYfR4ZTaPkzuHRZK3jiIRdnSQZW8yQLADc/TXuWb6Ee3FsWrC5uZ8eVxa5rQG2INiLjfzXuLgmR5zVM1jzzOufqtH/G66W7YHBjb+0fX815GGTPN56hzu4EqiZGD4ZT/AIsucjkE/wCp6SLSlpcx6kXUbFhULdTqe83UhT0xP4UR8bWHnsiMVRxLWy6MaI2+Sjn0s8n4sx8AVZIcHlduQ3+4+Q09VI03Cub3s7vE5R6a+qDndbhbGAucRYAkkguOmpIC3IMMuGXc4Na5xvZl7EauaNG5dBzupvj7hN8UbZ4G3DPfa25IA1Dx16Hz6qv4C9zzme5zvEk+S4eTx9W+rjpz1J8lzoajOwxmIMDARmzBznA3tmAFmmw9e5R8VEOi3I5mRs1IAPesLZHP/Dje7vtYeZsF2jD0KcBb+DwZpRb4fqeXksUGHSv96ze5vtH9B6q1YJhgjAJFrbDn4nvWoiUnlEbHPdsxpcbb2aLm3kuO8T/bUwxvjo43Ne5tmvd7ThmHvANNgdd8x15LqOLYtTtzQyzBpe0tIFyQHC1zYab81+esZ4Ipqd0gGICUhruyYxvtOcGnJnNyNXAA26orFhXFVVFHJPNI8l2jGuzEkhp0c43Nr9SrNw79ptYyFznO7VkQcWmbeQZnfFYHSxA8Lbi6okPDdXIc8sPZg7yTEMAGnU3PyBUwcEmhoXueWvY5zYQInEvaXv7S8jbe0NSQATfTxU1cr9CcIY3+3UcNUWhhlbmLQbhpuRa9u5TK5X9mnD81JMX9tUdhlLI4XnKCCb9o+K5Eet7Aa2OtjouqKoIiICIiAiIgIiICIiAi8veGi7iABzOgUJiHF9FDfPUMJHJntn0ugnUVArftPi2p6eSU9XWYPzKiZeLcUqNIY2xA/wCllz5uuPRB1S6isQ4mpIL9rURgjkHZnf0i5XO/+lsRq/8AMTSEHk5xy/07KQpvs6hj1nmA+aCQrvtOpm6QxyTHrYMb5nX0UPNx1Xz6U8DIwe4vd5nT0UmBhNL0kI6DMvD+NWjSkpfAkWQRX+DYrV/izSBp5Zsrf6RYLZp/s3Yz2qmcDrqvFRjuITfEIgei0X4U+Q3nne/5lBLup8KpN3B5HTVYX8ZxN0paQu6Eiy04sLgj1yg95WxGQdI2E/wjTz2UGKbHq+bYCILQlw6WT8adzu4EqdioZncg3xNz5C636fh9zty4+ADR+ZRFTbhEMepaD3kqNmxCMF4YRtlAHeRf0B9Oqu/EfAhnh+7Ije03Fy4h3VrtfXkqjhPBU7XfeBjNdSCDfyH6KWKlcGwuSSNhZlaC0X3JuddB4Ec1O0vCpPvF7/7R+vqrHw7h4jYNNtBf6qaWsRXKPhprfha35XPmVKRYSwb6rfRFY44Gt2aAsijKrHoI73eDbp+vP5KLn4pJ/Bhc7oSLDzNvzWL5OYsiyvYCLHZVuo4TizF0bGtubm12+g0XmTiOUNBMbGnmSS4eWn1WnNVVc7T2faG+2X2G99naDruSrOpZsSpBuDRREGR0bD1NgfkTqsVTidLDewdIW320GneeXhdQ0zI2E9rPExx3ay8snza39VWeJMPNRlFM+oa3Z5kc1jHD91rbv/qS9XPwb8fPPXWdX7M+qy13HjY7gdjFZua1y51trj5kcuaqWLfaE94NnSuBB1uI2fl9FpUnCLA7K97zYZvYblb56uJU3SYFBH7TYWB2lyRmdfxN1j79/R6N+F4+V7/rP9qpxYtPIbsZa/Ma3/mOnldWDBxG1kn7VWikaADoYo3yE3zDtSM5tYaDqt6uwWVzhIxpOlv/AIPJZ4+F+0ZeZmaxvk1PTU/8qzj63WO/iPyczn9vf83VfnbRyEfskWYh1zPNneNAfhddzxrfXINBqrDRUTIh20jnve0lweWsuHkZQGNAGVh2t0JN76rLhtA4y5YWRsja05rsJcXkjKG6iwtmvp0UniVO58Lg0aixt/CdR4rWZPTzeTvrqbbtWLhvGKee7Ybh4F3NcNeV9duY81PLlP2fSf8A6zb/AEnmdj2fLl/wurJzdms+Pq9c7RERabEREBFG8QYq2lgdKS2490ONgXWJt6E/Jc+k4urZrmJ9gCS6MRhsjWGwBu4HNre9uRGqaOp3Xy64t+1SzvDpc4vYdo92re9pcSW/ykK+uxZwoJHPd2jomm7gffa0Eg366Wvz35qaJPH+IoaaNzu0jz/C0vG/UjewXMK7javlzSQSu7Fps+0bWZW/6wSM1u/uPRecJiwyshZV1QljdcxmONr3Fz2E2uA0m+UA30vfuU3W18cdOIKOhkigJJkdKSwuBAGgzFzvhvfS3JWjSg4cqKv2pZnPH7zifqVM0vBFPGLzSDzVZ4YxCZ0LWxOyD3Tvu32bi/cApV2Gl5vNI53zUgmjWYZTaNs9w6C6xP40O1NTeBIWgyihj2Y0d5/VfG1bTpGC89GAn6Kj3NitfNu8RjuWqcFMms0z3/Nb8UM7tow3+I/kL/kt6HBZX+893gxob6m/5IiHjw+GP4RpzOq9tqA7SNpd/C0kegsrNTcLNGpaL9XXefW9lLQ4Owbkn6IKSylmds0N/iOvkLregwB7vec4/wAIyj8yrpHSMbs0LMAgrNLww0alrfE+0fVSsODsG9ypJEVhjpWN2aFmAXwla3+IRf8AkZp+8EG0sZhbvlHkoqbiBlyI2lxHX2R57+i0pMZlfo0hvcwXd4a3v8gEFkJA7gFqS4tC2/3gJHJuvy00uqzW0cr7OecrQbl0r8o8NSSPJaxkgH/dfKekDCR/uO9hTRN1vEmUEsj25uP5D9VFnFaioaQ0uOYbMadLjmRcjzWB1Sdo6aNv707jK7xyD2R8isc008lw+eS1ho20bPAZQCfmSg124XJBKwvdG1zzYBzx2h5kBupOgvflvspSTQ2VYwRjRWDMw52hwzHb2gbka76W15HxVlqNXG3JebyTb6b5rxJK4atOUjY22OtjY6KMkD5b9tJJJbk5xyn+QWb6KVjpi489fNSdNgJ6AeOpXTxc2T2z1dVuKi0s1oaOgAA/RZY8Mcd9PUq4w4Qwb3K3Y6drdmgLrjKo0vD9zmykkgAk6aC9h6nzUvT4CBvYeAU4iq40o8MjHK/is8VKxosGjVZkQakVAxrswUZiWHOuezFgdbjUi+/d53U8iGIHBMDEIFhlA1tzJOpJPVTyIiSYIiIoiIgrHHzCYY9LtEsebu9oWv8AOyqeJEtylhyl7msJBsQHGxN/mfNdB4iojPTyRtNnFvs9LjUX7lzNsdTdpmDB2TxYWN5LG1w3rbWwupRjE7zawa0nc2AJPMnRS/CBe900b3FwIsL+n5qFljqzcwUbjbYyvjjuL75S4nvsQFd+EsPkbZ0xBfYZst8ots1t9bC6SFRGCYd+x5mMjdq97jcjVzjve/QBQuL4xUyyOjdSSNDdgGueX2N7tcBbWwH1XWX0rCblousc2HsduPJUcq4fwqpjiYwxtadS4ucNXON3WAudyd1YIMCmf78jvBjQ31N/yV4jo2N2aFmARFUpuE2buaD3vJefXRTMODMbufkNApNEVgipGN2aFmAX1a9ZWsiALza5sBYkk9wQbCKkY99o0VK4t7CZzuVwGtPgdbhV132gYlVaUdIQDzDHP9dh5IOsE23WEVkdriRpGuzgdt1yocN43Wf5ibsmnk6S39rQfI2Ujh2AjDWlrq2OR8rmAxus0AlwBcBmJuL3OmoB5oLxPjUbdGhzr9AbfM8lpT447kWM1tqbkbH8+i0HxMJu6SSS3KJojb83Oufm1eGMsQ6NkUJHxayyEdM7vHaxURll7aoBsXuHza3z0CgXQtgmy9uw2GrYryPAcbWcLWuDrvyW5izHPac8j5DY+86zb9Mg9n0VZiiu5rY22Og0FjmugtInbcmKne4m3tTPDRp+42/TY2XoVc5JZ2oiFgcsLGsGt9L6m+ncskLHHcfJbcWHvds0/RBEiibe7gXnq8l58yStuFvdspqHBD8RAW/DhjG8r+KYK0yAu5X+S24MHcfht4qyMiA2AC9qmIVmBC24B7gs8WDtG5JUmiKwxUzW+60BZkRAREQEREBERAREQEREBERAREQFoz4Wxxvst5EGrHQRt+ELYYwN0AsvSICIiAiKH4iqezYXOkMTGDO54JFgOZPRBMIqxV8SiHJGHRyuO5fNHERcDL7Ni55dqRkadvM3FaiTXWNpG4jy2PjKWuP+0gs6qvEtYRVQxEnK6KV4HIuZYb9bHbvUjQ4iWttI4vd3WPyuGtB/pC9VoD2mR8GYxtdlPxDMBfL5BBXJ62OnZ2s9KZyCAxrGh5ObUEA8t9eSxHH8Vn0paCOmZydO7UfyDbyW3S4uwEENkNrjL2b8wvfQC2mp3Nhqtk4vM7SOAM75Hi/jZub1IREM7hSvqf8APYm/Kd2QN7MeF9PovsvCFBRMDgx8j8zQ0ucXuLyRY2203JtsCpb9nqpfelcB0jaGDwucx8rLaouHspuSddy5znH1Jt8kEQJZHfCQO/T0WzDSPd1PgFZocPjbyv4raa0DYWQV2HBXO94AeOq2I8AaDcWHWwAKm0QxghpGN2aFnCIiiIiAiIgIiICIiAiIgIiICIiAiIgIiICIiAiIgIiICIiAiIgKtca4U2eNvaOfkF8zB7rrghue2pAPIGxvrdWVeJIw4WOxQUvCsBZDJmgkeXPjYw3cTZrPdF9++11YYcGHxOW1TYc1jswW4iNeno2M90arOQvqIrROFx3vb5LYjpmN2aFmRB8svqIgIiICIiAiIgIiICIiAiIgIiICIiAiIgIiICIiAiIgIiIP/9k="/>
          <p:cNvSpPr>
            <a:spLocks noChangeAspect="1" noChangeArrowheads="1"/>
          </p:cNvSpPr>
          <p:nvPr/>
        </p:nvSpPr>
        <p:spPr bwMode="auto">
          <a:xfrm>
            <a:off x="-1465006" y="7937"/>
            <a:ext cx="2077781" cy="20777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8" descr="data:image/jpeg;base64,/9j/4AAQSkZJRgABAQAAAQABAAD/2wCEAAkGBxMREhUSEBIVExUTGBUYGBcYFxYYFxoXFRgYFxYWFxgkHSgiGhomHRUVITEiJSorLi4uGB8zODMtNygtLisBCgoKDg0OGQ8QGCsdFx0tKy0tLSsrLS03Ky0tLS0rKy83Ky0rKywuKy0tKy0uLjU0LTctNSs3KzcvLys3KyszMv/AABEIAJABXgMBIgACEQEDEQH/xAAcAAEAAgMBAQEAAAAAAAAAAAAABQYDBAcCAQj/xABAEAABAwIEAwUFBQYFBQEAAAABAAIDBBEFEiExBkFRE2FxkaEiMkKBsQcjM8HRFGJygpKiFTRSk+EWQ1PC8ST/xAAYAQEBAQEBAAAAAAAAAAAAAAAAAQIDBP/EACURAQEBAQACAAMJAAAAAAAAAAABEQIDIQRBURIiMVJhcaGiwf/aAAwDAQACEQMRAD8A7iiIgIiICIiAiIgIiICIiAiIgIiICIiAiIgIiICIiAiIgIiICIiAsFZKWsJG+nqQPzWSaQNaXHZoJPgBcrnVZx3M97oooGv9qwY3N2hBO3Q+yCdEFtdiLmSMa52YOJvcN9LBTQK5riGMTPY91PSBs0bmAtkGXK1wJc4uuMpA+HndeuFOOpJqlsUjszXaD7vJ1s4H5W+YQdJRfAV9QEREBERAREQEREBERAREQEREBERAREQEREBERAREQEREBERAREQEREBERAREQERYamrjjF5HtYOrnBo9UHqpjzMc3/U0jzFlyeM/slW1spALHA6ZjflpZverFxHxc/N2dK6w5Oy3Lrmwy3FrX0B5qlYpS1D5fvHuEmhu4731HtclKJXFK9vbSv1+90Dcp005lV/Bg2nqmSSk5QM1x8wAbrXNfKx5bNI4Fh1ab3B6EFYsYr2SuaY2kANsfG5Nx3aqTR3PA8bgqmfcSBxaBmGzh4jp3qUX5vw6smp5WzQOLXNO/K3MHqCu/wCAYq2qgbM0Zb+824Ja4btK0JFERAREQEREBERAREQEREBERAREQEREBERAREQEREBERAREQEREBFqVuJRQ/iyNaTyJ18t1ko6yOZuaJ7Xt2u0g69D0KDOiLBVVkcQvLIxg6ucB9UGdFV8Q4/oYv+92h6Rgu9dB6quVn2pE6U1KT3vd/wCo/VB0olc147iY2Yzw1Dc7rAtAa8jKLE5iTk0I0AF/FQ1diuJ14yFlmE3ytZYX5XJ1Kwx8ETv1nlDR0Llm6IKqxyRrhleJpQQW3JsSHAgE6/TuUrPiEtQ67ZLHZ1m6tceR0BGhA1PI8lhxPBKaCzXS5nk6AW6i5uT05c7LZlqo2y9o8xmR4DHNjByvyAZS4jZ43cb9Nrrj15ZzcanOpbizAs9LHM8ffU7WMld/5Iz7LXHqWnKL9D4KnCNo2V7o5pP2OWORwe0slaDlymzmnfrrYjwVAionuXeVl5lqgBZXf7IcaJllgJ9kta637w9km/gG/MlVOHAyd1Z+DcMFPUseN3XafC1/qFUdeRfGlfUURfHOA3IF19QEREBERAREQEREBERAREQEREBERAREQEREBEWhX41TwfjTxs7i4X8t0G+ipdf9pVGzSPtJj+62w83W+ig6n7RquXSmpWs735nn0sPqg6gtSvxGKBpdLIxgAJ9pwBPcLnUrlxbi9X700jAeTPux/bZeoPs/N81RMB1JNz5oIPHOI3PmL2v7Qv3b8IIJtlNuhA+QWbhnHKkTCSFmRxGVwIJY7cAP62NiDyv4qYfR4ZTaPkzuHRZK3jiIRdnSQZW8yQLADc/TXuWb6Ee3FsWrC5uZ8eVxa5rQG2INiLjfzXuLgmR5zVM1jzzOufqtH/G66W7YHBjb+0fX815GGTPN56hzu4EqiZGD4ZT/AIsucjkE/wCp6SLSlpcx6kXUbFhULdTqe83UhT0xP4UR8bWHnsiMVRxLWy6MaI2+Sjn0s8n4sx8AVZIcHlduQ3+4+Q09VI03Cub3s7vE5R6a+qDndbhbGAucRYAkkguOmpIC3IMMuGXc4Na5xvZl7EauaNG5dBzupvj7hN8UbZ4G3DPfa25IA1Dx16Hz6qv4C9zzme5zvEk+S4eTx9W+rjpz1J8lzoajOwxmIMDARmzBznA3tmAFmmw9e5R8VEOi3I5mRs1IAPesLZHP/Dje7vtYeZsF2jD0KcBb+DwZpRb4fqeXksUGHSv96ze5vtH9B6q1YJhgjAJFrbDn4nvWoiUnlEbHPdsxpcbb2aLm3kuO8T/bUwxvjo43Ne5tmvd7ThmHvANNgdd8x15LqOLYtTtzQyzBpe0tIFyQHC1zYab81+esZ4Ipqd0gGICUhruyYxvtOcGnJnNyNXAA26orFhXFVVFHJPNI8l2jGuzEkhp0c43Nr9SrNw79ptYyFznO7VkQcWmbeQZnfFYHSxA8Lbi6okPDdXIc8sPZg7yTEMAGnU3PyBUwcEmhoXueWvY5zYQInEvaXv7S8jbe0NSQATfTxU1cr9CcIY3+3UcNUWhhlbmLQbhpuRa9u5TK5X9mnD81JMX9tUdhlLI4XnKCCb9o+K5Eet7Aa2OtjouqKoIiICIiAiIgIiICIiAi8veGi7iABzOgUJiHF9FDfPUMJHJntn0ugnUVArftPi2p6eSU9XWYPzKiZeLcUqNIY2xA/wCllz5uuPRB1S6isQ4mpIL9rURgjkHZnf0i5XO/+lsRq/8AMTSEHk5xy/07KQpvs6hj1nmA+aCQrvtOpm6QxyTHrYMb5nX0UPNx1Xz6U8DIwe4vd5nT0UmBhNL0kI6DMvD+NWjSkpfAkWQRX+DYrV/izSBp5Zsrf6RYLZp/s3Yz2qmcDrqvFRjuITfEIgei0X4U+Q3nne/5lBLup8KpN3B5HTVYX8ZxN0paQu6Eiy04sLgj1yg95WxGQdI2E/wjTz2UGKbHq+bYCILQlw6WT8adzu4EqdioZncg3xNz5C636fh9zty4+ADR+ZRFTbhEMepaD3kqNmxCMF4YRtlAHeRf0B9Oqu/EfAhnh+7Ije03Fy4h3VrtfXkqjhPBU7XfeBjNdSCDfyH6KWKlcGwuSSNhZlaC0X3JuddB4Ec1O0vCpPvF7/7R+vqrHw7h4jYNNtBf6qaWsRXKPhprfha35XPmVKRYSwb6rfRFY44Gt2aAsijKrHoI73eDbp+vP5KLn4pJ/Bhc7oSLDzNvzWL5OYsiyvYCLHZVuo4TizF0bGtubm12+g0XmTiOUNBMbGnmSS4eWn1WnNVVc7T2faG+2X2G99naDruSrOpZsSpBuDRREGR0bD1NgfkTqsVTidLDewdIW320GneeXhdQ0zI2E9rPExx3ay8snza39VWeJMPNRlFM+oa3Z5kc1jHD91rbv/qS9XPwb8fPPXWdX7M+qy13HjY7gdjFZua1y51trj5kcuaqWLfaE94NnSuBB1uI2fl9FpUnCLA7K97zYZvYblb56uJU3SYFBH7TYWB2lyRmdfxN1j79/R6N+F4+V7/rP9qpxYtPIbsZa/Ma3/mOnldWDBxG1kn7VWikaADoYo3yE3zDtSM5tYaDqt6uwWVzhIxpOlv/AIPJZ4+F+0ZeZmaxvk1PTU/8qzj63WO/iPyczn9vf83VfnbRyEfskWYh1zPNneNAfhddzxrfXINBqrDRUTIh20jnve0lweWsuHkZQGNAGVh2t0JN76rLhtA4y5YWRsja05rsJcXkjKG6iwtmvp0UniVO58Lg0aixt/CdR4rWZPTzeTvrqbbtWLhvGKee7Ybh4F3NcNeV9duY81PLlP2fSf8A6zb/AEnmdj2fLl/wurJzdms+Pq9c7RERabEREBFG8QYq2lgdKS2490ONgXWJt6E/Jc+k4urZrmJ9gCS6MRhsjWGwBu4HNre9uRGqaOp3Xy64t+1SzvDpc4vYdo92re9pcSW/ykK+uxZwoJHPd2jomm7gffa0Eg366Wvz35qaJPH+IoaaNzu0jz/C0vG/UjewXMK7javlzSQSu7Fps+0bWZW/6wSM1u/uPRecJiwyshZV1QljdcxmONr3Fz2E2uA0m+UA30vfuU3W18cdOIKOhkigJJkdKSwuBAGgzFzvhvfS3JWjSg4cqKv2pZnPH7zifqVM0vBFPGLzSDzVZ4YxCZ0LWxOyD3Tvu32bi/cApV2Gl5vNI53zUgmjWYZTaNs9w6C6xP40O1NTeBIWgyihj2Y0d5/VfG1bTpGC89GAn6Kj3NitfNu8RjuWqcFMms0z3/Nb8UM7tow3+I/kL/kt6HBZX+893gxob6m/5IiHjw+GP4RpzOq9tqA7SNpd/C0kegsrNTcLNGpaL9XXefW9lLQ4Owbkn6IKSylmds0N/iOvkLregwB7vec4/wAIyj8yrpHSMbs0LMAgrNLww0alrfE+0fVSsODsG9ypJEVhjpWN2aFmAXwla3+IRf8AkZp+8EG0sZhbvlHkoqbiBlyI2lxHX2R57+i0pMZlfo0hvcwXd4a3v8gEFkJA7gFqS4tC2/3gJHJuvy00uqzW0cr7OecrQbl0r8o8NSSPJaxkgH/dfKekDCR/uO9hTRN1vEmUEsj25uP5D9VFnFaioaQ0uOYbMadLjmRcjzWB1Sdo6aNv707jK7xyD2R8isc008lw+eS1ho20bPAZQCfmSg124XJBKwvdG1zzYBzx2h5kBupOgvflvspSTQ2VYwRjRWDMw52hwzHb2gbka76W15HxVlqNXG3JebyTb6b5rxJK4atOUjY22OtjY6KMkD5b9tJJJbk5xyn+QWb6KVjpi489fNSdNgJ6AeOpXTxc2T2z1dVuKi0s1oaOgAA/RZY8Mcd9PUq4w4Qwb3K3Y6drdmgLrjKo0vD9zmykkgAk6aC9h6nzUvT4CBvYeAU4iq40o8MjHK/is8VKxosGjVZkQakVAxrswUZiWHOuezFgdbjUi+/d53U8iGIHBMDEIFhlA1tzJOpJPVTyIiSYIiIoiIgrHHzCYY9LtEsebu9oWv8AOyqeJEtylhyl7msJBsQHGxN/mfNdB4iojPTyRtNnFvs9LjUX7lzNsdTdpmDB2TxYWN5LG1w3rbWwupRjE7zawa0nc2AJPMnRS/CBe900b3FwIsL+n5qFljqzcwUbjbYyvjjuL75S4nvsQFd+EsPkbZ0xBfYZst8ots1t9bC6SFRGCYd+x5mMjdq97jcjVzjve/QBQuL4xUyyOjdSSNDdgGueX2N7tcBbWwH1XWX0rCblousc2HsduPJUcq4fwqpjiYwxtadS4ucNXON3WAudyd1YIMCmf78jvBjQ31N/yV4jo2N2aFmARFUpuE2buaD3vJefXRTMODMbufkNApNEVgipGN2aFmAX1a9ZWsiALza5sBYkk9wQbCKkY99o0VK4t7CZzuVwGtPgdbhV132gYlVaUdIQDzDHP9dh5IOsE23WEVkdriRpGuzgdt1yocN43Wf5ibsmnk6S39rQfI2Ujh2AjDWlrq2OR8rmAxus0AlwBcBmJuL3OmoB5oLxPjUbdGhzr9AbfM8lpT447kWM1tqbkbH8+i0HxMJu6SSS3KJojb83Oufm1eGMsQ6NkUJHxayyEdM7vHaxURll7aoBsXuHza3z0CgXQtgmy9uw2GrYryPAcbWcLWuDrvyW5izHPac8j5DY+86zb9Mg9n0VZiiu5rY22Og0FjmugtInbcmKne4m3tTPDRp+42/TY2XoVc5JZ2oiFgcsLGsGt9L6m+ncskLHHcfJbcWHvds0/RBEiibe7gXnq8l58yStuFvdspqHBD8RAW/DhjG8r+KYK0yAu5X+S24MHcfht4qyMiA2AC9qmIVmBC24B7gs8WDtG5JUmiKwxUzW+60BZkRAREQEREBERAREQEREBERAREQFoz4Wxxvst5EGrHQRt+ELYYwN0AsvSICIiAiKH4iqezYXOkMTGDO54JFgOZPRBMIqxV8SiHJGHRyuO5fNHERcDL7Ni55dqRkadvM3FaiTXWNpG4jy2PjKWuP+0gs6qvEtYRVQxEnK6KV4HIuZYb9bHbvUjQ4iWttI4vd3WPyuGtB/pC9VoD2mR8GYxtdlPxDMBfL5BBXJ62OnZ2s9KZyCAxrGh5ObUEA8t9eSxHH8Vn0paCOmZydO7UfyDbyW3S4uwEENkNrjL2b8wvfQC2mp3Nhqtk4vM7SOAM75Hi/jZub1IREM7hSvqf8APYm/Kd2QN7MeF9PovsvCFBRMDgx8j8zQ0ucXuLyRY2203JtsCpb9nqpfelcB0jaGDwucx8rLaouHspuSddy5znH1Jt8kEQJZHfCQO/T0WzDSPd1PgFZocPjbyv4raa0DYWQV2HBXO94AeOq2I8AaDcWHWwAKm0QxghpGN2aFnCIiiIiAiIgIiICIiAiIgIiICIiAiIgIiICIiAiIgIiICIiAiIgKtca4U2eNvaOfkF8zB7rrghue2pAPIGxvrdWVeJIw4WOxQUvCsBZDJmgkeXPjYw3cTZrPdF9++11YYcGHxOW1TYc1jswW4iNeno2M90arOQvqIrROFx3vb5LYjpmN2aFmRB8svqIgIiICIiAiIgIiICIiAiIgIiICIiAiIgIiICIiAiIgIiIP/9k="/>
          <p:cNvSpPr>
            <a:spLocks noChangeAspect="1" noChangeArrowheads="1"/>
          </p:cNvSpPr>
          <p:nvPr/>
        </p:nvSpPr>
        <p:spPr bwMode="auto">
          <a:xfrm>
            <a:off x="7986486" y="3182214"/>
            <a:ext cx="3074803" cy="30748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Date Placeholder 5"/>
          <p:cNvSpPr>
            <a:spLocks noGrp="1"/>
          </p:cNvSpPr>
          <p:nvPr>
            <p:ph type="dt" sz="half" idx="10"/>
          </p:nvPr>
        </p:nvSpPr>
        <p:spPr/>
        <p:txBody>
          <a:bodyPr/>
          <a:lstStyle/>
          <a:p>
            <a:fld id="{8891EBD8-CFFE-4F4C-AC74-023E1BAEB837}" type="datetime1">
              <a:rPr lang="en-US" smtClean="0"/>
              <a:t>11/10/2020</a:t>
            </a:fld>
            <a:endParaRPr lang="en-US"/>
          </a:p>
        </p:txBody>
      </p:sp>
      <p:sp>
        <p:nvSpPr>
          <p:cNvPr id="7" name="Slide Number Placeholder 6"/>
          <p:cNvSpPr>
            <a:spLocks noGrp="1"/>
          </p:cNvSpPr>
          <p:nvPr>
            <p:ph type="sldNum" sz="quarter" idx="12"/>
          </p:nvPr>
        </p:nvSpPr>
        <p:spPr/>
        <p:txBody>
          <a:bodyPr/>
          <a:lstStyle/>
          <a:p>
            <a:fld id="{06A89730-4BA7-4A6E-9ADF-70FD5E03A14E}" type="slidenum">
              <a:rPr lang="en-US" smtClean="0"/>
              <a:t>27</a:t>
            </a:fld>
            <a:endParaRPr lang="en-US"/>
          </a:p>
        </p:txBody>
      </p:sp>
    </p:spTree>
    <p:extLst>
      <p:ext uri="{BB962C8B-B14F-4D97-AF65-F5344CB8AC3E}">
        <p14:creationId xmlns:p14="http://schemas.microsoft.com/office/powerpoint/2010/main" val="27482104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003087" y="541178"/>
            <a:ext cx="6402170" cy="49244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200" dirty="0" smtClean="0">
                <a:latin typeface="+mn-lt"/>
                <a:ea typeface="Segoe UI" panose="020B0502040204020203" pitchFamily="34" charset="0"/>
                <a:cs typeface="Segoe UI" panose="020B0502040204020203" pitchFamily="34" charset="0"/>
              </a:rPr>
              <a:t>References</a:t>
            </a:r>
            <a:endParaRPr lang="en-US" sz="3200" dirty="0">
              <a:latin typeface="+mn-lt"/>
              <a:ea typeface="Segoe UI" panose="020B0502040204020203" pitchFamily="34" charset="0"/>
              <a:cs typeface="Segoe UI" panose="020B0502040204020203" pitchFamily="34" charset="0"/>
            </a:endParaRPr>
          </a:p>
        </p:txBody>
      </p:sp>
      <p:grpSp>
        <p:nvGrpSpPr>
          <p:cNvPr id="138" name="Group 137"/>
          <p:cNvGrpSpPr/>
          <p:nvPr/>
        </p:nvGrpSpPr>
        <p:grpSpPr>
          <a:xfrm>
            <a:off x="10887" y="6683828"/>
            <a:ext cx="12192000" cy="172472"/>
            <a:chOff x="-170626" y="0"/>
            <a:chExt cx="13534857" cy="166915"/>
          </a:xfrm>
        </p:grpSpPr>
        <p:sp>
          <p:nvSpPr>
            <p:cNvPr id="139" name="Parallelogram 138"/>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Parallelogram 139"/>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arallelogram 140"/>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5410200" y="264115"/>
            <a:ext cx="1371600" cy="110556"/>
            <a:chOff x="-170626" y="0"/>
            <a:chExt cx="13534857" cy="166915"/>
          </a:xfrm>
        </p:grpSpPr>
        <p:sp>
          <p:nvSpPr>
            <p:cNvPr id="143" name="Parallelogram 142"/>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Parallelogram 143"/>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AutoShape 4" descr="data:image/jpeg;base64,/9j/4AAQSkZJRgABAQAAAQABAAD/2wCEAAkGBxMREhUSEBIVExUTGBUYGBcYFxYYFxoXFRgYFxYWFxgkHSgiGhomHRUVITEiJSorLi4uGB8zODMtNygtLisBCgoKDg0OGQ8QGCsdFx0tKy0tLSsrLS03Ky0tLS0rKy83Ky0rKywuKy0tKy0uLjU0LTctNSs3KzcvLys3KyszMv/AABEIAJABXgMBIgACEQEDEQH/xAAcAAEAAgMBAQEAAAAAAAAAAAAABQYDBAcCAQj/xABAEAABAwIEAwUFBQYFBQEAAAABAAIDBBEFEiExBkFRE2FxkaEiMkKBsQcjM8HRFGJygpKiFTRSk+EWQ1PC8ST/xAAYAQEBAQEBAAAAAAAAAAAAAAAAAQIDBP/EACURAQEBAQACAAMJAAAAAAAAAAABEQIDIQRBURIiMVJhcaGiwf/aAAwDAQACEQMRAD8A7iiIgIiICIiAiIgIiICIiAiIgIiICIiAiIgIiICIiAiIgIiICIiAsFZKWsJG+nqQPzWSaQNaXHZoJPgBcrnVZx3M97oooGv9qwY3N2hBO3Q+yCdEFtdiLmSMa52YOJvcN9LBTQK5riGMTPY91PSBs0bmAtkGXK1wJc4uuMpA+HndeuFOOpJqlsUjszXaD7vJ1s4H5W+YQdJRfAV9QEREBERAREQEREBERAREQEREBERAREQEREBERAREQEREBERAREQEREBERAREQERYamrjjF5HtYOrnBo9UHqpjzMc3/U0jzFlyeM/slW1spALHA6ZjflpZverFxHxc/N2dK6w5Oy3Lrmwy3FrX0B5qlYpS1D5fvHuEmhu4731HtclKJXFK9vbSv1+90Dcp005lV/Bg2nqmSSk5QM1x8wAbrXNfKx5bNI4Fh1ab3B6EFYsYr2SuaY2kANsfG5Nx3aqTR3PA8bgqmfcSBxaBmGzh4jp3qUX5vw6smp5WzQOLXNO/K3MHqCu/wCAYq2qgbM0Zb+824Ja4btK0JFERAREQEREBERAREQEREBERAREQEREBERAREQEREBERAREQEREBFqVuJRQ/iyNaTyJ18t1ko6yOZuaJ7Xt2u0g69D0KDOiLBVVkcQvLIxg6ucB9UGdFV8Q4/oYv+92h6Rgu9dB6quVn2pE6U1KT3vd/wCo/VB0olc147iY2Yzw1Dc7rAtAa8jKLE5iTk0I0AF/FQ1diuJ14yFlmE3ytZYX5XJ1Kwx8ETv1nlDR0Llm6IKqxyRrhleJpQQW3JsSHAgE6/TuUrPiEtQ67ZLHZ1m6tceR0BGhA1PI8lhxPBKaCzXS5nk6AW6i5uT05c7LZlqo2y9o8xmR4DHNjByvyAZS4jZ43cb9Nrrj15ZzcanOpbizAs9LHM8ffU7WMld/5Iz7LXHqWnKL9D4KnCNo2V7o5pP2OWORwe0slaDlymzmnfrrYjwVAionuXeVl5lqgBZXf7IcaJllgJ9kta637w9km/gG/MlVOHAyd1Z+DcMFPUseN3XafC1/qFUdeRfGlfUURfHOA3IF19QEREBERAREQEREBERAREQEREBERAREQEREBEWhX41TwfjTxs7i4X8t0G+ipdf9pVGzSPtJj+62w83W+ig6n7RquXSmpWs735nn0sPqg6gtSvxGKBpdLIxgAJ9pwBPcLnUrlxbi9X700jAeTPux/bZeoPs/N81RMB1JNz5oIPHOI3PmL2v7Qv3b8IIJtlNuhA+QWbhnHKkTCSFmRxGVwIJY7cAP62NiDyv4qYfR4ZTaPkzuHRZK3jiIRdnSQZW8yQLADc/TXuWb6Ee3FsWrC5uZ8eVxa5rQG2INiLjfzXuLgmR5zVM1jzzOufqtH/G66W7YHBjb+0fX815GGTPN56hzu4EqiZGD4ZT/AIsucjkE/wCp6SLSlpcx6kXUbFhULdTqe83UhT0xP4UR8bWHnsiMVRxLWy6MaI2+Sjn0s8n4sx8AVZIcHlduQ3+4+Q09VI03Cub3s7vE5R6a+qDndbhbGAucRYAkkguOmpIC3IMMuGXc4Na5xvZl7EauaNG5dBzupvj7hN8UbZ4G3DPfa25IA1Dx16Hz6qv4C9zzme5zvEk+S4eTx9W+rjpz1J8lzoajOwxmIMDARmzBznA3tmAFmmw9e5R8VEOi3I5mRs1IAPesLZHP/Dje7vtYeZsF2jD0KcBb+DwZpRb4fqeXksUGHSv96ze5vtH9B6q1YJhgjAJFrbDn4nvWoiUnlEbHPdsxpcbb2aLm3kuO8T/bUwxvjo43Ne5tmvd7ThmHvANNgdd8x15LqOLYtTtzQyzBpe0tIFyQHC1zYab81+esZ4Ipqd0gGICUhruyYxvtOcGnJnNyNXAA26orFhXFVVFHJPNI8l2jGuzEkhp0c43Nr9SrNw79ptYyFznO7VkQcWmbeQZnfFYHSxA8Lbi6okPDdXIc8sPZg7yTEMAGnU3PyBUwcEmhoXueWvY5zYQInEvaXv7S8jbe0NSQATfTxU1cr9CcIY3+3UcNUWhhlbmLQbhpuRa9u5TK5X9mnD81JMX9tUdhlLI4XnKCCb9o+K5Eet7Aa2OtjouqKoIiICIiAiIgIiICIiAi8veGi7iABzOgUJiHF9FDfPUMJHJntn0ugnUVArftPi2p6eSU9XWYPzKiZeLcUqNIY2xA/wCllz5uuPRB1S6isQ4mpIL9rURgjkHZnf0i5XO/+lsRq/8AMTSEHk5xy/07KQpvs6hj1nmA+aCQrvtOpm6QxyTHrYMb5nX0UPNx1Xz6U8DIwe4vd5nT0UmBhNL0kI6DMvD+NWjSkpfAkWQRX+DYrV/izSBp5Zsrf6RYLZp/s3Yz2qmcDrqvFRjuITfEIgei0X4U+Q3nne/5lBLup8KpN3B5HTVYX8ZxN0paQu6Eiy04sLgj1yg95WxGQdI2E/wjTz2UGKbHq+bYCILQlw6WT8adzu4EqdioZncg3xNz5C636fh9zty4+ADR+ZRFTbhEMepaD3kqNmxCMF4YRtlAHeRf0B9Oqu/EfAhnh+7Ije03Fy4h3VrtfXkqjhPBU7XfeBjNdSCDfyH6KWKlcGwuSSNhZlaC0X3JuddB4Ec1O0vCpPvF7/7R+vqrHw7h4jYNNtBf6qaWsRXKPhprfha35XPmVKRYSwb6rfRFY44Gt2aAsijKrHoI73eDbp+vP5KLn4pJ/Bhc7oSLDzNvzWL5OYsiyvYCLHZVuo4TizF0bGtubm12+g0XmTiOUNBMbGnmSS4eWn1WnNVVc7T2faG+2X2G99naDruSrOpZsSpBuDRREGR0bD1NgfkTqsVTidLDewdIW320GneeXhdQ0zI2E9rPExx3ay8snza39VWeJMPNRlFM+oa3Z5kc1jHD91rbv/qS9XPwb8fPPXWdX7M+qy13HjY7gdjFZua1y51trj5kcuaqWLfaE94NnSuBB1uI2fl9FpUnCLA7K97zYZvYblb56uJU3SYFBH7TYWB2lyRmdfxN1j79/R6N+F4+V7/rP9qpxYtPIbsZa/Ma3/mOnldWDBxG1kn7VWikaADoYo3yE3zDtSM5tYaDqt6uwWVzhIxpOlv/AIPJZ4+F+0ZeZmaxvk1PTU/8qzj63WO/iPyczn9vf83VfnbRyEfskWYh1zPNneNAfhddzxrfXINBqrDRUTIh20jnve0lweWsuHkZQGNAGVh2t0JN76rLhtA4y5YWRsja05rsJcXkjKG6iwtmvp0UniVO58Lg0aixt/CdR4rWZPTzeTvrqbbtWLhvGKee7Ybh4F3NcNeV9duY81PLlP2fSf8A6zb/AEnmdj2fLl/wurJzdms+Pq9c7RERabEREBFG8QYq2lgdKS2490ONgXWJt6E/Jc+k4urZrmJ9gCS6MRhsjWGwBu4HNre9uRGqaOp3Xy64t+1SzvDpc4vYdo92re9pcSW/ykK+uxZwoJHPd2jomm7gffa0Eg366Wvz35qaJPH+IoaaNzu0jz/C0vG/UjewXMK7javlzSQSu7Fps+0bWZW/6wSM1u/uPRecJiwyshZV1QljdcxmONr3Fz2E2uA0m+UA30vfuU3W18cdOIKOhkigJJkdKSwuBAGgzFzvhvfS3JWjSg4cqKv2pZnPH7zifqVM0vBFPGLzSDzVZ4YxCZ0LWxOyD3Tvu32bi/cApV2Gl5vNI53zUgmjWYZTaNs9w6C6xP40O1NTeBIWgyihj2Y0d5/VfG1bTpGC89GAn6Kj3NitfNu8RjuWqcFMms0z3/Nb8UM7tow3+I/kL/kt6HBZX+893gxob6m/5IiHjw+GP4RpzOq9tqA7SNpd/C0kegsrNTcLNGpaL9XXefW9lLQ4Owbkn6IKSylmds0N/iOvkLregwB7vec4/wAIyj8yrpHSMbs0LMAgrNLww0alrfE+0fVSsODsG9ypJEVhjpWN2aFmAXwla3+IRf8AkZp+8EG0sZhbvlHkoqbiBlyI2lxHX2R57+i0pMZlfo0hvcwXd4a3v8gEFkJA7gFqS4tC2/3gJHJuvy00uqzW0cr7OecrQbl0r8o8NSSPJaxkgH/dfKekDCR/uO9hTRN1vEmUEsj25uP5D9VFnFaioaQ0uOYbMadLjmRcjzWB1Sdo6aNv707jK7xyD2R8isc008lw+eS1ho20bPAZQCfmSg124XJBKwvdG1zzYBzx2h5kBupOgvflvspSTQ2VYwRjRWDMw52hwzHb2gbka76W15HxVlqNXG3JebyTb6b5rxJK4atOUjY22OtjY6KMkD5b9tJJJbk5xyn+QWb6KVjpi489fNSdNgJ6AeOpXTxc2T2z1dVuKi0s1oaOgAA/RZY8Mcd9PUq4w4Qwb3K3Y6drdmgLrjKo0vD9zmykkgAk6aC9h6nzUvT4CBvYeAU4iq40o8MjHK/is8VKxosGjVZkQakVAxrswUZiWHOuezFgdbjUi+/d53U8iGIHBMDEIFhlA1tzJOpJPVTyIiSYIiIoiIgrHHzCYY9LtEsebu9oWv8AOyqeJEtylhyl7msJBsQHGxN/mfNdB4iojPTyRtNnFvs9LjUX7lzNsdTdpmDB2TxYWN5LG1w3rbWwupRjE7zawa0nc2AJPMnRS/CBe900b3FwIsL+n5qFljqzcwUbjbYyvjjuL75S4nvsQFd+EsPkbZ0xBfYZst8ots1t9bC6SFRGCYd+x5mMjdq97jcjVzjve/QBQuL4xUyyOjdSSNDdgGueX2N7tcBbWwH1XWX0rCblousc2HsduPJUcq4fwqpjiYwxtadS4ucNXON3WAudyd1YIMCmf78jvBjQ31N/yV4jo2N2aFmARFUpuE2buaD3vJefXRTMODMbufkNApNEVgipGN2aFmAX1a9ZWsiALza5sBYkk9wQbCKkY99o0VK4t7CZzuVwGtPgdbhV132gYlVaUdIQDzDHP9dh5IOsE23WEVkdriRpGuzgdt1yocN43Wf5ibsmnk6S39rQfI2Ujh2AjDWlrq2OR8rmAxus0AlwBcBmJuL3OmoB5oLxPjUbdGhzr9AbfM8lpT447kWM1tqbkbH8+i0HxMJu6SSS3KJojb83Oufm1eGMsQ6NkUJHxayyEdM7vHaxURll7aoBsXuHza3z0CgXQtgmy9uw2GrYryPAcbWcLWuDrvyW5izHPac8j5DY+86zb9Mg9n0VZiiu5rY22Og0FjmugtInbcmKne4m3tTPDRp+42/TY2XoVc5JZ2oiFgcsLGsGt9L6m+ncskLHHcfJbcWHvds0/RBEiibe7gXnq8l58yStuFvdspqHBD8RAW/DhjG8r+KYK0yAu5X+S24MHcfht4qyMiA2AC9qmIVmBC24B7gs8WDtG5JUmiKwxUzW+60BZkRAREQEREBERAREQEREBERAREQFoz4Wxxvst5EGrHQRt+ELYYwN0AsvSICIiAiKH4iqezYXOkMTGDO54JFgOZPRBMIqxV8SiHJGHRyuO5fNHERcDL7Ni55dqRkadvM3FaiTXWNpG4jy2PjKWuP+0gs6qvEtYRVQxEnK6KV4HIuZYb9bHbvUjQ4iWttI4vd3WPyuGtB/pC9VoD2mR8GYxtdlPxDMBfL5BBXJ62OnZ2s9KZyCAxrGh5ObUEA8t9eSxHH8Vn0paCOmZydO7UfyDbyW3S4uwEENkNrjL2b8wvfQC2mp3Nhqtk4vM7SOAM75Hi/jZub1IREM7hSvqf8APYm/Kd2QN7MeF9PovsvCFBRMDgx8j8zQ0ucXuLyRY2203JtsCpb9nqpfelcB0jaGDwucx8rLaouHspuSddy5znH1Jt8kEQJZHfCQO/T0WzDSPd1PgFZocPjbyv4raa0DYWQV2HBXO94AeOq2I8AaDcWHWwAKm0QxghpGN2aFnCIiiIiAiIgIiICIiAiIgIiICIiAiIgIiICIiAiIgIiICIiAiIgKtca4U2eNvaOfkF8zB7rrghue2pAPIGxvrdWVeJIw4WOxQUvCsBZDJmgkeXPjYw3cTZrPdF9++11YYcGHxOW1TYc1jswW4iNeno2M90arOQvqIrROFx3vb5LYjpmN2aFmRB8svqIgIiICIiAiIgIiICIiAiIgIiICIiAiIgIiICIiAiIgIiIP/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data:image/jpeg;base64,/9j/4AAQSkZJRgABAQAAAQABAAD/2wCEAAkGBxMREhUSEBIVExUTGBUYGBcYFxYYFxoXFRgYFxYWFxgkHSgiGhomHRUVITEiJSorLi4uGB8zODMtNygtLisBCgoKDg0OGQ8QGCsdFx0tKy0tLSsrLS03Ky0tLS0rKy83Ky0rKywuKy0tKy0uLjU0LTctNSs3KzcvLys3KyszMv/AABEIAJABXgMBIgACEQEDEQH/xAAcAAEAAgMBAQEAAAAAAAAAAAAABQYDBAcCAQj/xABAEAABAwIEAwUFBQYFBQEAAAABAAIDBBEFEiExBkFRE2FxkaEiMkKBsQcjM8HRFGJygpKiFTRSk+EWQ1PC8ST/xAAYAQEBAQEBAAAAAAAAAAAAAAAAAQIDBP/EACURAQEBAQACAAMJAAAAAAAAAAABEQIDIQRBURIiMVJhcaGiwf/aAAwDAQACEQMRAD8A7iiIgIiICIiAiIgIiICIiAiIgIiICIiAiIgIiICIiAiIgIiICIiAsFZKWsJG+nqQPzWSaQNaXHZoJPgBcrnVZx3M97oooGv9qwY3N2hBO3Q+yCdEFtdiLmSMa52YOJvcN9LBTQK5riGMTPY91PSBs0bmAtkGXK1wJc4uuMpA+HndeuFOOpJqlsUjszXaD7vJ1s4H5W+YQdJRfAV9QEREBERAREQEREBERAREQEREBERAREQEREBERAREQEREBERAREQEREBERAREQERYamrjjF5HtYOrnBo9UHqpjzMc3/U0jzFlyeM/slW1spALHA6ZjflpZverFxHxc/N2dK6w5Oy3Lrmwy3FrX0B5qlYpS1D5fvHuEmhu4731HtclKJXFK9vbSv1+90Dcp005lV/Bg2nqmSSk5QM1x8wAbrXNfKx5bNI4Fh1ab3B6EFYsYr2SuaY2kANsfG5Nx3aqTR3PA8bgqmfcSBxaBmGzh4jp3qUX5vw6smp5WzQOLXNO/K3MHqCu/wCAYq2qgbM0Zb+824Ja4btK0JFERAREQEREBERAREQEREBERAREQEREBERAREQEREBERAREQEREBFqVuJRQ/iyNaTyJ18t1ko6yOZuaJ7Xt2u0g69D0KDOiLBVVkcQvLIxg6ucB9UGdFV8Q4/oYv+92h6Rgu9dB6quVn2pE6U1KT3vd/wCo/VB0olc147iY2Yzw1Dc7rAtAa8jKLE5iTk0I0AF/FQ1diuJ14yFlmE3ytZYX5XJ1Kwx8ETv1nlDR0Llm6IKqxyRrhleJpQQW3JsSHAgE6/TuUrPiEtQ67ZLHZ1m6tceR0BGhA1PI8lhxPBKaCzXS5nk6AW6i5uT05c7LZlqo2y9o8xmR4DHNjByvyAZS4jZ43cb9Nrrj15ZzcanOpbizAs9LHM8ffU7WMld/5Iz7LXHqWnKL9D4KnCNo2V7o5pP2OWORwe0slaDlymzmnfrrYjwVAionuXeVl5lqgBZXf7IcaJllgJ9kta637w9km/gG/MlVOHAyd1Z+DcMFPUseN3XafC1/qFUdeRfGlfUURfHOA3IF19QEREBERAREQEREBERAREQEREBERAREQEREBEWhX41TwfjTxs7i4X8t0G+ipdf9pVGzSPtJj+62w83W+ig6n7RquXSmpWs735nn0sPqg6gtSvxGKBpdLIxgAJ9pwBPcLnUrlxbi9X700jAeTPux/bZeoPs/N81RMB1JNz5oIPHOI3PmL2v7Qv3b8IIJtlNuhA+QWbhnHKkTCSFmRxGVwIJY7cAP62NiDyv4qYfR4ZTaPkzuHRZK3jiIRdnSQZW8yQLADc/TXuWb6Ee3FsWrC5uZ8eVxa5rQG2INiLjfzXuLgmR5zVM1jzzOufqtH/G66W7YHBjb+0fX815GGTPN56hzu4EqiZGD4ZT/AIsucjkE/wCp6SLSlpcx6kXUbFhULdTqe83UhT0xP4UR8bWHnsiMVRxLWy6MaI2+Sjn0s8n4sx8AVZIcHlduQ3+4+Q09VI03Cub3s7vE5R6a+qDndbhbGAucRYAkkguOmpIC3IMMuGXc4Na5xvZl7EauaNG5dBzupvj7hN8UbZ4G3DPfa25IA1Dx16Hz6qv4C9zzme5zvEk+S4eTx9W+rjpz1J8lzoajOwxmIMDARmzBznA3tmAFmmw9e5R8VEOi3I5mRs1IAPesLZHP/Dje7vtYeZsF2jD0KcBb+DwZpRb4fqeXksUGHSv96ze5vtH9B6q1YJhgjAJFrbDn4nvWoiUnlEbHPdsxpcbb2aLm3kuO8T/bUwxvjo43Ne5tmvd7ThmHvANNgdd8x15LqOLYtTtzQyzBpe0tIFyQHC1zYab81+esZ4Ipqd0gGICUhruyYxvtOcGnJnNyNXAA26orFhXFVVFHJPNI8l2jGuzEkhp0c43Nr9SrNw79ptYyFznO7VkQcWmbeQZnfFYHSxA8Lbi6okPDdXIc8sPZg7yTEMAGnU3PyBUwcEmhoXueWvY5zYQInEvaXv7S8jbe0NSQATfTxU1cr9CcIY3+3UcNUWhhlbmLQbhpuRa9u5TK5X9mnD81JMX9tUdhlLI4XnKCCb9o+K5Eet7Aa2OtjouqKoIiICIiAiIgIiICIiAi8veGi7iABzOgUJiHF9FDfPUMJHJntn0ugnUVArftPi2p6eSU9XWYPzKiZeLcUqNIY2xA/wCllz5uuPRB1S6isQ4mpIL9rURgjkHZnf0i5XO/+lsRq/8AMTSEHk5xy/07KQpvs6hj1nmA+aCQrvtOpm6QxyTHrYMb5nX0UPNx1Xz6U8DIwe4vd5nT0UmBhNL0kI6DMvD+NWjSkpfAkWQRX+DYrV/izSBp5Zsrf6RYLZp/s3Yz2qmcDrqvFRjuITfEIgei0X4U+Q3nne/5lBLup8KpN3B5HTVYX8ZxN0paQu6Eiy04sLgj1yg95WxGQdI2E/wjTz2UGKbHq+bYCILQlw6WT8adzu4EqdioZncg3xNz5C636fh9zty4+ADR+ZRFTbhEMepaD3kqNmxCMF4YRtlAHeRf0B9Oqu/EfAhnh+7Ije03Fy4h3VrtfXkqjhPBU7XfeBjNdSCDfyH6KWKlcGwuSSNhZlaC0X3JuddB4Ec1O0vCpPvF7/7R+vqrHw7h4jYNNtBf6qaWsRXKPhprfha35XPmVKRYSwb6rfRFY44Gt2aAsijKrHoI73eDbp+vP5KLn4pJ/Bhc7oSLDzNvzWL5OYsiyvYCLHZVuo4TizF0bGtubm12+g0XmTiOUNBMbGnmSS4eWn1WnNVVc7T2faG+2X2G99naDruSrOpZsSpBuDRREGR0bD1NgfkTqsVTidLDewdIW320GneeXhdQ0zI2E9rPExx3ay8snza39VWeJMPNRlFM+oa3Z5kc1jHD91rbv/qS9XPwb8fPPXWdX7M+qy13HjY7gdjFZua1y51trj5kcuaqWLfaE94NnSuBB1uI2fl9FpUnCLA7K97zYZvYblb56uJU3SYFBH7TYWB2lyRmdfxN1j79/R6N+F4+V7/rP9qpxYtPIbsZa/Ma3/mOnldWDBxG1kn7VWikaADoYo3yE3zDtSM5tYaDqt6uwWVzhIxpOlv/AIPJZ4+F+0ZeZmaxvk1PTU/8qzj63WO/iPyczn9vf83VfnbRyEfskWYh1zPNneNAfhddzxrfXINBqrDRUTIh20jnve0lweWsuHkZQGNAGVh2t0JN76rLhtA4y5YWRsja05rsJcXkjKG6iwtmvp0UniVO58Lg0aixt/CdR4rWZPTzeTvrqbbtWLhvGKee7Ybh4F3NcNeV9duY81PLlP2fSf8A6zb/AEnmdj2fLl/wurJzdms+Pq9c7RERabEREBFG8QYq2lgdKS2490ONgXWJt6E/Jc+k4urZrmJ9gCS6MRhsjWGwBu4HNre9uRGqaOp3Xy64t+1SzvDpc4vYdo92re9pcSW/ykK+uxZwoJHPd2jomm7gffa0Eg366Wvz35qaJPH+IoaaNzu0jz/C0vG/UjewXMK7javlzSQSu7Fps+0bWZW/6wSM1u/uPRecJiwyshZV1QljdcxmONr3Fz2E2uA0m+UA30vfuU3W18cdOIKOhkigJJkdKSwuBAGgzFzvhvfS3JWjSg4cqKv2pZnPH7zifqVM0vBFPGLzSDzVZ4YxCZ0LWxOyD3Tvu32bi/cApV2Gl5vNI53zUgmjWYZTaNs9w6C6xP40O1NTeBIWgyihj2Y0d5/VfG1bTpGC89GAn6Kj3NitfNu8RjuWqcFMms0z3/Nb8UM7tow3+I/kL/kt6HBZX+893gxob6m/5IiHjw+GP4RpzOq9tqA7SNpd/C0kegsrNTcLNGpaL9XXefW9lLQ4Owbkn6IKSylmds0N/iOvkLregwB7vec4/wAIyj8yrpHSMbs0LMAgrNLww0alrfE+0fVSsODsG9ypJEVhjpWN2aFmAXwla3+IRf8AkZp+8EG0sZhbvlHkoqbiBlyI2lxHX2R57+i0pMZlfo0hvcwXd4a3v8gEFkJA7gFqS4tC2/3gJHJuvy00uqzW0cr7OecrQbl0r8o8NSSPJaxkgH/dfKekDCR/uO9hTRN1vEmUEsj25uP5D9VFnFaioaQ0uOYbMadLjmRcjzWB1Sdo6aNv707jK7xyD2R8isc008lw+eS1ho20bPAZQCfmSg124XJBKwvdG1zzYBzx2h5kBupOgvflvspSTQ2VYwRjRWDMw52hwzHb2gbka76W15HxVlqNXG3JebyTb6b5rxJK4atOUjY22OtjY6KMkD5b9tJJJbk5xyn+QWb6KVjpi489fNSdNgJ6AeOpXTxc2T2z1dVuKi0s1oaOgAA/RZY8Mcd9PUq4w4Qwb3K3Y6drdmgLrjKo0vD9zmykkgAk6aC9h6nzUvT4CBvYeAU4iq40o8MjHK/is8VKxosGjVZkQakVAxrswUZiWHOuezFgdbjUi+/d53U8iGIHBMDEIFhlA1tzJOpJPVTyIiSYIiIoiIgrHHzCYY9LtEsebu9oWv8AOyqeJEtylhyl7msJBsQHGxN/mfNdB4iojPTyRtNnFvs9LjUX7lzNsdTdpmDB2TxYWN5LG1w3rbWwupRjE7zawa0nc2AJPMnRS/CBe900b3FwIsL+n5qFljqzcwUbjbYyvjjuL75S4nvsQFd+EsPkbZ0xBfYZst8ots1t9bC6SFRGCYd+x5mMjdq97jcjVzjve/QBQuL4xUyyOjdSSNDdgGueX2N7tcBbWwH1XWX0rCblousc2HsduPJUcq4fwqpjiYwxtadS4ucNXON3WAudyd1YIMCmf78jvBjQ31N/yV4jo2N2aFmARFUpuE2buaD3vJefXRTMODMbufkNApNEVgipGN2aFmAX1a9ZWsiALza5sBYkk9wQbCKkY99o0VK4t7CZzuVwGtPgdbhV132gYlVaUdIQDzDHP9dh5IOsE23WEVkdriRpGuzgdt1yocN43Wf5ibsmnk6S39rQfI2Ujh2AjDWlrq2OR8rmAxus0AlwBcBmJuL3OmoB5oLxPjUbdGhzr9AbfM8lpT447kWM1tqbkbH8+i0HxMJu6SSS3KJojb83Oufm1eGMsQ6NkUJHxayyEdM7vHaxURll7aoBsXuHza3z0CgXQtgmy9uw2GrYryPAcbWcLWuDrvyW5izHPac8j5DY+86zb9Mg9n0VZiiu5rY22Og0FjmugtInbcmKne4m3tTPDRp+42/TY2XoVc5JZ2oiFgcsLGsGt9L6m+ncskLHHcfJbcWHvds0/RBEiibe7gXnq8l58yStuFvdspqHBD8RAW/DhjG8r+KYK0yAu5X+S24MHcfht4qyMiA2AC9qmIVmBC24B7gs8WDtG5JUmiKwxUzW+60BZkRAREQEREBERAREQEREBERAREQFoz4Wxxvst5EGrHQRt+ELYYwN0AsvSICIiAiKH4iqezYXOkMTGDO54JFgOZPRBMIqxV8SiHJGHRyuO5fNHERcDL7Ni55dqRkadvM3FaiTXWNpG4jy2PjKWuP+0gs6qvEtYRVQxEnK6KV4HIuZYb9bHbvUjQ4iWttI4vd3WPyuGtB/pC9VoD2mR8GYxtdlPxDMBfL5BBXJ62OnZ2s9KZyCAxrGh5ObUEA8t9eSxHH8Vn0paCOmZydO7UfyDbyW3S4uwEENkNrjL2b8wvfQC2mp3Nhqtk4vM7SOAM75Hi/jZub1IREM7hSvqf8APYm/Kd2QN7MeF9PovsvCFBRMDgx8j8zQ0ucXuLyRY2203JtsCpb9nqpfelcB0jaGDwucx8rLaouHspuSddy5znH1Jt8kEQJZHfCQO/T0WzDSPd1PgFZocPjbyv4raa0DYWQV2HBXO94AeOq2I8AaDcWHWwAKm0QxghpGN2aFnCIiiIiAiIgIiICIiAiIgIiICIiAiIgIiICIiAiIgIiICIiAiIgKtca4U2eNvaOfkF8zB7rrghue2pAPIGxvrdWVeJIw4WOxQUvCsBZDJmgkeXPjYw3cTZrPdF9++11YYcGHxOW1TYc1jswW4iNeno2M90arOQvqIrROFx3vb5LYjpmN2aFmRB8svqIgIiICIiAiIgIiICIiAiIgIiICIiAiIgIiICIiAiIgIiIP/9k="/>
          <p:cNvSpPr>
            <a:spLocks noChangeAspect="1" noChangeArrowheads="1"/>
          </p:cNvSpPr>
          <p:nvPr/>
        </p:nvSpPr>
        <p:spPr bwMode="auto">
          <a:xfrm>
            <a:off x="-1465006" y="7937"/>
            <a:ext cx="2077781" cy="20777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8" descr="data:image/jpeg;base64,/9j/4AAQSkZJRgABAQAAAQABAAD/2wCEAAkGBxMREhUSEBIVExUTGBUYGBcYFxYYFxoXFRgYFxYWFxgkHSgiGhomHRUVITEiJSorLi4uGB8zODMtNygtLisBCgoKDg0OGQ8QGCsdFx0tKy0tLSsrLS03Ky0tLS0rKy83Ky0rKywuKy0tKy0uLjU0LTctNSs3KzcvLys3KyszMv/AABEIAJABXgMBIgACEQEDEQH/xAAcAAEAAgMBAQEAAAAAAAAAAAAABQYDBAcCAQj/xABAEAABAwIEAwUFBQYFBQEAAAABAAIDBBEFEiExBkFRE2FxkaEiMkKBsQcjM8HRFGJygpKiFTRSk+EWQ1PC8ST/xAAYAQEBAQEBAAAAAAAAAAAAAAAAAQIDBP/EACURAQEBAQACAAMJAAAAAAAAAAABEQIDIQRBURIiMVJhcaGiwf/aAAwDAQACEQMRAD8A7iiIgIiICIiAiIgIiICIiAiIgIiICIiAiIgIiICIiAiIgIiICIiAsFZKWsJG+nqQPzWSaQNaXHZoJPgBcrnVZx3M97oooGv9qwY3N2hBO3Q+yCdEFtdiLmSMa52YOJvcN9LBTQK5riGMTPY91PSBs0bmAtkGXK1wJc4uuMpA+HndeuFOOpJqlsUjszXaD7vJ1s4H5W+YQdJRfAV9QEREBERAREQEREBERAREQEREBERAREQEREBERAREQEREBERAREQEREBERAREQERYamrjjF5HtYOrnBo9UHqpjzMc3/U0jzFlyeM/slW1spALHA6ZjflpZverFxHxc/N2dK6w5Oy3Lrmwy3FrX0B5qlYpS1D5fvHuEmhu4731HtclKJXFK9vbSv1+90Dcp005lV/Bg2nqmSSk5QM1x8wAbrXNfKx5bNI4Fh1ab3B6EFYsYr2SuaY2kANsfG5Nx3aqTR3PA8bgqmfcSBxaBmGzh4jp3qUX5vw6smp5WzQOLXNO/K3MHqCu/wCAYq2qgbM0Zb+824Ja4btK0JFERAREQEREBERAREQEREBERAREQEREBERAREQEREBERAREQEREBFqVuJRQ/iyNaTyJ18t1ko6yOZuaJ7Xt2u0g69D0KDOiLBVVkcQvLIxg6ucB9UGdFV8Q4/oYv+92h6Rgu9dB6quVn2pE6U1KT3vd/wCo/VB0olc147iY2Yzw1Dc7rAtAa8jKLE5iTk0I0AF/FQ1diuJ14yFlmE3ytZYX5XJ1Kwx8ETv1nlDR0Llm6IKqxyRrhleJpQQW3JsSHAgE6/TuUrPiEtQ67ZLHZ1m6tceR0BGhA1PI8lhxPBKaCzXS5nk6AW6i5uT05c7LZlqo2y9o8xmR4DHNjByvyAZS4jZ43cb9Nrrj15ZzcanOpbizAs9LHM8ffU7WMld/5Iz7LXHqWnKL9D4KnCNo2V7o5pP2OWORwe0slaDlymzmnfrrYjwVAionuXeVl5lqgBZXf7IcaJllgJ9kta637w9km/gG/MlVOHAyd1Z+DcMFPUseN3XafC1/qFUdeRfGlfUURfHOA3IF19QEREBERAREQEREBERAREQEREBERAREQEREBEWhX41TwfjTxs7i4X8t0G+ipdf9pVGzSPtJj+62w83W+ig6n7RquXSmpWs735nn0sPqg6gtSvxGKBpdLIxgAJ9pwBPcLnUrlxbi9X700jAeTPux/bZeoPs/N81RMB1JNz5oIPHOI3PmL2v7Qv3b8IIJtlNuhA+QWbhnHKkTCSFmRxGVwIJY7cAP62NiDyv4qYfR4ZTaPkzuHRZK3jiIRdnSQZW8yQLADc/TXuWb6Ee3FsWrC5uZ8eVxa5rQG2INiLjfzXuLgmR5zVM1jzzOufqtH/G66W7YHBjb+0fX815GGTPN56hzu4EqiZGD4ZT/AIsucjkE/wCp6SLSlpcx6kXUbFhULdTqe83UhT0xP4UR8bWHnsiMVRxLWy6MaI2+Sjn0s8n4sx8AVZIcHlduQ3+4+Q09VI03Cub3s7vE5R6a+qDndbhbGAucRYAkkguOmpIC3IMMuGXc4Na5xvZl7EauaNG5dBzupvj7hN8UbZ4G3DPfa25IA1Dx16Hz6qv4C9zzme5zvEk+S4eTx9W+rjpz1J8lzoajOwxmIMDARmzBznA3tmAFmmw9e5R8VEOi3I5mRs1IAPesLZHP/Dje7vtYeZsF2jD0KcBb+DwZpRb4fqeXksUGHSv96ze5vtH9B6q1YJhgjAJFrbDn4nvWoiUnlEbHPdsxpcbb2aLm3kuO8T/bUwxvjo43Ne5tmvd7ThmHvANNgdd8x15LqOLYtTtzQyzBpe0tIFyQHC1zYab81+esZ4Ipqd0gGICUhruyYxvtOcGnJnNyNXAA26orFhXFVVFHJPNI8l2jGuzEkhp0c43Nr9SrNw79ptYyFznO7VkQcWmbeQZnfFYHSxA8Lbi6okPDdXIc8sPZg7yTEMAGnU3PyBUwcEmhoXueWvY5zYQInEvaXv7S8jbe0NSQATfTxU1cr9CcIY3+3UcNUWhhlbmLQbhpuRa9u5TK5X9mnD81JMX9tUdhlLI4XnKCCb9o+K5Eet7Aa2OtjouqKoIiICIiAiIgIiICIiAi8veGi7iABzOgUJiHF9FDfPUMJHJntn0ugnUVArftPi2p6eSU9XWYPzKiZeLcUqNIY2xA/wCllz5uuPRB1S6isQ4mpIL9rURgjkHZnf0i5XO/+lsRq/8AMTSEHk5xy/07KQpvs6hj1nmA+aCQrvtOpm6QxyTHrYMb5nX0UPNx1Xz6U8DIwe4vd5nT0UmBhNL0kI6DMvD+NWjSkpfAkWQRX+DYrV/izSBp5Zsrf6RYLZp/s3Yz2qmcDrqvFRjuITfEIgei0X4U+Q3nne/5lBLup8KpN3B5HTVYX8ZxN0paQu6Eiy04sLgj1yg95WxGQdI2E/wjTz2UGKbHq+bYCILQlw6WT8adzu4EqdioZncg3xNz5C636fh9zty4+ADR+ZRFTbhEMepaD3kqNmxCMF4YRtlAHeRf0B9Oqu/EfAhnh+7Ije03Fy4h3VrtfXkqjhPBU7XfeBjNdSCDfyH6KWKlcGwuSSNhZlaC0X3JuddB4Ec1O0vCpPvF7/7R+vqrHw7h4jYNNtBf6qaWsRXKPhprfha35XPmVKRYSwb6rfRFY44Gt2aAsijKrHoI73eDbp+vP5KLn4pJ/Bhc7oSLDzNvzWL5OYsiyvYCLHZVuo4TizF0bGtubm12+g0XmTiOUNBMbGnmSS4eWn1WnNVVc7T2faG+2X2G99naDruSrOpZsSpBuDRREGR0bD1NgfkTqsVTidLDewdIW320GneeXhdQ0zI2E9rPExx3ay8snza39VWeJMPNRlFM+oa3Z5kc1jHD91rbv/qS9XPwb8fPPXWdX7M+qy13HjY7gdjFZua1y51trj5kcuaqWLfaE94NnSuBB1uI2fl9FpUnCLA7K97zYZvYblb56uJU3SYFBH7TYWB2lyRmdfxN1j79/R6N+F4+V7/rP9qpxYtPIbsZa/Ma3/mOnldWDBxG1kn7VWikaADoYo3yE3zDtSM5tYaDqt6uwWVzhIxpOlv/AIPJZ4+F+0ZeZmaxvk1PTU/8qzj63WO/iPyczn9vf83VfnbRyEfskWYh1zPNneNAfhddzxrfXINBqrDRUTIh20jnve0lweWsuHkZQGNAGVh2t0JN76rLhtA4y5YWRsja05rsJcXkjKG6iwtmvp0UniVO58Lg0aixt/CdR4rWZPTzeTvrqbbtWLhvGKee7Ybh4F3NcNeV9duY81PLlP2fSf8A6zb/AEnmdj2fLl/wurJzdms+Pq9c7RERabEREBFG8QYq2lgdKS2490ONgXWJt6E/Jc+k4urZrmJ9gCS6MRhsjWGwBu4HNre9uRGqaOp3Xy64t+1SzvDpc4vYdo92re9pcSW/ykK+uxZwoJHPd2jomm7gffa0Eg366Wvz35qaJPH+IoaaNzu0jz/C0vG/UjewXMK7javlzSQSu7Fps+0bWZW/6wSM1u/uPRecJiwyshZV1QljdcxmONr3Fz2E2uA0m+UA30vfuU3W18cdOIKOhkigJJkdKSwuBAGgzFzvhvfS3JWjSg4cqKv2pZnPH7zifqVM0vBFPGLzSDzVZ4YxCZ0LWxOyD3Tvu32bi/cApV2Gl5vNI53zUgmjWYZTaNs9w6C6xP40O1NTeBIWgyihj2Y0d5/VfG1bTpGC89GAn6Kj3NitfNu8RjuWqcFMms0z3/Nb8UM7tow3+I/kL/kt6HBZX+893gxob6m/5IiHjw+GP4RpzOq9tqA7SNpd/C0kegsrNTcLNGpaL9XXefW9lLQ4Owbkn6IKSylmds0N/iOvkLregwB7vec4/wAIyj8yrpHSMbs0LMAgrNLww0alrfE+0fVSsODsG9ypJEVhjpWN2aFmAXwla3+IRf8AkZp+8EG0sZhbvlHkoqbiBlyI2lxHX2R57+i0pMZlfo0hvcwXd4a3v8gEFkJA7gFqS4tC2/3gJHJuvy00uqzW0cr7OecrQbl0r8o8NSSPJaxkgH/dfKekDCR/uO9hTRN1vEmUEsj25uP5D9VFnFaioaQ0uOYbMadLjmRcjzWB1Sdo6aNv707jK7xyD2R8isc008lw+eS1ho20bPAZQCfmSg124XJBKwvdG1zzYBzx2h5kBupOgvflvspSTQ2VYwRjRWDMw52hwzHb2gbka76W15HxVlqNXG3JebyTb6b5rxJK4atOUjY22OtjY6KMkD5b9tJJJbk5xyn+QWb6KVjpi489fNSdNgJ6AeOpXTxc2T2z1dVuKi0s1oaOgAA/RZY8Mcd9PUq4w4Qwb3K3Y6drdmgLrjKo0vD9zmykkgAk6aC9h6nzUvT4CBvYeAU4iq40o8MjHK/is8VKxosGjVZkQakVAxrswUZiWHOuezFgdbjUi+/d53U8iGIHBMDEIFhlA1tzJOpJPVTyIiSYIiIoiIgrHHzCYY9LtEsebu9oWv8AOyqeJEtylhyl7msJBsQHGxN/mfNdB4iojPTyRtNnFvs9LjUX7lzNsdTdpmDB2TxYWN5LG1w3rbWwupRjE7zawa0nc2AJPMnRS/CBe900b3FwIsL+n5qFljqzcwUbjbYyvjjuL75S4nvsQFd+EsPkbZ0xBfYZst8ots1t9bC6SFRGCYd+x5mMjdq97jcjVzjve/QBQuL4xUyyOjdSSNDdgGueX2N7tcBbWwH1XWX0rCblousc2HsduPJUcq4fwqpjiYwxtadS4ucNXON3WAudyd1YIMCmf78jvBjQ31N/yV4jo2N2aFmARFUpuE2buaD3vJefXRTMODMbufkNApNEVgipGN2aFmAX1a9ZWsiALza5sBYkk9wQbCKkY99o0VK4t7CZzuVwGtPgdbhV132gYlVaUdIQDzDHP9dh5IOsE23WEVkdriRpGuzgdt1yocN43Wf5ibsmnk6S39rQfI2Ujh2AjDWlrq2OR8rmAxus0AlwBcBmJuL3OmoB5oLxPjUbdGhzr9AbfM8lpT447kWM1tqbkbH8+i0HxMJu6SSS3KJojb83Oufm1eGMsQ6NkUJHxayyEdM7vHaxURll7aoBsXuHza3z0CgXQtgmy9uw2GrYryPAcbWcLWuDrvyW5izHPac8j5DY+86zb9Mg9n0VZiiu5rY22Og0FjmugtInbcmKne4m3tTPDRp+42/TY2XoVc5JZ2oiFgcsLGsGt9L6m+ncskLHHcfJbcWHvds0/RBEiibe7gXnq8l58yStuFvdspqHBD8RAW/DhjG8r+KYK0yAu5X+S24MHcfht4qyMiA2AC9qmIVmBC24B7gs8WDtG5JUmiKwxUzW+60BZkRAREQEREBERAREQEREBERAREQFoz4Wxxvst5EGrHQRt+ELYYwN0AsvSICIiAiKH4iqezYXOkMTGDO54JFgOZPRBMIqxV8SiHJGHRyuO5fNHERcDL7Ni55dqRkadvM3FaiTXWNpG4jy2PjKWuP+0gs6qvEtYRVQxEnK6KV4HIuZYb9bHbvUjQ4iWttI4vd3WPyuGtB/pC9VoD2mR8GYxtdlPxDMBfL5BBXJ62OnZ2s9KZyCAxrGh5ObUEA8t9eSxHH8Vn0paCOmZydO7UfyDbyW3S4uwEENkNrjL2b8wvfQC2mp3Nhqtk4vM7SOAM75Hi/jZub1IREM7hSvqf8APYm/Kd2QN7MeF9PovsvCFBRMDgx8j8zQ0ucXuLyRY2203JtsCpb9nqpfelcB0jaGDwucx8rLaouHspuSddy5znH1Jt8kEQJZHfCQO/T0WzDSPd1PgFZocPjbyv4raa0DYWQV2HBXO94AeOq2I8AaDcWHWwAKm0QxghpGN2aFnCIiiIiAiIgIiICIiAiIgIiICIiAiIgIiICIiAiIgIiICIiAiIgKtca4U2eNvaOfkF8zB7rrghue2pAPIGxvrdWVeJIw4WOxQUvCsBZDJmgkeXPjYw3cTZrPdF9++11YYcGHxOW1TYc1jswW4iNeno2M90arOQvqIrROFx3vb5LYjpmN2aFmRB8svqIgIiICIiAiIgIiICIiAiIgIiICIiAiIgIiICIiAiIgIiIP/9k="/>
          <p:cNvSpPr>
            <a:spLocks noChangeAspect="1" noChangeArrowheads="1"/>
          </p:cNvSpPr>
          <p:nvPr/>
        </p:nvSpPr>
        <p:spPr bwMode="auto">
          <a:xfrm>
            <a:off x="7986486" y="3182214"/>
            <a:ext cx="3074803" cy="30748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353961" y="1335930"/>
            <a:ext cx="11484078" cy="4616648"/>
          </a:xfrm>
          <a:prstGeom prst="rect">
            <a:avLst/>
          </a:prstGeom>
        </p:spPr>
        <p:txBody>
          <a:bodyPr wrap="square">
            <a:spAutoFit/>
          </a:bodyPr>
          <a:lstStyle/>
          <a:p>
            <a:pPr marL="342900" marR="0" lvl="0" indent="-342900" algn="just">
              <a:lnSpc>
                <a:spcPct val="150000"/>
              </a:lnSpc>
              <a:spcBef>
                <a:spcPts val="0"/>
              </a:spcBef>
              <a:spcAft>
                <a:spcPts val="0"/>
              </a:spcAft>
              <a:buFont typeface="+mj-lt"/>
              <a:buAutoNum type="arabicPeriod"/>
            </a:pPr>
            <a:r>
              <a:rPr lang="en-US" sz="1400" dirty="0">
                <a:latin typeface="Calibri" panose="020F0502020204030204" pitchFamily="34" charset="0"/>
                <a:ea typeface="Calibri" panose="020F0502020204030204" pitchFamily="34" charset="0"/>
                <a:cs typeface="Times New Roman" panose="02020603050405020304" pitchFamily="18" charset="0"/>
              </a:rPr>
              <a:t>Han, Yong &amp; Zhu, </a:t>
            </a:r>
            <a:r>
              <a:rPr lang="en-US" sz="1400" dirty="0" err="1">
                <a:latin typeface="Calibri" panose="020F0502020204030204" pitchFamily="34" charset="0"/>
                <a:ea typeface="Calibri" panose="020F0502020204030204" pitchFamily="34" charset="0"/>
                <a:cs typeface="Times New Roman" panose="02020603050405020304" pitchFamily="18" charset="0"/>
              </a:rPr>
              <a:t>Junfa</a:t>
            </a:r>
            <a:r>
              <a:rPr lang="en-US" sz="1400" dirty="0">
                <a:latin typeface="Calibri" panose="020F0502020204030204" pitchFamily="34" charset="0"/>
                <a:ea typeface="Calibri" panose="020F0502020204030204" pitchFamily="34" charset="0"/>
                <a:cs typeface="Times New Roman" panose="02020603050405020304" pitchFamily="18" charset="0"/>
              </a:rPr>
              <a:t>. (2013). </a:t>
            </a:r>
            <a:r>
              <a:rPr lang="en-US" sz="1400" dirty="0" err="1">
                <a:latin typeface="Calibri" panose="020F0502020204030204" pitchFamily="34" charset="0"/>
                <a:ea typeface="Calibri" panose="020F0502020204030204" pitchFamily="34" charset="0"/>
                <a:cs typeface="Times New Roman" panose="02020603050405020304" pitchFamily="18" charset="0"/>
              </a:rPr>
              <a:t>ChemInform</a:t>
            </a:r>
            <a:r>
              <a:rPr lang="en-US" sz="1400" dirty="0">
                <a:latin typeface="Calibri" panose="020F0502020204030204" pitchFamily="34" charset="0"/>
                <a:ea typeface="Calibri" panose="020F0502020204030204" pitchFamily="34" charset="0"/>
                <a:cs typeface="Times New Roman" panose="02020603050405020304" pitchFamily="18" charset="0"/>
              </a:rPr>
              <a:t> Abstract: Surface Science Studies on the Zirconia-Based Model Catalysts. Topics in Catalysis. 56. 10.1007/s11244-013-0156-5.</a:t>
            </a:r>
          </a:p>
          <a:p>
            <a:pPr marL="342900" marR="0" lvl="0" indent="-342900" algn="just" fontAlgn="ctr">
              <a:lnSpc>
                <a:spcPct val="150000"/>
              </a:lnSpc>
              <a:spcBef>
                <a:spcPts val="0"/>
              </a:spcBef>
              <a:spcAft>
                <a:spcPts val="0"/>
              </a:spcAft>
              <a:buFont typeface="+mj-lt"/>
              <a:buAutoNum type="arabicPeriod"/>
            </a:pPr>
            <a:r>
              <a:rPr lang="en-US" sz="1400" dirty="0">
                <a:latin typeface="Calibri" panose="020F0502020204030204" pitchFamily="34" charset="0"/>
                <a:ea typeface="Calibri" panose="020F0502020204030204" pitchFamily="34" charset="0"/>
                <a:cs typeface="Times New Roman" panose="02020603050405020304" pitchFamily="18" charset="0"/>
              </a:rPr>
              <a:t>J. Robert Kelly, Isabelle </a:t>
            </a:r>
            <a:r>
              <a:rPr lang="en-US" sz="1400" dirty="0" err="1">
                <a:latin typeface="Calibri" panose="020F0502020204030204" pitchFamily="34" charset="0"/>
                <a:ea typeface="Calibri" panose="020F0502020204030204" pitchFamily="34" charset="0"/>
                <a:cs typeface="Times New Roman" panose="02020603050405020304" pitchFamily="18" charset="0"/>
              </a:rPr>
              <a:t>Denry</a:t>
            </a:r>
            <a:r>
              <a:rPr lang="en-US" sz="1400" dirty="0">
                <a:latin typeface="Calibri" panose="020F0502020204030204" pitchFamily="34" charset="0"/>
                <a:ea typeface="Calibri" panose="020F0502020204030204" pitchFamily="34" charset="0"/>
                <a:cs typeface="Times New Roman" panose="02020603050405020304" pitchFamily="18" charset="0"/>
              </a:rPr>
              <a:t>, Stabilized zirconia as a structural ceramic: An overview, Dental Materials, </a:t>
            </a:r>
            <a:r>
              <a:rPr lang="en-US" sz="1400"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3" tooltip="Go to table of contents for this volume/issue"/>
              </a:rPr>
              <a:t>Volume 24, Issue 3</a:t>
            </a:r>
            <a:r>
              <a:rPr lang="en-US" sz="1400" dirty="0">
                <a:latin typeface="Calibri" panose="020F0502020204030204" pitchFamily="34" charset="0"/>
                <a:ea typeface="Calibri" panose="020F0502020204030204" pitchFamily="34" charset="0"/>
                <a:cs typeface="Times New Roman" panose="02020603050405020304" pitchFamily="18" charset="0"/>
              </a:rPr>
              <a:t>, March 2008, Pages 289-298.</a:t>
            </a:r>
          </a:p>
          <a:p>
            <a:pPr marL="342900" marR="0" lvl="0" indent="-342900" algn="just" fontAlgn="ctr">
              <a:lnSpc>
                <a:spcPct val="150000"/>
              </a:lnSpc>
              <a:spcBef>
                <a:spcPts val="0"/>
              </a:spcBef>
              <a:spcAft>
                <a:spcPts val="0"/>
              </a:spcAft>
              <a:buFont typeface="+mj-lt"/>
              <a:buAutoNum type="arabicPeriod"/>
            </a:pPr>
            <a:r>
              <a:rPr lang="en-US" sz="1400" i="1" dirty="0">
                <a:latin typeface="Calibri" panose="020F0502020204030204" pitchFamily="34" charset="0"/>
                <a:ea typeface="Calibri" panose="020F0502020204030204" pitchFamily="34" charset="0"/>
                <a:cs typeface="Times New Roman" panose="02020603050405020304" pitchFamily="18" charset="0"/>
              </a:rPr>
              <a:t>Hund, F (1951). "</a:t>
            </a:r>
            <a:r>
              <a:rPr lang="en-US" sz="1400" i="1" dirty="0" err="1">
                <a:latin typeface="Calibri" panose="020F0502020204030204" pitchFamily="34" charset="0"/>
                <a:ea typeface="Calibri" panose="020F0502020204030204" pitchFamily="34" charset="0"/>
                <a:cs typeface="Times New Roman" panose="02020603050405020304" pitchFamily="18" charset="0"/>
              </a:rPr>
              <a:t>Anomale</a:t>
            </a:r>
            <a:r>
              <a:rPr lang="en-US" sz="1400" i="1" dirty="0">
                <a:latin typeface="Calibri" panose="020F0502020204030204" pitchFamily="34" charset="0"/>
                <a:ea typeface="Calibri" panose="020F0502020204030204" pitchFamily="34" charset="0"/>
                <a:cs typeface="Times New Roman" panose="02020603050405020304" pitchFamily="18" charset="0"/>
              </a:rPr>
              <a:t> </a:t>
            </a:r>
            <a:r>
              <a:rPr lang="en-US" sz="1400" i="1" dirty="0" err="1">
                <a:latin typeface="Calibri" panose="020F0502020204030204" pitchFamily="34" charset="0"/>
                <a:ea typeface="Calibri" panose="020F0502020204030204" pitchFamily="34" charset="0"/>
                <a:cs typeface="Times New Roman" panose="02020603050405020304" pitchFamily="18" charset="0"/>
              </a:rPr>
              <a:t>Mischkristalle</a:t>
            </a:r>
            <a:r>
              <a:rPr lang="en-US" sz="1400" i="1" dirty="0">
                <a:latin typeface="Calibri" panose="020F0502020204030204" pitchFamily="34" charset="0"/>
                <a:ea typeface="Calibri" panose="020F0502020204030204" pitchFamily="34" charset="0"/>
                <a:cs typeface="Times New Roman" panose="02020603050405020304" pitchFamily="18" charset="0"/>
              </a:rPr>
              <a:t> </a:t>
            </a:r>
            <a:r>
              <a:rPr lang="en-US" sz="1400" i="1" dirty="0" err="1">
                <a:latin typeface="Calibri" panose="020F0502020204030204" pitchFamily="34" charset="0"/>
                <a:ea typeface="Calibri" panose="020F0502020204030204" pitchFamily="34" charset="0"/>
                <a:cs typeface="Times New Roman" panose="02020603050405020304" pitchFamily="18" charset="0"/>
              </a:rPr>
              <a:t>im</a:t>
            </a:r>
            <a:r>
              <a:rPr lang="en-US" sz="1400" i="1" dirty="0">
                <a:latin typeface="Calibri" panose="020F0502020204030204" pitchFamily="34" charset="0"/>
                <a:ea typeface="Calibri" panose="020F0502020204030204" pitchFamily="34" charset="0"/>
                <a:cs typeface="Times New Roman" panose="02020603050405020304" pitchFamily="18" charset="0"/>
              </a:rPr>
              <a:t> System ZrO2–Y2O3. </a:t>
            </a:r>
            <a:r>
              <a:rPr lang="en-US" sz="1400" i="1" dirty="0" err="1">
                <a:latin typeface="Calibri" panose="020F0502020204030204" pitchFamily="34" charset="0"/>
                <a:ea typeface="Calibri" panose="020F0502020204030204" pitchFamily="34" charset="0"/>
                <a:cs typeface="Times New Roman" panose="02020603050405020304" pitchFamily="18" charset="0"/>
              </a:rPr>
              <a:t>Kristallbau</a:t>
            </a:r>
            <a:r>
              <a:rPr lang="en-US" sz="1400" i="1" dirty="0">
                <a:latin typeface="Calibri" panose="020F0502020204030204" pitchFamily="34" charset="0"/>
                <a:ea typeface="Calibri" panose="020F0502020204030204" pitchFamily="34" charset="0"/>
                <a:cs typeface="Times New Roman" panose="02020603050405020304" pitchFamily="18" charset="0"/>
              </a:rPr>
              <a:t> der Nernst-</a:t>
            </a:r>
            <a:r>
              <a:rPr lang="en-US" sz="1400" i="1" dirty="0" err="1">
                <a:latin typeface="Calibri" panose="020F0502020204030204" pitchFamily="34" charset="0"/>
                <a:ea typeface="Calibri" panose="020F0502020204030204" pitchFamily="34" charset="0"/>
                <a:cs typeface="Times New Roman" panose="02020603050405020304" pitchFamily="18" charset="0"/>
              </a:rPr>
              <a:t>Stifte</a:t>
            </a:r>
            <a:r>
              <a:rPr lang="en-US" sz="1400" i="1" dirty="0">
                <a:latin typeface="Calibri" panose="020F0502020204030204" pitchFamily="34" charset="0"/>
                <a:ea typeface="Calibri" panose="020F0502020204030204" pitchFamily="34" charset="0"/>
                <a:cs typeface="Times New Roman" panose="02020603050405020304" pitchFamily="18" charset="0"/>
              </a:rPr>
              <a:t>". </a:t>
            </a:r>
            <a:r>
              <a:rPr lang="en-US" sz="1400" i="1" dirty="0" err="1">
                <a:latin typeface="Calibri" panose="020F0502020204030204" pitchFamily="34" charset="0"/>
                <a:ea typeface="Calibri" panose="020F0502020204030204" pitchFamily="34" charset="0"/>
                <a:cs typeface="Times New Roman" panose="02020603050405020304" pitchFamily="18" charset="0"/>
              </a:rPr>
              <a:t>Zeitschrift</a:t>
            </a:r>
            <a:r>
              <a:rPr lang="en-US" sz="1400" i="1" dirty="0">
                <a:latin typeface="Calibri" panose="020F0502020204030204" pitchFamily="34" charset="0"/>
                <a:ea typeface="Calibri" panose="020F0502020204030204" pitchFamily="34" charset="0"/>
                <a:cs typeface="Times New Roman" panose="02020603050405020304" pitchFamily="18" charset="0"/>
              </a:rPr>
              <a:t> </a:t>
            </a:r>
            <a:r>
              <a:rPr lang="en-US" sz="1400" i="1" dirty="0" err="1">
                <a:latin typeface="Calibri" panose="020F0502020204030204" pitchFamily="34" charset="0"/>
                <a:ea typeface="Calibri" panose="020F0502020204030204" pitchFamily="34" charset="0"/>
                <a:cs typeface="Times New Roman" panose="02020603050405020304" pitchFamily="18" charset="0"/>
              </a:rPr>
              <a:t>für</a:t>
            </a:r>
            <a:r>
              <a:rPr lang="en-US" sz="1400" i="1" dirty="0">
                <a:latin typeface="Calibri" panose="020F0502020204030204" pitchFamily="34" charset="0"/>
                <a:ea typeface="Calibri" panose="020F0502020204030204" pitchFamily="34" charset="0"/>
                <a:cs typeface="Times New Roman" panose="02020603050405020304" pitchFamily="18" charset="0"/>
              </a:rPr>
              <a:t> </a:t>
            </a:r>
            <a:r>
              <a:rPr lang="en-US" sz="1400" i="1" dirty="0" err="1">
                <a:latin typeface="Calibri" panose="020F0502020204030204" pitchFamily="34" charset="0"/>
                <a:ea typeface="Calibri" panose="020F0502020204030204" pitchFamily="34" charset="0"/>
                <a:cs typeface="Times New Roman" panose="02020603050405020304" pitchFamily="18" charset="0"/>
              </a:rPr>
              <a:t>Elektrochemie</a:t>
            </a:r>
            <a:r>
              <a:rPr lang="en-US" sz="1400" i="1" dirty="0">
                <a:latin typeface="Calibri" panose="020F0502020204030204" pitchFamily="34" charset="0"/>
                <a:ea typeface="Calibri" panose="020F0502020204030204" pitchFamily="34" charset="0"/>
                <a:cs typeface="Times New Roman" panose="02020603050405020304" pitchFamily="18" charset="0"/>
              </a:rPr>
              <a:t> und </a:t>
            </a:r>
            <a:r>
              <a:rPr lang="en-US" sz="1400" i="1" dirty="0" err="1">
                <a:latin typeface="Calibri" panose="020F0502020204030204" pitchFamily="34" charset="0"/>
                <a:ea typeface="Calibri" panose="020F0502020204030204" pitchFamily="34" charset="0"/>
                <a:cs typeface="Times New Roman" panose="02020603050405020304" pitchFamily="18" charset="0"/>
              </a:rPr>
              <a:t>Angewandte</a:t>
            </a:r>
            <a:r>
              <a:rPr lang="en-US" sz="1400" i="1" dirty="0">
                <a:latin typeface="Calibri" panose="020F0502020204030204" pitchFamily="34" charset="0"/>
                <a:ea typeface="Calibri" panose="020F0502020204030204" pitchFamily="34" charset="0"/>
                <a:cs typeface="Times New Roman" panose="02020603050405020304" pitchFamily="18" charset="0"/>
              </a:rPr>
              <a:t> </a:t>
            </a:r>
            <a:r>
              <a:rPr lang="en-US" sz="1400" i="1" dirty="0" err="1">
                <a:latin typeface="Calibri" panose="020F0502020204030204" pitchFamily="34" charset="0"/>
                <a:ea typeface="Calibri" panose="020F0502020204030204" pitchFamily="34" charset="0"/>
                <a:cs typeface="Times New Roman" panose="02020603050405020304" pitchFamily="18" charset="0"/>
              </a:rPr>
              <a:t>Physikalische</a:t>
            </a:r>
            <a:r>
              <a:rPr lang="en-US" sz="1400" i="1" dirty="0">
                <a:latin typeface="Calibri" panose="020F0502020204030204" pitchFamily="34" charset="0"/>
                <a:ea typeface="Calibri" panose="020F0502020204030204" pitchFamily="34" charset="0"/>
                <a:cs typeface="Times New Roman" panose="02020603050405020304" pitchFamily="18" charset="0"/>
              </a:rPr>
              <a:t> </a:t>
            </a:r>
            <a:r>
              <a:rPr lang="en-US" sz="1400" i="1" dirty="0" err="1">
                <a:latin typeface="Calibri" panose="020F0502020204030204" pitchFamily="34" charset="0"/>
                <a:ea typeface="Calibri" panose="020F0502020204030204" pitchFamily="34" charset="0"/>
                <a:cs typeface="Times New Roman" panose="02020603050405020304" pitchFamily="18" charset="0"/>
              </a:rPr>
              <a:t>Chemie</a:t>
            </a:r>
            <a:r>
              <a:rPr lang="en-US" sz="1400" i="1" dirty="0">
                <a:latin typeface="Calibri" panose="020F0502020204030204" pitchFamily="34" charset="0"/>
                <a:ea typeface="Calibri" panose="020F0502020204030204" pitchFamily="34" charset="0"/>
                <a:cs typeface="Times New Roman" panose="02020603050405020304" pitchFamily="18" charset="0"/>
              </a:rPr>
              <a:t>. </a:t>
            </a:r>
            <a:r>
              <a:rPr lang="en-US" sz="1400" b="1" i="1" dirty="0">
                <a:latin typeface="Calibri" panose="020F0502020204030204" pitchFamily="34" charset="0"/>
                <a:ea typeface="Calibri" panose="020F0502020204030204" pitchFamily="34" charset="0"/>
                <a:cs typeface="Times New Roman" panose="02020603050405020304" pitchFamily="18" charset="0"/>
              </a:rPr>
              <a:t>55</a:t>
            </a:r>
            <a:r>
              <a:rPr lang="en-US" sz="1400" i="1" dirty="0">
                <a:latin typeface="Calibri" panose="020F0502020204030204" pitchFamily="34" charset="0"/>
                <a:ea typeface="Calibri" panose="020F0502020204030204" pitchFamily="34" charset="0"/>
                <a:cs typeface="Times New Roman" panose="02020603050405020304" pitchFamily="18" charset="0"/>
              </a:rPr>
              <a:t>: 363–366.</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ctr">
              <a:lnSpc>
                <a:spcPct val="150000"/>
              </a:lnSpc>
              <a:spcBef>
                <a:spcPts val="0"/>
              </a:spcBef>
              <a:spcAft>
                <a:spcPts val="0"/>
              </a:spcAft>
              <a:buFont typeface="+mj-lt"/>
              <a:buAutoNum type="arabicPeriod"/>
            </a:pPr>
            <a:r>
              <a:rPr lang="en-US" sz="1400" dirty="0">
                <a:latin typeface="Calibri" panose="020F0502020204030204" pitchFamily="34" charset="0"/>
                <a:ea typeface="Calibri" panose="020F0502020204030204" pitchFamily="34" charset="0"/>
                <a:cs typeface="Times New Roman" panose="02020603050405020304" pitchFamily="18" charset="0"/>
              </a:rPr>
              <a:t>B </a:t>
            </a:r>
            <a:r>
              <a:rPr lang="en-US" sz="1400" dirty="0" err="1">
                <a:latin typeface="Calibri" panose="020F0502020204030204" pitchFamily="34" charset="0"/>
                <a:ea typeface="Calibri" panose="020F0502020204030204" pitchFamily="34" charset="0"/>
                <a:cs typeface="Times New Roman" panose="02020603050405020304" pitchFamily="18" charset="0"/>
              </a:rPr>
              <a:t>Budiana</a:t>
            </a:r>
            <a:r>
              <a:rPr lang="en-US" sz="1400" dirty="0">
                <a:latin typeface="Calibri" panose="020F0502020204030204" pitchFamily="34" charset="0"/>
                <a:ea typeface="Calibri" panose="020F0502020204030204" pitchFamily="34" charset="0"/>
                <a:cs typeface="Times New Roman" panose="02020603050405020304" pitchFamily="18" charset="0"/>
              </a:rPr>
              <a:t> et al 2016 J. Phys.: Conf. Ser. 739 012022</a:t>
            </a:r>
          </a:p>
          <a:p>
            <a:pPr marL="342900" marR="0" lvl="0" indent="-342900" algn="just">
              <a:lnSpc>
                <a:spcPct val="150000"/>
              </a:lnSpc>
              <a:spcBef>
                <a:spcPts val="0"/>
              </a:spcBef>
              <a:spcAft>
                <a:spcPts val="0"/>
              </a:spcAft>
              <a:buFont typeface="+mj-lt"/>
              <a:buAutoNum type="arabicPeriod"/>
            </a:pPr>
            <a:r>
              <a:rPr lang="en-US" sz="1400" dirty="0">
                <a:latin typeface="Calibri" panose="020F0502020204030204" pitchFamily="34" charset="0"/>
                <a:ea typeface="Calibri" panose="020F0502020204030204" pitchFamily="34" charset="0"/>
                <a:cs typeface="Times New Roman" panose="02020603050405020304" pitchFamily="18" charset="0"/>
              </a:rPr>
              <a:t>Han, Min &amp; Yang, Z. &amp; Liu, </a:t>
            </a:r>
            <a:r>
              <a:rPr lang="en-US" sz="1400" dirty="0" err="1">
                <a:latin typeface="Calibri" panose="020F0502020204030204" pitchFamily="34" charset="0"/>
                <a:ea typeface="Calibri" panose="020F0502020204030204" pitchFamily="34" charset="0"/>
                <a:cs typeface="Times New Roman" panose="02020603050405020304" pitchFamily="18" charset="0"/>
              </a:rPr>
              <a:t>Ze</a:t>
            </a:r>
            <a:r>
              <a:rPr lang="en-US" sz="1400" dirty="0">
                <a:latin typeface="Calibri" panose="020F0502020204030204" pitchFamily="34" charset="0"/>
                <a:ea typeface="Calibri" panose="020F0502020204030204" pitchFamily="34" charset="0"/>
                <a:cs typeface="Times New Roman" panose="02020603050405020304" pitchFamily="18" charset="0"/>
              </a:rPr>
              <a:t> &amp; LE, HR. (2010). Fabrication and Characterizations of YSZ Electrolyte Films for SOFC. Key Engineering Materials - KEY ENG MAT. 434-435. 705-709. 10.4028/www.scientific.net/KEM.434-435.705.</a:t>
            </a:r>
          </a:p>
          <a:p>
            <a:pPr marL="342900" marR="0" lvl="0" indent="-342900" algn="just">
              <a:lnSpc>
                <a:spcPct val="150000"/>
              </a:lnSpc>
              <a:spcBef>
                <a:spcPts val="0"/>
              </a:spcBef>
              <a:spcAft>
                <a:spcPts val="0"/>
              </a:spcAft>
              <a:buFont typeface="+mj-lt"/>
              <a:buAutoNum type="arabicPeriod"/>
            </a:pPr>
            <a:r>
              <a:rPr lang="en-US" sz="1400" dirty="0">
                <a:latin typeface="Calibri" panose="020F0502020204030204" pitchFamily="34" charset="0"/>
                <a:ea typeface="Calibri" panose="020F0502020204030204" pitchFamily="34" charset="0"/>
                <a:cs typeface="Times New Roman" panose="02020603050405020304" pitchFamily="18" charset="0"/>
              </a:rPr>
              <a:t>R. N. </a:t>
            </a:r>
            <a:r>
              <a:rPr lang="en-US" sz="1400" dirty="0" err="1">
                <a:latin typeface="Calibri" panose="020F0502020204030204" pitchFamily="34" charset="0"/>
                <a:ea typeface="Calibri" panose="020F0502020204030204" pitchFamily="34" charset="0"/>
                <a:cs typeface="Times New Roman" panose="02020603050405020304" pitchFamily="18" charset="0"/>
              </a:rPr>
              <a:t>Basu</a:t>
            </a:r>
            <a:r>
              <a:rPr lang="en-US" sz="1400" dirty="0">
                <a:latin typeface="Calibri" panose="020F0502020204030204" pitchFamily="34" charset="0"/>
                <a:ea typeface="Calibri" panose="020F0502020204030204" pitchFamily="34" charset="0"/>
                <a:cs typeface="Times New Roman" panose="02020603050405020304" pitchFamily="18" charset="0"/>
              </a:rPr>
              <a:t>, G. Blass: J. Eur. Ceram. Soc. Vol. 25 (2005), p. 463–471.</a:t>
            </a:r>
          </a:p>
          <a:p>
            <a:pPr marL="342900" marR="0" lvl="0" indent="-342900" algn="just">
              <a:lnSpc>
                <a:spcPct val="150000"/>
              </a:lnSpc>
              <a:spcBef>
                <a:spcPts val="0"/>
              </a:spcBef>
              <a:spcAft>
                <a:spcPts val="0"/>
              </a:spcAft>
              <a:buFont typeface="+mj-lt"/>
              <a:buAutoNum type="arabicPeriod"/>
            </a:pPr>
            <a:r>
              <a:rPr lang="en-US" sz="1400" dirty="0">
                <a:latin typeface="Calibri" panose="020F0502020204030204" pitchFamily="34" charset="0"/>
                <a:ea typeface="Calibri" panose="020F0502020204030204" pitchFamily="34" charset="0"/>
                <a:cs typeface="Times New Roman" panose="02020603050405020304" pitchFamily="18" charset="0"/>
              </a:rPr>
              <a:t>Young-</a:t>
            </a:r>
            <a:r>
              <a:rPr lang="en-US" sz="1400" dirty="0" err="1">
                <a:latin typeface="Calibri" panose="020F0502020204030204" pitchFamily="34" charset="0"/>
                <a:ea typeface="Calibri" panose="020F0502020204030204" pitchFamily="34" charset="0"/>
                <a:cs typeface="Times New Roman" panose="02020603050405020304" pitchFamily="18" charset="0"/>
              </a:rPr>
              <a:t>Jei</a:t>
            </a:r>
            <a:r>
              <a:rPr lang="en-US" sz="1400" dirty="0">
                <a:latin typeface="Calibri" panose="020F0502020204030204" pitchFamily="34" charset="0"/>
                <a:ea typeface="Calibri" panose="020F0502020204030204" pitchFamily="34" charset="0"/>
                <a:cs typeface="Times New Roman" panose="02020603050405020304" pitchFamily="18" charset="0"/>
              </a:rPr>
              <a:t> Oh, I.-B. Shim, </a:t>
            </a:r>
            <a:r>
              <a:rPr lang="en-US" sz="1400" dirty="0" err="1">
                <a:latin typeface="Calibri" panose="020F0502020204030204" pitchFamily="34" charset="0"/>
                <a:ea typeface="Calibri" panose="020F0502020204030204" pitchFamily="34" charset="0"/>
                <a:cs typeface="Times New Roman" panose="02020603050405020304" pitchFamily="18" charset="0"/>
              </a:rPr>
              <a:t>Deuk</a:t>
            </a:r>
            <a:r>
              <a:rPr lang="en-US" sz="1400" dirty="0">
                <a:latin typeface="Calibri" panose="020F0502020204030204" pitchFamily="34" charset="0"/>
                <a:ea typeface="Calibri" panose="020F0502020204030204" pitchFamily="34" charset="0"/>
                <a:cs typeface="Times New Roman" panose="02020603050405020304" pitchFamily="18" charset="0"/>
              </a:rPr>
              <a:t> Yong Lee, A Novel Method for Manufacturing of Portable Oxygen Sensor, IEEE SENSORS 2006, EXCO, Daegu, Korea / October 22-25, </a:t>
            </a:r>
            <a:r>
              <a:rPr lang="en-US" sz="1400" dirty="0" smtClean="0">
                <a:latin typeface="Calibri" panose="020F0502020204030204" pitchFamily="34" charset="0"/>
                <a:ea typeface="Calibri" panose="020F0502020204030204" pitchFamily="34" charset="0"/>
                <a:cs typeface="Times New Roman" panose="02020603050405020304" pitchFamily="18" charset="0"/>
              </a:rPr>
              <a:t>2006.</a:t>
            </a:r>
          </a:p>
          <a:p>
            <a:pPr marL="342900" marR="0" lvl="0" indent="-342900" algn="just">
              <a:lnSpc>
                <a:spcPct val="150000"/>
              </a:lnSpc>
              <a:spcBef>
                <a:spcPts val="0"/>
              </a:spcBef>
              <a:spcAft>
                <a:spcPts val="0"/>
              </a:spcAft>
              <a:buFont typeface="+mj-lt"/>
              <a:buAutoNum type="arabicPeriod"/>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a:hlinkClick r:id="rId4"/>
              </a:rPr>
              <a:t>https://</a:t>
            </a:r>
            <a:r>
              <a:rPr lang="en-US" sz="1400" dirty="0" smtClean="0">
                <a:hlinkClick r:id="rId4"/>
              </a:rPr>
              <a:t>www.systechillinois.com/en/support/technologies/zirconia-oxygen-analysis</a:t>
            </a:r>
            <a:endParaRPr lang="en-US" sz="1400" dirty="0" smtClean="0"/>
          </a:p>
          <a:p>
            <a:pPr marL="342900" marR="0" lvl="0" indent="-342900" algn="just">
              <a:lnSpc>
                <a:spcPct val="150000"/>
              </a:lnSpc>
              <a:spcBef>
                <a:spcPts val="0"/>
              </a:spcBef>
              <a:spcAft>
                <a:spcPts val="0"/>
              </a:spcAft>
              <a:buFont typeface="+mj-lt"/>
              <a:buAutoNum type="arabicPeriod"/>
            </a:pPr>
            <a:r>
              <a:rPr lang="en-US" sz="1400" dirty="0" smtClean="0">
                <a:latin typeface="Calibri" panose="020F0502020204030204" pitchFamily="34" charset="0"/>
                <a:ea typeface="Calibri" panose="020F0502020204030204" pitchFamily="34" charset="0"/>
                <a:cs typeface="Times New Roman" panose="02020603050405020304" pitchFamily="18" charset="0"/>
              </a:rPr>
              <a:t>Wikipedia.</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051A671B-0F62-434B-970C-D42AAEBAEC75}" type="datetime1">
              <a:rPr lang="en-US" smtClean="0"/>
              <a:t>11/10/2020</a:t>
            </a:fld>
            <a:endParaRPr lang="en-US"/>
          </a:p>
        </p:txBody>
      </p:sp>
      <p:sp>
        <p:nvSpPr>
          <p:cNvPr id="7" name="Slide Number Placeholder 6"/>
          <p:cNvSpPr>
            <a:spLocks noGrp="1"/>
          </p:cNvSpPr>
          <p:nvPr>
            <p:ph type="sldNum" sz="quarter" idx="12"/>
          </p:nvPr>
        </p:nvSpPr>
        <p:spPr/>
        <p:txBody>
          <a:bodyPr/>
          <a:lstStyle/>
          <a:p>
            <a:fld id="{06A89730-4BA7-4A6E-9ADF-70FD5E03A14E}" type="slidenum">
              <a:rPr lang="en-US" smtClean="0"/>
              <a:t>28</a:t>
            </a:fld>
            <a:endParaRPr lang="en-US"/>
          </a:p>
        </p:txBody>
      </p:sp>
    </p:spTree>
    <p:extLst>
      <p:ext uri="{BB962C8B-B14F-4D97-AF65-F5344CB8AC3E}">
        <p14:creationId xmlns:p14="http://schemas.microsoft.com/office/powerpoint/2010/main" val="3769563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
          <p:cNvSpPr txBox="1">
            <a:spLocks/>
          </p:cNvSpPr>
          <p:nvPr/>
        </p:nvSpPr>
        <p:spPr>
          <a:xfrm>
            <a:off x="3461638" y="556596"/>
            <a:ext cx="6134307" cy="430887"/>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2800" dirty="0" smtClean="0">
                <a:ea typeface="Segoe UI" panose="020B0502040204020203" pitchFamily="34" charset="0"/>
                <a:cs typeface="Segoe UI" panose="020B0502040204020203" pitchFamily="34" charset="0"/>
              </a:rPr>
              <a:t>Introduction</a:t>
            </a:r>
            <a:endParaRPr lang="en-US" sz="2800" dirty="0">
              <a:ea typeface="Segoe UI" panose="020B0502040204020203" pitchFamily="34" charset="0"/>
              <a:cs typeface="Segoe UI" panose="020B0502040204020203" pitchFamily="34" charset="0"/>
            </a:endParaRPr>
          </a:p>
        </p:txBody>
      </p:sp>
      <p:grpSp>
        <p:nvGrpSpPr>
          <p:cNvPr id="138" name="Group 137"/>
          <p:cNvGrpSpPr/>
          <p:nvPr/>
        </p:nvGrpSpPr>
        <p:grpSpPr>
          <a:xfrm>
            <a:off x="1" y="6747444"/>
            <a:ext cx="12192000" cy="110556"/>
            <a:chOff x="-170626" y="0"/>
            <a:chExt cx="13534857" cy="166915"/>
          </a:xfrm>
        </p:grpSpPr>
        <p:sp>
          <p:nvSpPr>
            <p:cNvPr id="139" name="Parallelogram 138"/>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Parallelogram 139"/>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arallelogram 140"/>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5410200" y="264115"/>
            <a:ext cx="1371600" cy="110556"/>
            <a:chOff x="-170626" y="0"/>
            <a:chExt cx="13534857" cy="166915"/>
          </a:xfrm>
        </p:grpSpPr>
        <p:sp>
          <p:nvSpPr>
            <p:cNvPr id="143" name="Parallelogram 142"/>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Parallelogram 143"/>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TextBox 63"/>
          <p:cNvSpPr txBox="1"/>
          <p:nvPr/>
        </p:nvSpPr>
        <p:spPr>
          <a:xfrm>
            <a:off x="1094201" y="1687338"/>
            <a:ext cx="10319657" cy="1015663"/>
          </a:xfrm>
          <a:prstGeom prst="rect">
            <a:avLst/>
          </a:prstGeom>
          <a:solidFill>
            <a:schemeClr val="accent4">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2000" b="1" dirty="0" smtClean="0"/>
              <a:t>A Zirconia oxygen probe is a sensor used for measuring the concentration of oxygen in industrial application. </a:t>
            </a:r>
          </a:p>
          <a:p>
            <a:endParaRPr lang="en-US" sz="2000" dirty="0"/>
          </a:p>
        </p:txBody>
      </p:sp>
      <p:sp>
        <p:nvSpPr>
          <p:cNvPr id="47" name="TextBox 46"/>
          <p:cNvSpPr txBox="1"/>
          <p:nvPr/>
        </p:nvSpPr>
        <p:spPr>
          <a:xfrm>
            <a:off x="1094200" y="3101852"/>
            <a:ext cx="10319657" cy="1015663"/>
          </a:xfrm>
          <a:prstGeom prst="rect">
            <a:avLst/>
          </a:prstGeom>
          <a:solidFill>
            <a:schemeClr val="accent6">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defPPr>
              <a:defRPr lang="en-US"/>
            </a:defPPr>
            <a:lvl1pPr>
              <a:defRPr sz="2000"/>
            </a:lvl1pPr>
          </a:lstStyle>
          <a:p>
            <a:endParaRPr lang="en-US" dirty="0"/>
          </a:p>
          <a:p>
            <a:r>
              <a:rPr lang="en-US" b="1" dirty="0">
                <a:solidFill>
                  <a:srgbClr val="C00000"/>
                </a:solidFill>
              </a:rPr>
              <a:t>The sensing element used is a </a:t>
            </a:r>
            <a:r>
              <a:rPr lang="en-US" b="1" dirty="0" err="1">
                <a:solidFill>
                  <a:srgbClr val="C00000"/>
                </a:solidFill>
              </a:rPr>
              <a:t>Yttria</a:t>
            </a:r>
            <a:r>
              <a:rPr lang="en-US" b="1" dirty="0">
                <a:solidFill>
                  <a:srgbClr val="C00000"/>
                </a:solidFill>
              </a:rPr>
              <a:t> Stabilized Zirconia sensor. </a:t>
            </a:r>
          </a:p>
          <a:p>
            <a:endParaRPr lang="en-US" dirty="0"/>
          </a:p>
        </p:txBody>
      </p:sp>
      <p:sp>
        <p:nvSpPr>
          <p:cNvPr id="48" name="TextBox 47"/>
          <p:cNvSpPr txBox="1"/>
          <p:nvPr/>
        </p:nvSpPr>
        <p:spPr>
          <a:xfrm>
            <a:off x="1094201" y="4506564"/>
            <a:ext cx="10319657" cy="1015663"/>
          </a:xfrm>
          <a:prstGeom prst="rect">
            <a:avLst/>
          </a:prstGeom>
          <a:solidFill>
            <a:schemeClr val="accent5">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defPPr>
              <a:defRPr lang="en-US"/>
            </a:defPPr>
            <a:lvl1pPr>
              <a:defRPr sz="2000"/>
            </a:lvl1pPr>
          </a:lstStyle>
          <a:p>
            <a:endParaRPr lang="en-US" b="1" dirty="0">
              <a:solidFill>
                <a:schemeClr val="bg1"/>
              </a:solidFill>
            </a:endParaRPr>
          </a:p>
          <a:p>
            <a:r>
              <a:rPr lang="en-US" b="1" dirty="0">
                <a:solidFill>
                  <a:schemeClr val="bg1"/>
                </a:solidFill>
              </a:rPr>
              <a:t>This presentation </a:t>
            </a:r>
            <a:r>
              <a:rPr lang="en-US" b="1" dirty="0" smtClean="0">
                <a:solidFill>
                  <a:schemeClr val="bg1"/>
                </a:solidFill>
              </a:rPr>
              <a:t>attempts </a:t>
            </a:r>
            <a:r>
              <a:rPr lang="en-US" b="1" dirty="0">
                <a:solidFill>
                  <a:schemeClr val="bg1"/>
                </a:solidFill>
              </a:rPr>
              <a:t>to describe the material tetrahedral of the sensing element which is drawn in the next slide.</a:t>
            </a:r>
          </a:p>
        </p:txBody>
      </p:sp>
      <p:sp>
        <p:nvSpPr>
          <p:cNvPr id="2" name="Date Placeholder 1"/>
          <p:cNvSpPr>
            <a:spLocks noGrp="1"/>
          </p:cNvSpPr>
          <p:nvPr>
            <p:ph type="dt" sz="half" idx="10"/>
          </p:nvPr>
        </p:nvSpPr>
        <p:spPr/>
        <p:txBody>
          <a:bodyPr/>
          <a:lstStyle/>
          <a:p>
            <a:fld id="{63715D5E-31CF-4D50-BFC8-70B59CA71C33}" type="datetime1">
              <a:rPr lang="en-US" smtClean="0"/>
              <a:t>11/10/2020</a:t>
            </a:fld>
            <a:endParaRPr lang="en-US"/>
          </a:p>
        </p:txBody>
      </p:sp>
      <p:sp>
        <p:nvSpPr>
          <p:cNvPr id="3" name="Slide Number Placeholder 2"/>
          <p:cNvSpPr>
            <a:spLocks noGrp="1"/>
          </p:cNvSpPr>
          <p:nvPr>
            <p:ph type="sldNum" sz="quarter" idx="12"/>
          </p:nvPr>
        </p:nvSpPr>
        <p:spPr/>
        <p:txBody>
          <a:bodyPr/>
          <a:lstStyle/>
          <a:p>
            <a:fld id="{06A89730-4BA7-4A6E-9ADF-70FD5E03A14E}" type="slidenum">
              <a:rPr lang="en-US" smtClean="0"/>
              <a:t>3</a:t>
            </a:fld>
            <a:endParaRPr lang="en-US"/>
          </a:p>
        </p:txBody>
      </p:sp>
    </p:spTree>
    <p:extLst>
      <p:ext uri="{BB962C8B-B14F-4D97-AF65-F5344CB8AC3E}">
        <p14:creationId xmlns:p14="http://schemas.microsoft.com/office/powerpoint/2010/main" val="3452603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
          <p:cNvSpPr txBox="1">
            <a:spLocks/>
          </p:cNvSpPr>
          <p:nvPr/>
        </p:nvSpPr>
        <p:spPr>
          <a:xfrm>
            <a:off x="3461638" y="556596"/>
            <a:ext cx="6134307" cy="430887"/>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2800" dirty="0" smtClean="0">
                <a:ea typeface="Segoe UI" panose="020B0502040204020203" pitchFamily="34" charset="0"/>
                <a:cs typeface="Segoe UI" panose="020B0502040204020203" pitchFamily="34" charset="0"/>
              </a:rPr>
              <a:t>Material Tetrahedral</a:t>
            </a:r>
            <a:endParaRPr lang="en-US" sz="2800" dirty="0">
              <a:ea typeface="Segoe UI" panose="020B0502040204020203" pitchFamily="34" charset="0"/>
              <a:cs typeface="Segoe UI" panose="020B0502040204020203" pitchFamily="34" charset="0"/>
            </a:endParaRPr>
          </a:p>
        </p:txBody>
      </p:sp>
      <p:grpSp>
        <p:nvGrpSpPr>
          <p:cNvPr id="138" name="Group 137"/>
          <p:cNvGrpSpPr/>
          <p:nvPr/>
        </p:nvGrpSpPr>
        <p:grpSpPr>
          <a:xfrm>
            <a:off x="1" y="6747444"/>
            <a:ext cx="12192000" cy="110556"/>
            <a:chOff x="-170626" y="0"/>
            <a:chExt cx="13534857" cy="166915"/>
          </a:xfrm>
        </p:grpSpPr>
        <p:sp>
          <p:nvSpPr>
            <p:cNvPr id="139" name="Parallelogram 138"/>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Parallelogram 139"/>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arallelogram 140"/>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5410200" y="264115"/>
            <a:ext cx="1371600" cy="110556"/>
            <a:chOff x="-170626" y="0"/>
            <a:chExt cx="13534857" cy="166915"/>
          </a:xfrm>
        </p:grpSpPr>
        <p:sp>
          <p:nvSpPr>
            <p:cNvPr id="143" name="Parallelogram 142"/>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Parallelogram 143"/>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TextBox 64"/>
          <p:cNvSpPr txBox="1"/>
          <p:nvPr/>
        </p:nvSpPr>
        <p:spPr>
          <a:xfrm>
            <a:off x="2210370" y="4527113"/>
            <a:ext cx="1284810" cy="33855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defPPr>
              <a:defRPr lang="en-US"/>
            </a:defPPr>
            <a:lvl1pPr>
              <a:defRPr sz="1600" b="1">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en-US" dirty="0" smtClean="0"/>
              <a:t>Properties</a:t>
            </a:r>
            <a:endParaRPr lang="en-US" dirty="0"/>
          </a:p>
        </p:txBody>
      </p:sp>
      <p:sp>
        <p:nvSpPr>
          <p:cNvPr id="70" name="TextBox 69"/>
          <p:cNvSpPr txBox="1"/>
          <p:nvPr/>
        </p:nvSpPr>
        <p:spPr>
          <a:xfrm>
            <a:off x="5826944" y="5821739"/>
            <a:ext cx="1809547" cy="33855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defPPr>
              <a:defRPr lang="en-US"/>
            </a:defPPr>
            <a:lvl1pPr>
              <a:defRPr sz="1600" b="1">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en-US" dirty="0" smtClean="0"/>
              <a:t>Manufacturing</a:t>
            </a:r>
            <a:endParaRPr lang="en-US" dirty="0"/>
          </a:p>
        </p:txBody>
      </p:sp>
      <p:sp>
        <p:nvSpPr>
          <p:cNvPr id="71" name="TextBox 70"/>
          <p:cNvSpPr txBox="1"/>
          <p:nvPr/>
        </p:nvSpPr>
        <p:spPr>
          <a:xfrm>
            <a:off x="8055129" y="4527113"/>
            <a:ext cx="1437214" cy="33855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defPPr>
              <a:defRPr lang="en-US"/>
            </a:defPPr>
            <a:lvl1pPr>
              <a:defRPr sz="1600" b="1">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en-US" dirty="0" smtClean="0"/>
              <a:t>Application</a:t>
            </a:r>
            <a:endParaRPr lang="en-US" dirty="0"/>
          </a:p>
        </p:txBody>
      </p:sp>
      <p:sp>
        <p:nvSpPr>
          <p:cNvPr id="18" name="TextBox 17"/>
          <p:cNvSpPr txBox="1"/>
          <p:nvPr/>
        </p:nvSpPr>
        <p:spPr>
          <a:xfrm>
            <a:off x="5333702" y="1467378"/>
            <a:ext cx="1284812" cy="33855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defPPr>
              <a:defRPr lang="en-US"/>
            </a:defPPr>
            <a:lvl1pPr>
              <a:defRPr sz="1600" b="1">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en-US" dirty="0" smtClean="0"/>
              <a:t>Structure</a:t>
            </a:r>
            <a:endParaRPr lang="en-US" dirty="0"/>
          </a:p>
        </p:txBody>
      </p:sp>
      <p:cxnSp>
        <p:nvCxnSpPr>
          <p:cNvPr id="3" name="Straight Connector 2"/>
          <p:cNvCxnSpPr>
            <a:stCxn id="18" idx="2"/>
            <a:endCxn id="65" idx="0"/>
          </p:cNvCxnSpPr>
          <p:nvPr/>
        </p:nvCxnSpPr>
        <p:spPr>
          <a:xfrm flipH="1">
            <a:off x="2852775" y="1805932"/>
            <a:ext cx="3123333" cy="2721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65" idx="2"/>
            <a:endCxn id="70" idx="1"/>
          </p:cNvCxnSpPr>
          <p:nvPr/>
        </p:nvCxnSpPr>
        <p:spPr>
          <a:xfrm>
            <a:off x="2852775" y="4865667"/>
            <a:ext cx="2974169" cy="1125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70" idx="3"/>
            <a:endCxn id="71" idx="2"/>
          </p:cNvCxnSpPr>
          <p:nvPr/>
        </p:nvCxnSpPr>
        <p:spPr>
          <a:xfrm flipV="1">
            <a:off x="7636491" y="4865667"/>
            <a:ext cx="1137245" cy="1125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8" idx="2"/>
            <a:endCxn id="71" idx="0"/>
          </p:cNvCxnSpPr>
          <p:nvPr/>
        </p:nvCxnSpPr>
        <p:spPr>
          <a:xfrm>
            <a:off x="5976108" y="1805932"/>
            <a:ext cx="2797628" cy="2721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5" idx="3"/>
            <a:endCxn id="71" idx="1"/>
          </p:cNvCxnSpPr>
          <p:nvPr/>
        </p:nvCxnSpPr>
        <p:spPr>
          <a:xfrm>
            <a:off x="3495180" y="4696390"/>
            <a:ext cx="45599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2"/>
            <a:endCxn id="70" idx="0"/>
          </p:cNvCxnSpPr>
          <p:nvPr/>
        </p:nvCxnSpPr>
        <p:spPr>
          <a:xfrm>
            <a:off x="5976108" y="1805932"/>
            <a:ext cx="755610" cy="4015807"/>
          </a:xfrm>
          <a:prstGeom prst="line">
            <a:avLst/>
          </a:prstGeom>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fld id="{7B54AC39-81C3-4013-BD7E-B2C2CA3D5F0C}" type="datetime1">
              <a:rPr lang="en-US" smtClean="0"/>
              <a:t>11/10/2020</a:t>
            </a:fld>
            <a:endParaRPr lang="en-US"/>
          </a:p>
        </p:txBody>
      </p:sp>
      <p:sp>
        <p:nvSpPr>
          <p:cNvPr id="4" name="Slide Number Placeholder 3"/>
          <p:cNvSpPr>
            <a:spLocks noGrp="1"/>
          </p:cNvSpPr>
          <p:nvPr>
            <p:ph type="sldNum" sz="quarter" idx="12"/>
          </p:nvPr>
        </p:nvSpPr>
        <p:spPr/>
        <p:txBody>
          <a:bodyPr/>
          <a:lstStyle/>
          <a:p>
            <a:fld id="{06A89730-4BA7-4A6E-9ADF-70FD5E03A14E}" type="slidenum">
              <a:rPr lang="en-US" smtClean="0"/>
              <a:t>4</a:t>
            </a:fld>
            <a:endParaRPr lang="en-US"/>
          </a:p>
        </p:txBody>
      </p:sp>
    </p:spTree>
    <p:extLst>
      <p:ext uri="{BB962C8B-B14F-4D97-AF65-F5344CB8AC3E}">
        <p14:creationId xmlns:p14="http://schemas.microsoft.com/office/powerpoint/2010/main" val="1997209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264344" y="421435"/>
            <a:ext cx="5663311" cy="49244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200" dirty="0" smtClean="0">
                <a:ea typeface="Segoe UI" panose="020B0502040204020203" pitchFamily="34" charset="0"/>
                <a:cs typeface="Segoe UI" panose="020B0502040204020203" pitchFamily="34" charset="0"/>
              </a:rPr>
              <a:t>Structure</a:t>
            </a:r>
            <a:endParaRPr lang="en-US" sz="3200" dirty="0">
              <a:ea typeface="Segoe UI" panose="020B0502040204020203" pitchFamily="34" charset="0"/>
              <a:cs typeface="Segoe UI" panose="020B0502040204020203" pitchFamily="34" charset="0"/>
            </a:endParaRPr>
          </a:p>
        </p:txBody>
      </p:sp>
      <p:grpSp>
        <p:nvGrpSpPr>
          <p:cNvPr id="138" name="Group 137"/>
          <p:cNvGrpSpPr/>
          <p:nvPr/>
        </p:nvGrpSpPr>
        <p:grpSpPr>
          <a:xfrm>
            <a:off x="10887" y="6683828"/>
            <a:ext cx="12192000" cy="172472"/>
            <a:chOff x="-170626" y="0"/>
            <a:chExt cx="13534857" cy="166915"/>
          </a:xfrm>
        </p:grpSpPr>
        <p:sp>
          <p:nvSpPr>
            <p:cNvPr id="139" name="Parallelogram 138"/>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Parallelogram 139"/>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arallelogram 140"/>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5410200" y="264115"/>
            <a:ext cx="1371600" cy="110556"/>
            <a:chOff x="-170626" y="0"/>
            <a:chExt cx="13534857" cy="166915"/>
          </a:xfrm>
        </p:grpSpPr>
        <p:sp>
          <p:nvSpPr>
            <p:cNvPr id="143" name="Parallelogram 142"/>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Parallelogram 143"/>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a:extLst>
              <a:ext uri="{FF2B5EF4-FFF2-40B4-BE49-F238E27FC236}">
                <a16:creationId xmlns:a16="http://schemas.microsoft.com/office/drawing/2014/main" xmlns="" id="{32FB471C-572F-45B9-ACCC-FC60CDA03778}"/>
              </a:ext>
            </a:extLst>
          </p:cNvPr>
          <p:cNvSpPr/>
          <p:nvPr/>
        </p:nvSpPr>
        <p:spPr>
          <a:xfrm>
            <a:off x="419098" y="960643"/>
            <a:ext cx="11378891" cy="2585323"/>
          </a:xfrm>
          <a:prstGeom prst="rect">
            <a:avLst/>
          </a:prstGeom>
        </p:spPr>
        <p:txBody>
          <a:bodyPr wrap="square">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TextBox 2"/>
          <p:cNvSpPr txBox="1"/>
          <p:nvPr/>
        </p:nvSpPr>
        <p:spPr>
          <a:xfrm>
            <a:off x="1262743" y="1094776"/>
            <a:ext cx="9470571" cy="369332"/>
          </a:xfrm>
          <a:prstGeom prst="rect">
            <a:avLst/>
          </a:prstGeom>
          <a:noFill/>
        </p:spPr>
        <p:txBody>
          <a:bodyPr wrap="square" rtlCol="0">
            <a:spAutoFit/>
          </a:bodyPr>
          <a:lstStyle/>
          <a:p>
            <a:r>
              <a:rPr lang="en-US" dirty="0" smtClean="0"/>
              <a:t>Zirconia or ZrO</a:t>
            </a:r>
            <a:r>
              <a:rPr lang="en-US" baseline="-25000" dirty="0" smtClean="0"/>
              <a:t>2</a:t>
            </a:r>
            <a:r>
              <a:rPr lang="en-US" dirty="0" smtClean="0"/>
              <a:t> has a melting point of 2677 </a:t>
            </a:r>
            <a:r>
              <a:rPr lang="en-US" baseline="30000" dirty="0" smtClean="0"/>
              <a:t>0</a:t>
            </a:r>
            <a:r>
              <a:rPr lang="en-US" dirty="0" smtClean="0"/>
              <a:t>C [1] and a boiling point of 4371 </a:t>
            </a:r>
            <a:r>
              <a:rPr lang="en-US" baseline="30000" dirty="0"/>
              <a:t>0</a:t>
            </a:r>
            <a:r>
              <a:rPr lang="en-US" dirty="0"/>
              <a:t>C</a:t>
            </a:r>
            <a:r>
              <a:rPr lang="en-US" dirty="0" smtClean="0"/>
              <a:t> </a:t>
            </a:r>
            <a:endParaRPr lang="en-US" dirty="0"/>
          </a:p>
        </p:txBody>
      </p:sp>
      <p:sp>
        <p:nvSpPr>
          <p:cNvPr id="10" name="TextBox 9"/>
          <p:cNvSpPr txBox="1"/>
          <p:nvPr/>
        </p:nvSpPr>
        <p:spPr>
          <a:xfrm>
            <a:off x="1181227" y="2987626"/>
            <a:ext cx="1215397" cy="369332"/>
          </a:xfrm>
          <a:prstGeom prst="rect">
            <a:avLst/>
          </a:prstGeom>
          <a:noFill/>
        </p:spPr>
        <p:txBody>
          <a:bodyPr wrap="none" rtlCol="0">
            <a:spAutoFit/>
          </a:bodyPr>
          <a:lstStyle/>
          <a:p>
            <a:r>
              <a:rPr lang="en-US" dirty="0" smtClean="0"/>
              <a:t>2377 </a:t>
            </a:r>
            <a:r>
              <a:rPr lang="en-US" baseline="30000" dirty="0" smtClean="0"/>
              <a:t>0</a:t>
            </a:r>
            <a:r>
              <a:rPr lang="en-US" dirty="0" smtClean="0"/>
              <a:t>C [1]</a:t>
            </a:r>
            <a:endParaRPr lang="en-US" dirty="0"/>
          </a:p>
        </p:txBody>
      </p:sp>
      <p:sp>
        <p:nvSpPr>
          <p:cNvPr id="11" name="Left-Right Arrow 10"/>
          <p:cNvSpPr/>
          <p:nvPr/>
        </p:nvSpPr>
        <p:spPr>
          <a:xfrm rot="5400000">
            <a:off x="1352895" y="2515988"/>
            <a:ext cx="564287" cy="253914"/>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251857" y="2015234"/>
            <a:ext cx="2343077" cy="369332"/>
          </a:xfrm>
          <a:prstGeom prst="rect">
            <a:avLst/>
          </a:prstGeom>
          <a:noFill/>
        </p:spPr>
        <p:txBody>
          <a:bodyPr wrap="none" rtlCol="0">
            <a:spAutoFit/>
          </a:bodyPr>
          <a:lstStyle/>
          <a:p>
            <a:r>
              <a:rPr lang="en-US" smtClean="0"/>
              <a:t>Above till melting point</a:t>
            </a:r>
            <a:endParaRPr lang="en-US" dirty="0"/>
          </a:p>
        </p:txBody>
      </p:sp>
      <p:cxnSp>
        <p:nvCxnSpPr>
          <p:cNvPr id="14" name="Straight Arrow Connector 13"/>
          <p:cNvCxnSpPr/>
          <p:nvPr/>
        </p:nvCxnSpPr>
        <p:spPr>
          <a:xfrm>
            <a:off x="1937657" y="2642945"/>
            <a:ext cx="27867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833258" y="2428131"/>
            <a:ext cx="1328057" cy="369332"/>
          </a:xfrm>
          <a:prstGeom prst="rect">
            <a:avLst/>
          </a:prstGeom>
          <a:noFill/>
        </p:spPr>
        <p:txBody>
          <a:bodyPr wrap="square" rtlCol="0">
            <a:spAutoFit/>
          </a:bodyPr>
          <a:lstStyle/>
          <a:p>
            <a:r>
              <a:rPr lang="en-US" dirty="0" smtClean="0"/>
              <a:t>Cubic</a:t>
            </a:r>
            <a:endParaRPr lang="en-US" dirty="0"/>
          </a:p>
        </p:txBody>
      </p:sp>
      <p:sp>
        <p:nvSpPr>
          <p:cNvPr id="34" name="TextBox 33"/>
          <p:cNvSpPr txBox="1"/>
          <p:nvPr/>
        </p:nvSpPr>
        <p:spPr>
          <a:xfrm>
            <a:off x="1181227" y="4792133"/>
            <a:ext cx="1215397" cy="369332"/>
          </a:xfrm>
          <a:prstGeom prst="rect">
            <a:avLst/>
          </a:prstGeom>
          <a:noFill/>
        </p:spPr>
        <p:txBody>
          <a:bodyPr wrap="none" rtlCol="0">
            <a:spAutoFit/>
          </a:bodyPr>
          <a:lstStyle/>
          <a:p>
            <a:r>
              <a:rPr lang="en-US" dirty="0" smtClean="0"/>
              <a:t>1174 </a:t>
            </a:r>
            <a:r>
              <a:rPr lang="en-US" baseline="30000" dirty="0" smtClean="0"/>
              <a:t>0</a:t>
            </a:r>
            <a:r>
              <a:rPr lang="en-US" dirty="0" smtClean="0"/>
              <a:t>C [1]</a:t>
            </a:r>
            <a:endParaRPr lang="en-US" dirty="0"/>
          </a:p>
        </p:txBody>
      </p:sp>
      <p:sp>
        <p:nvSpPr>
          <p:cNvPr id="35" name="Left-Right Arrow 34"/>
          <p:cNvSpPr/>
          <p:nvPr/>
        </p:nvSpPr>
        <p:spPr>
          <a:xfrm rot="5400000">
            <a:off x="1352895" y="4320495"/>
            <a:ext cx="564287" cy="253914"/>
          </a:xfrm>
          <a:prstGeom prst="leftRightArrow">
            <a:avLst/>
          </a:prstGeom>
          <a:solidFill>
            <a:srgbClr val="FE8D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251857" y="3819741"/>
            <a:ext cx="907621" cy="369332"/>
          </a:xfrm>
          <a:prstGeom prst="rect">
            <a:avLst/>
          </a:prstGeom>
          <a:noFill/>
        </p:spPr>
        <p:txBody>
          <a:bodyPr wrap="none" rtlCol="0">
            <a:spAutoFit/>
          </a:bodyPr>
          <a:lstStyle/>
          <a:p>
            <a:r>
              <a:rPr lang="en-US" dirty="0" smtClean="0"/>
              <a:t>2377 </a:t>
            </a:r>
            <a:r>
              <a:rPr lang="en-US" baseline="30000" dirty="0"/>
              <a:t>0</a:t>
            </a:r>
            <a:r>
              <a:rPr lang="en-US" dirty="0"/>
              <a:t>C</a:t>
            </a:r>
          </a:p>
        </p:txBody>
      </p:sp>
      <p:cxnSp>
        <p:nvCxnSpPr>
          <p:cNvPr id="37" name="Straight Arrow Connector 36"/>
          <p:cNvCxnSpPr/>
          <p:nvPr/>
        </p:nvCxnSpPr>
        <p:spPr>
          <a:xfrm>
            <a:off x="1937657" y="4447452"/>
            <a:ext cx="27867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833258" y="4232638"/>
            <a:ext cx="1328057" cy="369332"/>
          </a:xfrm>
          <a:prstGeom prst="rect">
            <a:avLst/>
          </a:prstGeom>
          <a:noFill/>
        </p:spPr>
        <p:txBody>
          <a:bodyPr wrap="square" rtlCol="0">
            <a:spAutoFit/>
          </a:bodyPr>
          <a:lstStyle/>
          <a:p>
            <a:r>
              <a:rPr lang="en-US" dirty="0" smtClean="0"/>
              <a:t>Tetragonal</a:t>
            </a:r>
            <a:endParaRPr lang="en-US" dirty="0"/>
          </a:p>
        </p:txBody>
      </p:sp>
      <p:sp>
        <p:nvSpPr>
          <p:cNvPr id="39" name="TextBox 38"/>
          <p:cNvSpPr txBox="1"/>
          <p:nvPr/>
        </p:nvSpPr>
        <p:spPr>
          <a:xfrm>
            <a:off x="6504124" y="3687806"/>
            <a:ext cx="754181" cy="369332"/>
          </a:xfrm>
          <a:prstGeom prst="rect">
            <a:avLst/>
          </a:prstGeom>
          <a:noFill/>
        </p:spPr>
        <p:txBody>
          <a:bodyPr wrap="none" rtlCol="0">
            <a:spAutoFit/>
          </a:bodyPr>
          <a:lstStyle/>
          <a:p>
            <a:r>
              <a:rPr lang="en-US" dirty="0" smtClean="0"/>
              <a:t>Below</a:t>
            </a:r>
            <a:endParaRPr lang="en-US" dirty="0"/>
          </a:p>
        </p:txBody>
      </p:sp>
      <p:sp>
        <p:nvSpPr>
          <p:cNvPr id="40" name="Left-Right Arrow 39"/>
          <p:cNvSpPr/>
          <p:nvPr/>
        </p:nvSpPr>
        <p:spPr>
          <a:xfrm rot="5400000">
            <a:off x="6675792" y="3216168"/>
            <a:ext cx="564287" cy="253914"/>
          </a:xfrm>
          <a:prstGeom prst="lef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6574754" y="2715414"/>
            <a:ext cx="907621" cy="369332"/>
          </a:xfrm>
          <a:prstGeom prst="rect">
            <a:avLst/>
          </a:prstGeom>
          <a:noFill/>
        </p:spPr>
        <p:txBody>
          <a:bodyPr wrap="none" rtlCol="0">
            <a:spAutoFit/>
          </a:bodyPr>
          <a:lstStyle/>
          <a:p>
            <a:r>
              <a:rPr lang="en-US" dirty="0" smtClean="0"/>
              <a:t>1174 </a:t>
            </a:r>
            <a:r>
              <a:rPr lang="en-US" baseline="30000" dirty="0"/>
              <a:t>0</a:t>
            </a:r>
            <a:r>
              <a:rPr lang="en-US" dirty="0"/>
              <a:t>C</a:t>
            </a:r>
          </a:p>
        </p:txBody>
      </p:sp>
      <p:cxnSp>
        <p:nvCxnSpPr>
          <p:cNvPr id="42" name="Straight Arrow Connector 41"/>
          <p:cNvCxnSpPr/>
          <p:nvPr/>
        </p:nvCxnSpPr>
        <p:spPr>
          <a:xfrm>
            <a:off x="7260554" y="3343125"/>
            <a:ext cx="27867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0156155" y="3128311"/>
            <a:ext cx="1328057" cy="369332"/>
          </a:xfrm>
          <a:prstGeom prst="rect">
            <a:avLst/>
          </a:prstGeom>
          <a:noFill/>
        </p:spPr>
        <p:txBody>
          <a:bodyPr wrap="square" rtlCol="0">
            <a:spAutoFit/>
          </a:bodyPr>
          <a:lstStyle/>
          <a:p>
            <a:r>
              <a:rPr lang="en-US" dirty="0" smtClean="0"/>
              <a:t>Monoclinic</a:t>
            </a:r>
            <a:endParaRPr lang="en-US" dirty="0"/>
          </a:p>
        </p:txBody>
      </p:sp>
      <p:sp>
        <p:nvSpPr>
          <p:cNvPr id="4" name="Date Placeholder 3"/>
          <p:cNvSpPr>
            <a:spLocks noGrp="1"/>
          </p:cNvSpPr>
          <p:nvPr>
            <p:ph type="dt" sz="half" idx="10"/>
          </p:nvPr>
        </p:nvSpPr>
        <p:spPr/>
        <p:txBody>
          <a:bodyPr/>
          <a:lstStyle/>
          <a:p>
            <a:fld id="{01D61D97-9B40-48B2-8C67-7D7A5C5B95D2}" type="datetime1">
              <a:rPr lang="en-US" smtClean="0"/>
              <a:t>11/10/2020</a:t>
            </a:fld>
            <a:endParaRPr lang="en-US"/>
          </a:p>
        </p:txBody>
      </p:sp>
      <p:sp>
        <p:nvSpPr>
          <p:cNvPr id="5" name="Slide Number Placeholder 4"/>
          <p:cNvSpPr>
            <a:spLocks noGrp="1"/>
          </p:cNvSpPr>
          <p:nvPr>
            <p:ph type="sldNum" sz="quarter" idx="12"/>
          </p:nvPr>
        </p:nvSpPr>
        <p:spPr/>
        <p:txBody>
          <a:bodyPr/>
          <a:lstStyle/>
          <a:p>
            <a:fld id="{06A89730-4BA7-4A6E-9ADF-70FD5E03A14E}" type="slidenum">
              <a:rPr lang="en-US" smtClean="0"/>
              <a:t>5</a:t>
            </a:fld>
            <a:endParaRPr lang="en-US"/>
          </a:p>
        </p:txBody>
      </p:sp>
    </p:spTree>
    <p:extLst>
      <p:ext uri="{BB962C8B-B14F-4D97-AF65-F5344CB8AC3E}">
        <p14:creationId xmlns:p14="http://schemas.microsoft.com/office/powerpoint/2010/main" val="1331674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772886" y="1021891"/>
            <a:ext cx="4887685" cy="275545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itle 1"/>
          <p:cNvSpPr txBox="1">
            <a:spLocks/>
          </p:cNvSpPr>
          <p:nvPr/>
        </p:nvSpPr>
        <p:spPr>
          <a:xfrm>
            <a:off x="3264344" y="421435"/>
            <a:ext cx="5663311" cy="49244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200" dirty="0" smtClean="0">
                <a:ea typeface="Segoe UI" panose="020B0502040204020203" pitchFamily="34" charset="0"/>
                <a:cs typeface="Segoe UI" panose="020B0502040204020203" pitchFamily="34" charset="0"/>
              </a:rPr>
              <a:t>Structure</a:t>
            </a:r>
            <a:endParaRPr lang="en-US" sz="3200" dirty="0">
              <a:ea typeface="Segoe UI" panose="020B0502040204020203" pitchFamily="34" charset="0"/>
              <a:cs typeface="Segoe UI" panose="020B0502040204020203" pitchFamily="34" charset="0"/>
            </a:endParaRPr>
          </a:p>
        </p:txBody>
      </p:sp>
      <p:grpSp>
        <p:nvGrpSpPr>
          <p:cNvPr id="138" name="Group 137"/>
          <p:cNvGrpSpPr/>
          <p:nvPr/>
        </p:nvGrpSpPr>
        <p:grpSpPr>
          <a:xfrm>
            <a:off x="10887" y="6683828"/>
            <a:ext cx="12192000" cy="172472"/>
            <a:chOff x="-170626" y="0"/>
            <a:chExt cx="13534857" cy="166915"/>
          </a:xfrm>
        </p:grpSpPr>
        <p:sp>
          <p:nvSpPr>
            <p:cNvPr id="139" name="Parallelogram 138"/>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Parallelogram 139"/>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arallelogram 140"/>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5410200" y="264115"/>
            <a:ext cx="1371600" cy="110556"/>
            <a:chOff x="-170626" y="0"/>
            <a:chExt cx="13534857" cy="166915"/>
          </a:xfrm>
        </p:grpSpPr>
        <p:sp>
          <p:nvSpPr>
            <p:cNvPr id="143" name="Parallelogram 142"/>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Parallelogram 143"/>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Picture 15"/>
          <p:cNvPicPr>
            <a:picLocks noChangeAspect="1"/>
          </p:cNvPicPr>
          <p:nvPr/>
        </p:nvPicPr>
        <p:blipFill>
          <a:blip r:embed="rId3"/>
          <a:stretch>
            <a:fillRect/>
          </a:stretch>
        </p:blipFill>
        <p:spPr>
          <a:xfrm>
            <a:off x="1372591" y="1218030"/>
            <a:ext cx="2240474" cy="1874682"/>
          </a:xfrm>
          <a:prstGeom prst="rect">
            <a:avLst/>
          </a:prstGeom>
        </p:spPr>
      </p:pic>
      <p:cxnSp>
        <p:nvCxnSpPr>
          <p:cNvPr id="18" name="Straight Arrow Connector 17"/>
          <p:cNvCxnSpPr/>
          <p:nvPr/>
        </p:nvCxnSpPr>
        <p:spPr>
          <a:xfrm>
            <a:off x="3515091" y="1426028"/>
            <a:ext cx="4618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976913" y="1218030"/>
            <a:ext cx="1542144" cy="369332"/>
          </a:xfrm>
          <a:prstGeom prst="rect">
            <a:avLst/>
          </a:prstGeom>
          <a:noFill/>
        </p:spPr>
        <p:txBody>
          <a:bodyPr wrap="square" rtlCol="0">
            <a:spAutoFit/>
          </a:bodyPr>
          <a:lstStyle/>
          <a:p>
            <a:r>
              <a:rPr lang="en-US" dirty="0" err="1" smtClean="0">
                <a:solidFill>
                  <a:srgbClr val="002060"/>
                </a:solidFill>
              </a:rPr>
              <a:t>Zr</a:t>
            </a:r>
            <a:r>
              <a:rPr lang="en-US" dirty="0" smtClean="0">
                <a:solidFill>
                  <a:srgbClr val="002060"/>
                </a:solidFill>
              </a:rPr>
              <a:t> atom (blue)</a:t>
            </a:r>
            <a:endParaRPr lang="en-US" dirty="0">
              <a:solidFill>
                <a:srgbClr val="002060"/>
              </a:solidFill>
            </a:endParaRPr>
          </a:p>
        </p:txBody>
      </p:sp>
      <p:cxnSp>
        <p:nvCxnSpPr>
          <p:cNvPr id="48" name="Straight Arrow Connector 47"/>
          <p:cNvCxnSpPr/>
          <p:nvPr/>
        </p:nvCxnSpPr>
        <p:spPr>
          <a:xfrm>
            <a:off x="3113314" y="1795360"/>
            <a:ext cx="499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613065" y="1587362"/>
            <a:ext cx="1905992" cy="369332"/>
          </a:xfrm>
          <a:prstGeom prst="rect">
            <a:avLst/>
          </a:prstGeom>
          <a:noFill/>
        </p:spPr>
        <p:txBody>
          <a:bodyPr wrap="square" rtlCol="0">
            <a:spAutoFit/>
          </a:bodyPr>
          <a:lstStyle/>
          <a:p>
            <a:r>
              <a:rPr lang="en-US" dirty="0" smtClean="0">
                <a:solidFill>
                  <a:srgbClr val="002060"/>
                </a:solidFill>
              </a:rPr>
              <a:t>Oxygen atom (red)</a:t>
            </a:r>
            <a:endParaRPr lang="en-US" dirty="0">
              <a:solidFill>
                <a:srgbClr val="002060"/>
              </a:solidFill>
            </a:endParaRPr>
          </a:p>
        </p:txBody>
      </p:sp>
      <p:sp>
        <p:nvSpPr>
          <p:cNvPr id="22" name="TextBox 21"/>
          <p:cNvSpPr txBox="1"/>
          <p:nvPr/>
        </p:nvSpPr>
        <p:spPr>
          <a:xfrm>
            <a:off x="1493153" y="3184066"/>
            <a:ext cx="3308266" cy="369332"/>
          </a:xfrm>
          <a:prstGeom prst="rect">
            <a:avLst/>
          </a:prstGeom>
          <a:noFill/>
        </p:spPr>
        <p:txBody>
          <a:bodyPr wrap="square" rtlCol="0">
            <a:spAutoFit/>
          </a:bodyPr>
          <a:lstStyle/>
          <a:p>
            <a:r>
              <a:rPr lang="en-US" dirty="0" smtClean="0">
                <a:solidFill>
                  <a:srgbClr val="002060"/>
                </a:solidFill>
              </a:rPr>
              <a:t>Fig. 1 Cubic Structure</a:t>
            </a:r>
            <a:endParaRPr lang="en-US" dirty="0">
              <a:solidFill>
                <a:srgbClr val="002060"/>
              </a:solidFill>
            </a:endParaRPr>
          </a:p>
        </p:txBody>
      </p:sp>
      <p:sp>
        <p:nvSpPr>
          <p:cNvPr id="60" name="Rectangle 59"/>
          <p:cNvSpPr/>
          <p:nvPr/>
        </p:nvSpPr>
        <p:spPr>
          <a:xfrm>
            <a:off x="772886" y="3852859"/>
            <a:ext cx="4887685" cy="275545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2" name="Straight Arrow Connector 61"/>
          <p:cNvCxnSpPr/>
          <p:nvPr/>
        </p:nvCxnSpPr>
        <p:spPr>
          <a:xfrm>
            <a:off x="2845245" y="4248324"/>
            <a:ext cx="1131668" cy="8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976913" y="4048998"/>
            <a:ext cx="1542144" cy="369332"/>
          </a:xfrm>
          <a:prstGeom prst="rect">
            <a:avLst/>
          </a:prstGeom>
          <a:noFill/>
        </p:spPr>
        <p:txBody>
          <a:bodyPr wrap="square" rtlCol="0">
            <a:spAutoFit/>
          </a:bodyPr>
          <a:lstStyle/>
          <a:p>
            <a:r>
              <a:rPr lang="en-US" dirty="0" err="1" smtClean="0">
                <a:solidFill>
                  <a:srgbClr val="002060"/>
                </a:solidFill>
              </a:rPr>
              <a:t>Zr</a:t>
            </a:r>
            <a:r>
              <a:rPr lang="en-US" dirty="0" smtClean="0">
                <a:solidFill>
                  <a:srgbClr val="002060"/>
                </a:solidFill>
              </a:rPr>
              <a:t> atom (blue)</a:t>
            </a:r>
            <a:endParaRPr lang="en-US" dirty="0">
              <a:solidFill>
                <a:srgbClr val="002060"/>
              </a:solidFill>
            </a:endParaRPr>
          </a:p>
        </p:txBody>
      </p:sp>
      <p:sp>
        <p:nvSpPr>
          <p:cNvPr id="65" name="TextBox 64"/>
          <p:cNvSpPr txBox="1"/>
          <p:nvPr/>
        </p:nvSpPr>
        <p:spPr>
          <a:xfrm>
            <a:off x="3613065" y="4418330"/>
            <a:ext cx="1905992" cy="369332"/>
          </a:xfrm>
          <a:prstGeom prst="rect">
            <a:avLst/>
          </a:prstGeom>
          <a:noFill/>
        </p:spPr>
        <p:txBody>
          <a:bodyPr wrap="square" rtlCol="0">
            <a:spAutoFit/>
          </a:bodyPr>
          <a:lstStyle/>
          <a:p>
            <a:r>
              <a:rPr lang="en-US" dirty="0" smtClean="0">
                <a:solidFill>
                  <a:srgbClr val="002060"/>
                </a:solidFill>
              </a:rPr>
              <a:t>Oxygen atom (red)</a:t>
            </a:r>
            <a:endParaRPr lang="en-US" dirty="0">
              <a:solidFill>
                <a:srgbClr val="002060"/>
              </a:solidFill>
            </a:endParaRPr>
          </a:p>
        </p:txBody>
      </p:sp>
      <p:sp>
        <p:nvSpPr>
          <p:cNvPr id="66" name="TextBox 65"/>
          <p:cNvSpPr txBox="1"/>
          <p:nvPr/>
        </p:nvSpPr>
        <p:spPr>
          <a:xfrm>
            <a:off x="1493153" y="6015034"/>
            <a:ext cx="3308266" cy="369332"/>
          </a:xfrm>
          <a:prstGeom prst="rect">
            <a:avLst/>
          </a:prstGeom>
          <a:noFill/>
        </p:spPr>
        <p:txBody>
          <a:bodyPr wrap="square" rtlCol="0">
            <a:spAutoFit/>
          </a:bodyPr>
          <a:lstStyle/>
          <a:p>
            <a:r>
              <a:rPr lang="en-US" dirty="0" smtClean="0">
                <a:solidFill>
                  <a:srgbClr val="002060"/>
                </a:solidFill>
              </a:rPr>
              <a:t>Fig. 2 Tetragonal Structure</a:t>
            </a:r>
            <a:endParaRPr lang="en-US" dirty="0">
              <a:solidFill>
                <a:srgbClr val="002060"/>
              </a:solidFill>
            </a:endParaRPr>
          </a:p>
        </p:txBody>
      </p:sp>
      <p:pic>
        <p:nvPicPr>
          <p:cNvPr id="23" name="Picture 22"/>
          <p:cNvPicPr>
            <a:picLocks noChangeAspect="1"/>
          </p:cNvPicPr>
          <p:nvPr/>
        </p:nvPicPr>
        <p:blipFill>
          <a:blip r:embed="rId4"/>
          <a:stretch>
            <a:fillRect/>
          </a:stretch>
        </p:blipFill>
        <p:spPr>
          <a:xfrm>
            <a:off x="1268160" y="4011846"/>
            <a:ext cx="1773251" cy="1977543"/>
          </a:xfrm>
          <a:prstGeom prst="rect">
            <a:avLst/>
          </a:prstGeom>
        </p:spPr>
      </p:pic>
      <p:cxnSp>
        <p:nvCxnSpPr>
          <p:cNvPr id="28" name="Straight Arrow Connector 27"/>
          <p:cNvCxnSpPr>
            <a:endCxn id="65" idx="1"/>
          </p:cNvCxnSpPr>
          <p:nvPr/>
        </p:nvCxnSpPr>
        <p:spPr>
          <a:xfrm flipV="1">
            <a:off x="2845245" y="4602996"/>
            <a:ext cx="767820" cy="26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6483812" y="2032210"/>
            <a:ext cx="4887685" cy="275545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2" name="TextBox 81"/>
          <p:cNvSpPr txBox="1"/>
          <p:nvPr/>
        </p:nvSpPr>
        <p:spPr>
          <a:xfrm>
            <a:off x="9111343" y="2623848"/>
            <a:ext cx="1542144" cy="369332"/>
          </a:xfrm>
          <a:prstGeom prst="rect">
            <a:avLst/>
          </a:prstGeom>
          <a:noFill/>
        </p:spPr>
        <p:txBody>
          <a:bodyPr wrap="square" rtlCol="0">
            <a:spAutoFit/>
          </a:bodyPr>
          <a:lstStyle/>
          <a:p>
            <a:r>
              <a:rPr lang="en-US" dirty="0" err="1" smtClean="0">
                <a:solidFill>
                  <a:srgbClr val="002060"/>
                </a:solidFill>
              </a:rPr>
              <a:t>Zr</a:t>
            </a:r>
            <a:r>
              <a:rPr lang="en-US" dirty="0" smtClean="0">
                <a:solidFill>
                  <a:srgbClr val="002060"/>
                </a:solidFill>
              </a:rPr>
              <a:t> atom (blue)</a:t>
            </a:r>
            <a:endParaRPr lang="en-US" dirty="0">
              <a:solidFill>
                <a:srgbClr val="002060"/>
              </a:solidFill>
            </a:endParaRPr>
          </a:p>
        </p:txBody>
      </p:sp>
      <p:sp>
        <p:nvSpPr>
          <p:cNvPr id="86" name="TextBox 85"/>
          <p:cNvSpPr txBox="1"/>
          <p:nvPr/>
        </p:nvSpPr>
        <p:spPr>
          <a:xfrm>
            <a:off x="8922850" y="2264702"/>
            <a:ext cx="1905992" cy="369332"/>
          </a:xfrm>
          <a:prstGeom prst="rect">
            <a:avLst/>
          </a:prstGeom>
          <a:noFill/>
        </p:spPr>
        <p:txBody>
          <a:bodyPr wrap="square" rtlCol="0">
            <a:spAutoFit/>
          </a:bodyPr>
          <a:lstStyle/>
          <a:p>
            <a:r>
              <a:rPr lang="en-US" dirty="0" smtClean="0">
                <a:solidFill>
                  <a:srgbClr val="002060"/>
                </a:solidFill>
              </a:rPr>
              <a:t>Oxygen atom (red)</a:t>
            </a:r>
            <a:endParaRPr lang="en-US" dirty="0">
              <a:solidFill>
                <a:srgbClr val="002060"/>
              </a:solidFill>
            </a:endParaRPr>
          </a:p>
        </p:txBody>
      </p:sp>
      <p:sp>
        <p:nvSpPr>
          <p:cNvPr id="87" name="TextBox 86"/>
          <p:cNvSpPr txBox="1"/>
          <p:nvPr/>
        </p:nvSpPr>
        <p:spPr>
          <a:xfrm>
            <a:off x="7204079" y="4194385"/>
            <a:ext cx="3308266" cy="369332"/>
          </a:xfrm>
          <a:prstGeom prst="rect">
            <a:avLst/>
          </a:prstGeom>
          <a:noFill/>
        </p:spPr>
        <p:txBody>
          <a:bodyPr wrap="square" rtlCol="0">
            <a:spAutoFit/>
          </a:bodyPr>
          <a:lstStyle/>
          <a:p>
            <a:r>
              <a:rPr lang="en-US" dirty="0" smtClean="0">
                <a:solidFill>
                  <a:srgbClr val="002060"/>
                </a:solidFill>
              </a:rPr>
              <a:t>Fig. 3 Monoclinic Structure</a:t>
            </a:r>
            <a:endParaRPr lang="en-US" dirty="0">
              <a:solidFill>
                <a:srgbClr val="002060"/>
              </a:solidFill>
            </a:endParaRPr>
          </a:p>
        </p:txBody>
      </p:sp>
      <p:pic>
        <p:nvPicPr>
          <p:cNvPr id="32" name="Picture 31"/>
          <p:cNvPicPr>
            <a:picLocks noChangeAspect="1"/>
          </p:cNvPicPr>
          <p:nvPr/>
        </p:nvPicPr>
        <p:blipFill>
          <a:blip r:embed="rId5"/>
          <a:stretch>
            <a:fillRect/>
          </a:stretch>
        </p:blipFill>
        <p:spPr>
          <a:xfrm>
            <a:off x="6659356" y="2250235"/>
            <a:ext cx="2011854" cy="1867062"/>
          </a:xfrm>
          <a:prstGeom prst="rect">
            <a:avLst/>
          </a:prstGeom>
        </p:spPr>
      </p:pic>
      <p:cxnSp>
        <p:nvCxnSpPr>
          <p:cNvPr id="44" name="Straight Arrow Connector 43"/>
          <p:cNvCxnSpPr>
            <a:endCxn id="86" idx="1"/>
          </p:cNvCxnSpPr>
          <p:nvPr/>
        </p:nvCxnSpPr>
        <p:spPr>
          <a:xfrm>
            <a:off x="8305800" y="2449368"/>
            <a:ext cx="617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8523514" y="2808514"/>
            <a:ext cx="587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fld id="{C00D7B49-93DE-461D-8BA0-5721E3700FE4}" type="datetime1">
              <a:rPr lang="en-US" smtClean="0"/>
              <a:t>11/10/2020</a:t>
            </a:fld>
            <a:endParaRPr lang="en-US"/>
          </a:p>
        </p:txBody>
      </p:sp>
      <p:sp>
        <p:nvSpPr>
          <p:cNvPr id="3" name="Slide Number Placeholder 2"/>
          <p:cNvSpPr>
            <a:spLocks noGrp="1"/>
          </p:cNvSpPr>
          <p:nvPr>
            <p:ph type="sldNum" sz="quarter" idx="12"/>
          </p:nvPr>
        </p:nvSpPr>
        <p:spPr/>
        <p:txBody>
          <a:bodyPr/>
          <a:lstStyle/>
          <a:p>
            <a:fld id="{06A89730-4BA7-4A6E-9ADF-70FD5E03A14E}" type="slidenum">
              <a:rPr lang="en-US" smtClean="0"/>
              <a:t>6</a:t>
            </a:fld>
            <a:endParaRPr lang="en-US"/>
          </a:p>
        </p:txBody>
      </p:sp>
    </p:spTree>
    <p:extLst>
      <p:ext uri="{BB962C8B-B14F-4D97-AF65-F5344CB8AC3E}">
        <p14:creationId xmlns:p14="http://schemas.microsoft.com/office/powerpoint/2010/main" val="921775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003087" y="541178"/>
            <a:ext cx="6402170" cy="49244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200" dirty="0" smtClean="0">
                <a:latin typeface="+mn-lt"/>
                <a:ea typeface="Segoe UI" panose="020B0502040204020203" pitchFamily="34" charset="0"/>
                <a:cs typeface="Segoe UI" panose="020B0502040204020203" pitchFamily="34" charset="0"/>
              </a:rPr>
              <a:t>Can pure ZrO</a:t>
            </a:r>
            <a:r>
              <a:rPr lang="en-US" sz="3200" baseline="-25000" dirty="0" smtClean="0">
                <a:latin typeface="+mn-lt"/>
                <a:ea typeface="Segoe UI" panose="020B0502040204020203" pitchFamily="34" charset="0"/>
                <a:cs typeface="Segoe UI" panose="020B0502040204020203" pitchFamily="34" charset="0"/>
              </a:rPr>
              <a:t>2</a:t>
            </a:r>
            <a:r>
              <a:rPr lang="en-US" sz="3200" dirty="0" smtClean="0">
                <a:latin typeface="+mn-lt"/>
                <a:ea typeface="Segoe UI" panose="020B0502040204020203" pitchFamily="34" charset="0"/>
                <a:cs typeface="Segoe UI" panose="020B0502040204020203" pitchFamily="34" charset="0"/>
              </a:rPr>
              <a:t> be used as it is ?</a:t>
            </a:r>
            <a:endParaRPr lang="en-US" sz="3200" dirty="0">
              <a:latin typeface="+mn-lt"/>
              <a:ea typeface="Segoe UI" panose="020B0502040204020203" pitchFamily="34" charset="0"/>
              <a:cs typeface="Segoe UI" panose="020B0502040204020203" pitchFamily="34" charset="0"/>
            </a:endParaRPr>
          </a:p>
        </p:txBody>
      </p:sp>
      <p:grpSp>
        <p:nvGrpSpPr>
          <p:cNvPr id="138" name="Group 137"/>
          <p:cNvGrpSpPr/>
          <p:nvPr/>
        </p:nvGrpSpPr>
        <p:grpSpPr>
          <a:xfrm>
            <a:off x="10887" y="6683828"/>
            <a:ext cx="12192000" cy="172472"/>
            <a:chOff x="-170626" y="0"/>
            <a:chExt cx="13534857" cy="166915"/>
          </a:xfrm>
        </p:grpSpPr>
        <p:sp>
          <p:nvSpPr>
            <p:cNvPr id="139" name="Parallelogram 138"/>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Parallelogram 139"/>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arallelogram 140"/>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5410200" y="264115"/>
            <a:ext cx="1371600" cy="110556"/>
            <a:chOff x="-170626" y="0"/>
            <a:chExt cx="13534857" cy="166915"/>
          </a:xfrm>
        </p:grpSpPr>
        <p:sp>
          <p:nvSpPr>
            <p:cNvPr id="143" name="Parallelogram 142"/>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Parallelogram 143"/>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1186543" y="1360714"/>
            <a:ext cx="10243457" cy="2769989"/>
          </a:xfrm>
          <a:prstGeom prst="rect">
            <a:avLst/>
          </a:prstGeom>
          <a:solidFill>
            <a:schemeClr val="accent4">
              <a:lumMod val="20000"/>
              <a:lumOff val="80000"/>
            </a:schemeClr>
          </a:solidFill>
          <a:ln>
            <a:solidFill>
              <a:srgbClr val="002060"/>
            </a:solidFill>
          </a:ln>
        </p:spPr>
        <p:txBody>
          <a:bodyPr wrap="square" rtlCol="0">
            <a:spAutoFit/>
          </a:bodyPr>
          <a:lstStyle/>
          <a:p>
            <a:pPr marL="285750" indent="-285750">
              <a:buFont typeface="Wingdings" panose="05000000000000000000" pitchFamily="2" charset="2"/>
              <a:buChar char="Ø"/>
            </a:pPr>
            <a:r>
              <a:rPr lang="en-US" sz="2000" dirty="0"/>
              <a:t>Tetragonal to monoclinic phase transformation is accompanied by a volume increase of 4-6</a:t>
            </a:r>
            <a:r>
              <a:rPr lang="en-US" sz="2000" dirty="0" smtClean="0"/>
              <a:t>%.</a:t>
            </a:r>
          </a:p>
          <a:p>
            <a:endParaRPr lang="en-US" sz="2000" dirty="0" smtClean="0"/>
          </a:p>
          <a:p>
            <a:pPr marL="285750" indent="-285750">
              <a:buFont typeface="Wingdings" panose="05000000000000000000" pitchFamily="2" charset="2"/>
              <a:buChar char="Ø"/>
            </a:pPr>
            <a:r>
              <a:rPr lang="en-US" sz="2000" dirty="0" smtClean="0"/>
              <a:t>The </a:t>
            </a:r>
            <a:r>
              <a:rPr lang="en-US" sz="2000" dirty="0"/>
              <a:t>shear </a:t>
            </a:r>
            <a:r>
              <a:rPr lang="en-US" sz="2000" dirty="0" smtClean="0"/>
              <a:t>strain increases by about </a:t>
            </a:r>
            <a:r>
              <a:rPr lang="en-US" sz="2000" dirty="0"/>
              <a:t>1-2</a:t>
            </a:r>
            <a:r>
              <a:rPr lang="en-US" sz="2000" dirty="0" smtClean="0"/>
              <a:t>%.</a:t>
            </a:r>
          </a:p>
          <a:p>
            <a:endParaRPr lang="en-US" sz="2000" dirty="0" smtClean="0"/>
          </a:p>
          <a:p>
            <a:pPr marL="285750" indent="-285750">
              <a:buFont typeface="Wingdings" panose="05000000000000000000" pitchFamily="2" charset="2"/>
              <a:buChar char="Ø"/>
            </a:pPr>
            <a:r>
              <a:rPr lang="en-US" sz="2000" dirty="0" smtClean="0"/>
              <a:t>Any attempt to </a:t>
            </a:r>
            <a:r>
              <a:rPr lang="en-US" sz="2000" dirty="0"/>
              <a:t>make </a:t>
            </a:r>
            <a:r>
              <a:rPr lang="en-US" sz="2000" dirty="0" smtClean="0"/>
              <a:t>a dense wafer will fail as pure zirconia body disintegrates on cooling thus </a:t>
            </a:r>
            <a:r>
              <a:rPr lang="en-US" sz="2000" dirty="0"/>
              <a:t>shattering </a:t>
            </a:r>
            <a:r>
              <a:rPr lang="en-US" sz="2000" dirty="0" smtClean="0"/>
              <a:t>it into </a:t>
            </a:r>
            <a:r>
              <a:rPr lang="en-US" sz="2000" dirty="0"/>
              <a:t>a </a:t>
            </a:r>
            <a:r>
              <a:rPr lang="en-US" sz="2000" dirty="0" smtClean="0"/>
              <a:t>powder [1].</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4" name="Down Arrow 3"/>
          <p:cNvSpPr/>
          <p:nvPr/>
        </p:nvSpPr>
        <p:spPr>
          <a:xfrm>
            <a:off x="5704114" y="4130703"/>
            <a:ext cx="163286" cy="9964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265714" y="5127171"/>
            <a:ext cx="5040086" cy="75111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smtClean="0"/>
              <a:t>Cannot be used in pure form !</a:t>
            </a:r>
            <a:endParaRPr lang="en-US" b="1" dirty="0"/>
          </a:p>
        </p:txBody>
      </p:sp>
      <p:sp>
        <p:nvSpPr>
          <p:cNvPr id="3" name="Date Placeholder 2"/>
          <p:cNvSpPr>
            <a:spLocks noGrp="1"/>
          </p:cNvSpPr>
          <p:nvPr>
            <p:ph type="dt" sz="half" idx="10"/>
          </p:nvPr>
        </p:nvSpPr>
        <p:spPr/>
        <p:txBody>
          <a:bodyPr/>
          <a:lstStyle/>
          <a:p>
            <a:fld id="{F9144EA0-74E5-41CD-9261-0A8F16EFF444}" type="datetime1">
              <a:rPr lang="en-US" smtClean="0"/>
              <a:t>11/10/2020</a:t>
            </a:fld>
            <a:endParaRPr lang="en-US"/>
          </a:p>
        </p:txBody>
      </p:sp>
      <p:sp>
        <p:nvSpPr>
          <p:cNvPr id="6" name="Slide Number Placeholder 5"/>
          <p:cNvSpPr>
            <a:spLocks noGrp="1"/>
          </p:cNvSpPr>
          <p:nvPr>
            <p:ph type="sldNum" sz="quarter" idx="12"/>
          </p:nvPr>
        </p:nvSpPr>
        <p:spPr/>
        <p:txBody>
          <a:bodyPr/>
          <a:lstStyle/>
          <a:p>
            <a:fld id="{06A89730-4BA7-4A6E-9ADF-70FD5E03A14E}" type="slidenum">
              <a:rPr lang="en-US" smtClean="0"/>
              <a:t>7</a:t>
            </a:fld>
            <a:endParaRPr lang="en-US"/>
          </a:p>
        </p:txBody>
      </p:sp>
    </p:spTree>
    <p:extLst>
      <p:ext uri="{BB962C8B-B14F-4D97-AF65-F5344CB8AC3E}">
        <p14:creationId xmlns:p14="http://schemas.microsoft.com/office/powerpoint/2010/main" val="30371792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003087" y="541178"/>
            <a:ext cx="6402170" cy="49244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200" dirty="0" smtClean="0">
                <a:latin typeface="+mn-lt"/>
                <a:ea typeface="Segoe UI" panose="020B0502040204020203" pitchFamily="34" charset="0"/>
                <a:cs typeface="Segoe UI" panose="020B0502040204020203" pitchFamily="34" charset="0"/>
              </a:rPr>
              <a:t>Stabilization of Zirconia</a:t>
            </a:r>
            <a:endParaRPr lang="en-US" sz="3200" dirty="0">
              <a:latin typeface="+mn-lt"/>
              <a:ea typeface="Segoe UI" panose="020B0502040204020203" pitchFamily="34" charset="0"/>
              <a:cs typeface="Segoe UI" panose="020B0502040204020203" pitchFamily="34" charset="0"/>
            </a:endParaRPr>
          </a:p>
        </p:txBody>
      </p:sp>
      <p:grpSp>
        <p:nvGrpSpPr>
          <p:cNvPr id="138" name="Group 137"/>
          <p:cNvGrpSpPr/>
          <p:nvPr/>
        </p:nvGrpSpPr>
        <p:grpSpPr>
          <a:xfrm>
            <a:off x="10887" y="6683828"/>
            <a:ext cx="12192000" cy="172472"/>
            <a:chOff x="-170626" y="0"/>
            <a:chExt cx="13534857" cy="166915"/>
          </a:xfrm>
        </p:grpSpPr>
        <p:sp>
          <p:nvSpPr>
            <p:cNvPr id="139" name="Parallelogram 138"/>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Parallelogram 139"/>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arallelogram 140"/>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5410200" y="264115"/>
            <a:ext cx="1371600" cy="110556"/>
            <a:chOff x="-170626" y="0"/>
            <a:chExt cx="13534857" cy="166915"/>
          </a:xfrm>
        </p:grpSpPr>
        <p:sp>
          <p:nvSpPr>
            <p:cNvPr id="143" name="Parallelogram 142"/>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Parallelogram 143"/>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1186543" y="1360714"/>
            <a:ext cx="10243457" cy="347787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gn="just">
              <a:buFont typeface="Wingdings" panose="05000000000000000000" pitchFamily="2" charset="2"/>
              <a:buChar char="Ø"/>
            </a:pPr>
            <a:r>
              <a:rPr lang="en-US" sz="2000" dirty="0" smtClean="0"/>
              <a:t>Doping Zirconia with </a:t>
            </a:r>
            <a:r>
              <a:rPr lang="en-US" sz="2000" dirty="0"/>
              <a:t>lower valence oxides such as </a:t>
            </a:r>
            <a:r>
              <a:rPr lang="en-US" sz="2000" dirty="0" err="1"/>
              <a:t>CaO</a:t>
            </a:r>
            <a:r>
              <a:rPr lang="en-US" sz="2000" dirty="0"/>
              <a:t>, </a:t>
            </a:r>
            <a:r>
              <a:rPr lang="en-US" sz="2000" dirty="0" err="1"/>
              <a:t>MgO</a:t>
            </a:r>
            <a:r>
              <a:rPr lang="en-US" sz="2000" dirty="0"/>
              <a:t>, La</a:t>
            </a:r>
            <a:r>
              <a:rPr lang="en-US" sz="2000" baseline="-25000" dirty="0"/>
              <a:t>2</a:t>
            </a:r>
            <a:r>
              <a:rPr lang="en-US" sz="2000" dirty="0"/>
              <a:t>O</a:t>
            </a:r>
            <a:r>
              <a:rPr lang="en-US" sz="2000" baseline="-25000" dirty="0"/>
              <a:t>3</a:t>
            </a:r>
            <a:r>
              <a:rPr lang="en-US" sz="2000" dirty="0"/>
              <a:t>, and Y</a:t>
            </a:r>
            <a:r>
              <a:rPr lang="en-US" sz="2000" baseline="-25000" dirty="0"/>
              <a:t>2</a:t>
            </a:r>
            <a:r>
              <a:rPr lang="en-US" sz="2000" dirty="0"/>
              <a:t>O</a:t>
            </a:r>
            <a:r>
              <a:rPr lang="en-US" sz="2000" baseline="-25000" dirty="0"/>
              <a:t>3</a:t>
            </a:r>
            <a:r>
              <a:rPr lang="en-US" sz="2000" dirty="0"/>
              <a:t>, </a:t>
            </a:r>
            <a:r>
              <a:rPr lang="en-US" sz="2000" dirty="0" err="1" smtClean="0"/>
              <a:t>disfavoures</a:t>
            </a:r>
            <a:r>
              <a:rPr lang="en-US" sz="2000" dirty="0" smtClean="0"/>
              <a:t> the strained</a:t>
            </a:r>
            <a:r>
              <a:rPr lang="en-US" sz="2000" dirty="0"/>
              <a:t> m phase at room temperature and </a:t>
            </a:r>
            <a:r>
              <a:rPr lang="en-US" sz="2000" dirty="0" err="1" smtClean="0"/>
              <a:t>favours</a:t>
            </a:r>
            <a:r>
              <a:rPr lang="en-US" sz="2000" dirty="0" smtClean="0"/>
              <a:t> </a:t>
            </a:r>
            <a:r>
              <a:rPr lang="en-US" sz="2000" dirty="0"/>
              <a:t>more symmetric </a:t>
            </a:r>
            <a:r>
              <a:rPr lang="en-US" sz="2000" dirty="0" smtClean="0"/>
              <a:t>cubic and tetragonal</a:t>
            </a:r>
            <a:r>
              <a:rPr lang="en-US" sz="2000" dirty="0"/>
              <a:t> lattice </a:t>
            </a:r>
            <a:r>
              <a:rPr lang="en-US" sz="2000" dirty="0" smtClean="0"/>
              <a:t>structures. [2]</a:t>
            </a:r>
            <a:endParaRPr lang="en-US" sz="2000" dirty="0"/>
          </a:p>
          <a:p>
            <a:pPr algn="just"/>
            <a:endParaRPr lang="en-US" sz="2000" dirty="0" smtClean="0"/>
          </a:p>
          <a:p>
            <a:pPr marL="285750" indent="-285750" algn="just">
              <a:buFont typeface="Wingdings" panose="05000000000000000000" pitchFamily="2" charset="2"/>
              <a:buChar char="Ø"/>
            </a:pPr>
            <a:r>
              <a:rPr lang="en-US" sz="2000" dirty="0"/>
              <a:t>The most common dopant is </a:t>
            </a:r>
            <a:r>
              <a:rPr lang="en-US" sz="2000" dirty="0" err="1"/>
              <a:t>Yttria</a:t>
            </a:r>
            <a:r>
              <a:rPr lang="en-US" sz="2000" dirty="0"/>
              <a:t> (Y</a:t>
            </a:r>
            <a:r>
              <a:rPr lang="en-US" sz="2000" baseline="-25000" dirty="0"/>
              <a:t>2</a:t>
            </a:r>
            <a:r>
              <a:rPr lang="en-US" sz="2000" dirty="0"/>
              <a:t>O</a:t>
            </a:r>
            <a:r>
              <a:rPr lang="en-US" sz="2000" baseline="-25000" dirty="0"/>
              <a:t>3</a:t>
            </a:r>
            <a:r>
              <a:rPr lang="en-US" sz="2000" dirty="0"/>
              <a:t>).</a:t>
            </a:r>
          </a:p>
          <a:p>
            <a:pPr algn="just"/>
            <a:endParaRPr lang="en-US" sz="2000" dirty="0" smtClean="0"/>
          </a:p>
          <a:p>
            <a:pPr marL="285750" indent="-285750" algn="just">
              <a:buFont typeface="Wingdings" panose="05000000000000000000" pitchFamily="2" charset="2"/>
              <a:buChar char="Ø"/>
            </a:pPr>
            <a:r>
              <a:rPr lang="en-US" dirty="0"/>
              <a:t> </a:t>
            </a:r>
            <a:r>
              <a:rPr lang="en-US" sz="2000" dirty="0"/>
              <a:t>Stabilization of the cubic polymorph of zirconia over wider range of temperatures is accomplished by replacement of some of the Zr</a:t>
            </a:r>
            <a:r>
              <a:rPr lang="en-US" sz="2000" baseline="30000" dirty="0"/>
              <a:t>4+</a:t>
            </a:r>
            <a:r>
              <a:rPr lang="en-US" sz="2000" dirty="0"/>
              <a:t> ions (ionic radius of 0.82 </a:t>
            </a:r>
            <a:r>
              <a:rPr lang="en-US" sz="2000" dirty="0" smtClean="0"/>
              <a:t>Å) in </a:t>
            </a:r>
            <a:r>
              <a:rPr lang="en-US" sz="2000" dirty="0"/>
              <a:t>the crystal lattice with slightly larger ions, e.g., those of Y</a:t>
            </a:r>
            <a:r>
              <a:rPr lang="en-US" sz="2000" baseline="30000" dirty="0"/>
              <a:t>3+</a:t>
            </a:r>
            <a:r>
              <a:rPr lang="en-US" sz="2000" dirty="0"/>
              <a:t> (ionic radius of 0.96 Å). </a:t>
            </a:r>
            <a:endParaRPr lang="en-US" sz="2000" dirty="0" smtClean="0"/>
          </a:p>
          <a:p>
            <a:pPr algn="just"/>
            <a:endParaRPr lang="en-US" sz="2000" dirty="0" smtClean="0"/>
          </a:p>
          <a:p>
            <a:pPr algn="just"/>
            <a:r>
              <a:rPr lang="en-US" sz="2000" baseline="-25000" dirty="0" smtClean="0"/>
              <a:t>		</a:t>
            </a:r>
            <a:endParaRPr lang="en-US" sz="2000" dirty="0" smtClean="0"/>
          </a:p>
        </p:txBody>
      </p:sp>
      <p:sp>
        <p:nvSpPr>
          <p:cNvPr id="3" name="Date Placeholder 2"/>
          <p:cNvSpPr>
            <a:spLocks noGrp="1"/>
          </p:cNvSpPr>
          <p:nvPr>
            <p:ph type="dt" sz="half" idx="10"/>
          </p:nvPr>
        </p:nvSpPr>
        <p:spPr/>
        <p:txBody>
          <a:bodyPr/>
          <a:lstStyle/>
          <a:p>
            <a:fld id="{5AA18ABC-FC55-45DE-B02B-83BAFDB5DF8E}" type="datetime1">
              <a:rPr lang="en-US" smtClean="0"/>
              <a:t>11/10/2020</a:t>
            </a:fld>
            <a:endParaRPr lang="en-US"/>
          </a:p>
        </p:txBody>
      </p:sp>
      <p:sp>
        <p:nvSpPr>
          <p:cNvPr id="4" name="Slide Number Placeholder 3"/>
          <p:cNvSpPr>
            <a:spLocks noGrp="1"/>
          </p:cNvSpPr>
          <p:nvPr>
            <p:ph type="sldNum" sz="quarter" idx="12"/>
          </p:nvPr>
        </p:nvSpPr>
        <p:spPr/>
        <p:txBody>
          <a:bodyPr/>
          <a:lstStyle/>
          <a:p>
            <a:fld id="{06A89730-4BA7-4A6E-9ADF-70FD5E03A14E}" type="slidenum">
              <a:rPr lang="en-US" smtClean="0"/>
              <a:t>8</a:t>
            </a:fld>
            <a:endParaRPr lang="en-US"/>
          </a:p>
        </p:txBody>
      </p:sp>
    </p:spTree>
    <p:extLst>
      <p:ext uri="{BB962C8B-B14F-4D97-AF65-F5344CB8AC3E}">
        <p14:creationId xmlns:p14="http://schemas.microsoft.com/office/powerpoint/2010/main" val="3697967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003087" y="541178"/>
            <a:ext cx="6402170" cy="49244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200" dirty="0" err="1" smtClean="0">
                <a:latin typeface="+mn-lt"/>
                <a:ea typeface="Segoe UI" panose="020B0502040204020203" pitchFamily="34" charset="0"/>
                <a:cs typeface="Segoe UI" panose="020B0502040204020203" pitchFamily="34" charset="0"/>
              </a:rPr>
              <a:t>Yttria</a:t>
            </a:r>
            <a:r>
              <a:rPr lang="en-US" sz="3200" dirty="0" smtClean="0">
                <a:latin typeface="+mn-lt"/>
                <a:ea typeface="Segoe UI" panose="020B0502040204020203" pitchFamily="34" charset="0"/>
                <a:cs typeface="Segoe UI" panose="020B0502040204020203" pitchFamily="34" charset="0"/>
              </a:rPr>
              <a:t> Stabilized Zirconia</a:t>
            </a:r>
            <a:endParaRPr lang="en-US" sz="3200" dirty="0">
              <a:latin typeface="+mn-lt"/>
              <a:ea typeface="Segoe UI" panose="020B0502040204020203" pitchFamily="34" charset="0"/>
              <a:cs typeface="Segoe UI" panose="020B0502040204020203" pitchFamily="34" charset="0"/>
            </a:endParaRPr>
          </a:p>
        </p:txBody>
      </p:sp>
      <p:grpSp>
        <p:nvGrpSpPr>
          <p:cNvPr id="138" name="Group 137"/>
          <p:cNvGrpSpPr/>
          <p:nvPr/>
        </p:nvGrpSpPr>
        <p:grpSpPr>
          <a:xfrm>
            <a:off x="10887" y="6683828"/>
            <a:ext cx="12192000" cy="172472"/>
            <a:chOff x="-170626" y="0"/>
            <a:chExt cx="13534857" cy="166915"/>
          </a:xfrm>
        </p:grpSpPr>
        <p:sp>
          <p:nvSpPr>
            <p:cNvPr id="139" name="Parallelogram 138"/>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Parallelogram 139"/>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arallelogram 140"/>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5410200" y="264115"/>
            <a:ext cx="1371600" cy="110556"/>
            <a:chOff x="-170626" y="0"/>
            <a:chExt cx="13534857" cy="166915"/>
          </a:xfrm>
        </p:grpSpPr>
        <p:sp>
          <p:nvSpPr>
            <p:cNvPr id="143" name="Parallelogram 142"/>
            <p:cNvSpPr/>
            <p:nvPr/>
          </p:nvSpPr>
          <p:spPr>
            <a:xfrm>
              <a:off x="-170626"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Parallelogram 143"/>
            <p:cNvSpPr/>
            <p:nvPr/>
          </p:nvSpPr>
          <p:spPr>
            <a:xfrm>
              <a:off x="4340993" y="0"/>
              <a:ext cx="4511619" cy="166915"/>
            </a:xfrm>
            <a:prstGeom prst="parallelogram">
              <a:avLst>
                <a:gd name="adj" fmla="val 114362"/>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8852612" y="0"/>
              <a:ext cx="4511619" cy="166915"/>
            </a:xfrm>
            <a:prstGeom prst="parallelogram">
              <a:avLst>
                <a:gd name="adj" fmla="val 114362"/>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https://upload.wikimedia.org/wikipedia/commons/5/58/Yttria-stabilized_zirconia_%28YSZ%29_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7344" y="1593910"/>
            <a:ext cx="6154511" cy="4598725"/>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5B455265-962E-4500-923A-728B3DEA4713}" type="datetime1">
              <a:rPr lang="en-US" smtClean="0"/>
              <a:t>11/10/2020</a:t>
            </a:fld>
            <a:endParaRPr lang="en-US"/>
          </a:p>
        </p:txBody>
      </p:sp>
      <p:sp>
        <p:nvSpPr>
          <p:cNvPr id="3" name="Slide Number Placeholder 2"/>
          <p:cNvSpPr>
            <a:spLocks noGrp="1"/>
          </p:cNvSpPr>
          <p:nvPr>
            <p:ph type="sldNum" sz="quarter" idx="12"/>
          </p:nvPr>
        </p:nvSpPr>
        <p:spPr/>
        <p:txBody>
          <a:bodyPr/>
          <a:lstStyle/>
          <a:p>
            <a:fld id="{06A89730-4BA7-4A6E-9ADF-70FD5E03A14E}" type="slidenum">
              <a:rPr lang="en-US" smtClean="0"/>
              <a:t>9</a:t>
            </a:fld>
            <a:endParaRPr lang="en-US"/>
          </a:p>
        </p:txBody>
      </p:sp>
    </p:spTree>
    <p:extLst>
      <p:ext uri="{BB962C8B-B14F-4D97-AF65-F5344CB8AC3E}">
        <p14:creationId xmlns:p14="http://schemas.microsoft.com/office/powerpoint/2010/main" val="39272539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odern 04">
      <a:majorFont>
        <a:latin typeface="Century Gothic"/>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8289</TotalTime>
  <Words>1531</Words>
  <Application>Microsoft Office PowerPoint</Application>
  <PresentationFormat>Widescreen</PresentationFormat>
  <Paragraphs>282</Paragraphs>
  <Slides>28</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 Unicode MS</vt:lpstr>
      <vt:lpstr>Arial</vt:lpstr>
      <vt:lpstr>Calibri</vt:lpstr>
      <vt:lpstr>Calibri Light</vt:lpstr>
      <vt:lpstr>Cambria Math</vt:lpstr>
      <vt:lpstr>Century Gothic</vt:lpstr>
      <vt:lpstr>Segoe UI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Sarma</dc:creator>
  <cp:lastModifiedBy>DELL</cp:lastModifiedBy>
  <cp:revision>369</cp:revision>
  <dcterms:created xsi:type="dcterms:W3CDTF">2017-03-07T09:53:20Z</dcterms:created>
  <dcterms:modified xsi:type="dcterms:W3CDTF">2020-11-10T17:36:13Z</dcterms:modified>
</cp:coreProperties>
</file>