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384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Arial"/>
              </a:rPr>
              <a:t>TOPIC NAME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1C1C1C"/>
                </a:solidFill>
                <a:latin typeface="Arial"/>
              </a:rPr>
              <a:t>Name: </a:t>
            </a: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IN" sz="2000" b="1" strike="noStrike" spc="-1" dirty="0" smtClean="0">
                <a:solidFill>
                  <a:srgbClr val="1C1C1C"/>
                </a:solidFill>
                <a:latin typeface="Arial"/>
              </a:rPr>
              <a:t>Roll </a:t>
            </a:r>
            <a:r>
              <a:rPr lang="en-IN" sz="2000" b="1" strike="noStrike" spc="-1" dirty="0">
                <a:solidFill>
                  <a:srgbClr val="1C1C1C"/>
                </a:solidFill>
                <a:latin typeface="Arial"/>
              </a:rPr>
              <a:t>No.: </a:t>
            </a: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IN" sz="2000" b="1" strike="noStrike" spc="-1" dirty="0" smtClean="0">
                <a:solidFill>
                  <a:srgbClr val="1C1C1C"/>
                </a:solidFill>
                <a:latin typeface="Arial"/>
              </a:rPr>
              <a:t>Section </a:t>
            </a:r>
            <a:r>
              <a:rPr lang="en-IN" sz="2000" b="1" strike="noStrike" spc="-1" dirty="0">
                <a:solidFill>
                  <a:srgbClr val="1C1C1C"/>
                </a:solidFill>
                <a:latin typeface="Arial"/>
              </a:rPr>
              <a:t>: </a:t>
            </a: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IN" sz="2000" b="1" strike="noStrike" spc="-1" dirty="0" smtClean="0">
                <a:solidFill>
                  <a:srgbClr val="1C1C1C"/>
                </a:solidFill>
                <a:latin typeface="Arial"/>
              </a:rPr>
              <a:t>Tutor</a:t>
            </a:r>
            <a:r>
              <a:rPr lang="en-IN" sz="2000" b="1" strike="noStrike" spc="-1" dirty="0">
                <a:solidFill>
                  <a:srgbClr val="1C1C1C"/>
                </a:solidFill>
                <a:latin typeface="Arial"/>
              </a:rPr>
              <a:t>:</a:t>
            </a: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IN" sz="2000" b="1" strike="noStrike" spc="-1" dirty="0" smtClean="0">
                <a:solidFill>
                  <a:srgbClr val="1C1C1C"/>
                </a:solidFill>
                <a:latin typeface="Arial"/>
              </a:rPr>
              <a:t>Instructor</a:t>
            </a:r>
            <a:r>
              <a:rPr lang="en-IN" sz="2000" b="1" strike="noStrike" spc="-1" dirty="0">
                <a:solidFill>
                  <a:srgbClr val="1C1C1C"/>
                </a:solidFill>
                <a:latin typeface="Arial"/>
              </a:rPr>
              <a:t>: 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7743423" y="4941325"/>
            <a:ext cx="1751760" cy="16682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144000" y="144000"/>
            <a:ext cx="979164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 smtClean="0">
                <a:latin typeface="Arial"/>
              </a:rPr>
              <a:t>TA201T:  Introduction to Manufacturing Processes I</a:t>
            </a:r>
          </a:p>
          <a:p>
            <a:pPr algn="ctr">
              <a:lnSpc>
                <a:spcPct val="100000"/>
              </a:lnSpc>
            </a:pPr>
            <a:r>
              <a:rPr lang="en-IN" sz="2400" b="1" i="1" spc="-1" dirty="0" smtClean="0">
                <a:latin typeface="Arial"/>
              </a:rPr>
              <a:t>2020-21 Semester I</a:t>
            </a:r>
            <a:endParaRPr lang="en-IN" sz="2400" b="1" i="1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343" y="1424069"/>
            <a:ext cx="9590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</a:rPr>
              <a:t>Template </a:t>
            </a:r>
            <a:r>
              <a:rPr lang="en-US" sz="2200" b="1" u="sng" smtClean="0">
                <a:solidFill>
                  <a:schemeClr val="accent6">
                    <a:lumMod val="50000"/>
                  </a:schemeClr>
                </a:solidFill>
              </a:rPr>
              <a:t>for Making Presentation </a:t>
            </a: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</a:rPr>
              <a:t>based on Manufacturing Case Study</a:t>
            </a:r>
          </a:p>
          <a:p>
            <a:pPr algn="ctr"/>
            <a:r>
              <a:rPr lang="en-US" sz="2200" b="1" i="1" dirty="0" smtClean="0">
                <a:solidFill>
                  <a:srgbClr val="002060"/>
                </a:solidFill>
              </a:rPr>
              <a:t>(You are required to choose any topic of your choice)</a:t>
            </a:r>
            <a:endParaRPr lang="en-US" sz="22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 smtClean="0">
                <a:solidFill>
                  <a:srgbClr val="FFFFFF"/>
                </a:solidFill>
                <a:latin typeface="Noto Sans Black"/>
              </a:rPr>
              <a:t>Outline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2088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Arial"/>
              </a:rPr>
              <a:t>PART 1 </a:t>
            </a:r>
            <a:endParaRPr lang="en-IN" sz="2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1C1C1C"/>
                </a:solidFill>
                <a:latin typeface="Arial"/>
              </a:rPr>
              <a:t>Introduction</a:t>
            </a:r>
            <a:endParaRPr lang="en-IN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1C1C1C"/>
                </a:solidFill>
                <a:latin typeface="Arial"/>
              </a:rPr>
              <a:t>Literature </a:t>
            </a:r>
            <a:r>
              <a:rPr lang="en-IN" sz="2200" b="0" strike="noStrike" spc="-1" dirty="0" smtClean="0">
                <a:solidFill>
                  <a:srgbClr val="1C1C1C"/>
                </a:solidFill>
                <a:latin typeface="Arial"/>
              </a:rPr>
              <a:t>review</a:t>
            </a: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spc="-1" dirty="0" smtClean="0">
                <a:solidFill>
                  <a:srgbClr val="1C1C1C"/>
                </a:solidFill>
                <a:latin typeface="Arial"/>
              </a:rPr>
              <a:t>Material selection</a:t>
            </a: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 smtClean="0">
                <a:solidFill>
                  <a:srgbClr val="1C1C1C"/>
                </a:solidFill>
                <a:latin typeface="Arial"/>
              </a:rPr>
              <a:t>Material structure (microstructure as well as shape &amp; size) and Properties.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Arial"/>
              </a:rPr>
              <a:t>PART 2 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" y="3420000"/>
            <a:ext cx="9179640" cy="7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 lnSpcReduction="10000"/>
          </a:bodyPr>
          <a:lstStyle/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lang="en-IN" sz="6000" b="1" strike="noStrike" spc="-1">
                <a:solidFill>
                  <a:srgbClr val="1C1C1C"/>
                </a:solidFill>
                <a:latin typeface="Noto Sans SemiBold"/>
              </a:rPr>
              <a:t>PART 1</a:t>
            </a:r>
            <a:endParaRPr lang="en-IN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latin typeface="Noto Sans Black"/>
              </a:rPr>
              <a:t>Literature Review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2360" y="504000"/>
            <a:ext cx="9179640" cy="6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8500" lnSpcReduction="20000"/>
          </a:bodyPr>
          <a:lstStyle/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lang="en-IN" sz="6000" b="1" strike="noStrike" spc="-1">
                <a:solidFill>
                  <a:srgbClr val="1C1C1C"/>
                </a:solidFill>
                <a:latin typeface="Noto Sans SemiBold"/>
              </a:rPr>
              <a:t>PART 2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88000" y="1872000"/>
            <a:ext cx="9360000" cy="88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Processing </a:t>
            </a:r>
            <a:r>
              <a:rPr lang="en-US" sz="2000" b="1" spc="-1" dirty="0" smtClean="0">
                <a:solidFill>
                  <a:srgbClr val="000000"/>
                </a:solidFill>
                <a:latin typeface="Arial"/>
              </a:rPr>
              <a:t>Details</a:t>
            </a:r>
            <a:endParaRPr lang="en-US" sz="20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Explain the all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</a:rPr>
              <a:t>processing routes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by which the component can be made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Describe the effect of varying processing parameters on the </a:t>
            </a:r>
            <a:r>
              <a:rPr lang="en-US" spc="-1" dirty="0" err="1" smtClean="0">
                <a:solidFill>
                  <a:srgbClr val="000000"/>
                </a:solidFill>
                <a:latin typeface="Arial"/>
              </a:rPr>
              <a:t>microstructur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 and properties of the particular material system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latin typeface="Noto Sans Black"/>
              </a:rPr>
              <a:t>Brief Outline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24000" y="1656000"/>
            <a:ext cx="9179640" cy="50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1000" lnSpcReduction="20000"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spc="-1" dirty="0">
                <a:solidFill>
                  <a:srgbClr val="2A6099"/>
                </a:solidFill>
                <a:latin typeface="Noto Sans SemiBold"/>
              </a:rPr>
              <a:t>REQUIREMENT: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1.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Please select topic 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that relates to an application and detail its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manufacturing process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2. 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Restrict your presentation to within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15 slides (20 </a:t>
            </a: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slides maximum 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limit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) 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3.  USE 4:3 format for the presentation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4. Use 18-20 font size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5.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We shall be verifying the submitted presentations for </a:t>
            </a:r>
            <a:r>
              <a:rPr lang="en-IN" sz="2600" b="1" strike="noStrike" spc="-1" dirty="0" err="1" smtClean="0">
                <a:solidFill>
                  <a:srgbClr val="1C1C1C"/>
                </a:solidFill>
                <a:latin typeface="Noto Sans SemiBold"/>
              </a:rPr>
              <a:t>Plagirism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. If it is just copied and paste from the literature/websit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e, it will be rejected.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6. In Part 1, You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are required to describe the application, its property requirement, its shape and structure (both microstructure and macrostructure/shape.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7. In part 2, You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are required to provid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e the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manufacturing processes that are used for fabricating this component.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 </a:t>
            </a:r>
            <a:r>
              <a:rPr lang="en-IN" sz="2600" b="1" strike="noStrike" spc="-1" dirty="0">
                <a:solidFill>
                  <a:srgbClr val="C9211E"/>
                </a:solidFill>
                <a:latin typeface="Noto Sans SemiBold"/>
              </a:rPr>
              <a:t>Slides: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1. Slides must be clear and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should contain relevant information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2. Slides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should not be too cluttered with information. Avoid usin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g small fonts and low resolution images.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3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Noto Sans SemiBold"/>
              </a:rPr>
              <a:t>. </a:t>
            </a:r>
            <a:r>
              <a:rPr lang="en-IN" sz="2600" b="1" spc="-1" dirty="0" smtClean="0">
                <a:solidFill>
                  <a:srgbClr val="1C1C1C"/>
                </a:solidFill>
                <a:latin typeface="Noto Sans SemiBold"/>
              </a:rPr>
              <a:t>Provide reference of all the sources that your referred to.  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 smtClean="0">
                <a:solidFill>
                  <a:srgbClr val="FFFFFF"/>
                </a:solidFill>
                <a:latin typeface="Noto Sans Black"/>
              </a:rPr>
              <a:t>Referencing Format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1C1C1C"/>
                </a:solidFill>
                <a:latin typeface="Arial"/>
              </a:rPr>
              <a:t>From </a:t>
            </a:r>
            <a:r>
              <a:rPr lang="en-IN" sz="2000" spc="-1" dirty="0">
                <a:solidFill>
                  <a:srgbClr val="1C1C1C"/>
                </a:solidFill>
                <a:latin typeface="Arial"/>
              </a:rPr>
              <a:t>R</a:t>
            </a:r>
            <a:r>
              <a:rPr lang="en-IN" sz="2000" b="0" strike="noStrike" spc="-1" dirty="0" smtClean="0">
                <a:solidFill>
                  <a:srgbClr val="1C1C1C"/>
                </a:solidFill>
                <a:latin typeface="Arial"/>
              </a:rPr>
              <a:t>esearch Paper in Journals: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000" b="0" strike="noStrike" spc="-1" dirty="0">
                <a:solidFill>
                  <a:srgbClr val="1C1C1C"/>
                </a:solidFill>
                <a:latin typeface="Arial"/>
              </a:rPr>
              <a:t>Author name, Paper name</a:t>
            </a:r>
            <a:r>
              <a:rPr lang="en-IN" sz="2000" b="0" strike="noStrike" spc="-1" dirty="0" smtClean="0">
                <a:solidFill>
                  <a:srgbClr val="1C1C1C"/>
                </a:solidFill>
                <a:latin typeface="Arial"/>
              </a:rPr>
              <a:t>, Journal </a:t>
            </a:r>
            <a:r>
              <a:rPr lang="en-IN" sz="2000" b="0" strike="noStrike" spc="-1" dirty="0">
                <a:solidFill>
                  <a:srgbClr val="1C1C1C"/>
                </a:solidFill>
                <a:latin typeface="Arial"/>
              </a:rPr>
              <a:t>name, Volume, pages, year of </a:t>
            </a:r>
            <a:r>
              <a:rPr lang="en-IN" sz="2000" b="0" strike="noStrike" spc="-1" dirty="0" smtClean="0">
                <a:solidFill>
                  <a:srgbClr val="1C1C1C"/>
                </a:solidFill>
                <a:latin typeface="Arial"/>
              </a:rPr>
              <a:t>publication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u="sng" strike="noStrike" spc="-1" dirty="0" smtClean="0">
                <a:solidFill>
                  <a:srgbClr val="000000"/>
                </a:solidFill>
                <a:latin typeface="Arial"/>
              </a:rPr>
              <a:t>For Example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</a:rPr>
              <a:t>A.W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Prabhu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Directed energy deposited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–6Al–4V,Science and Technology of Welding and Joining, Vol:14, pp: 2136-2138 (2015)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IN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1C1C1C"/>
                </a:solidFill>
                <a:latin typeface="Arial"/>
              </a:rPr>
              <a:t>From Book chapter: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000" b="0" strike="noStrike" spc="-1" dirty="0">
                <a:solidFill>
                  <a:srgbClr val="1C1C1C"/>
                </a:solidFill>
                <a:latin typeface="Arial"/>
              </a:rPr>
              <a:t>Author name, Name of the book, Published journal, pages, year of </a:t>
            </a:r>
            <a:r>
              <a:rPr lang="en-IN" sz="2000" b="0" strike="noStrike" spc="-1" dirty="0" smtClean="0">
                <a:solidFill>
                  <a:srgbClr val="1C1C1C"/>
                </a:solidFill>
                <a:latin typeface="Arial"/>
              </a:rPr>
              <a:t>publication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u="sng" strike="noStrike" spc="-1" dirty="0" smtClean="0">
                <a:solidFill>
                  <a:srgbClr val="1C1C1C"/>
                </a:solidFill>
                <a:latin typeface="Arial"/>
              </a:rPr>
              <a:t>For Example</a:t>
            </a:r>
            <a:r>
              <a:rPr lang="en-IN" sz="2000" b="0" strike="noStrike" spc="-1" dirty="0" smtClean="0">
                <a:solidFill>
                  <a:srgbClr val="1C1C1C"/>
                </a:solidFill>
                <a:latin typeface="Arial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1C1C1C"/>
                </a:solidFill>
                <a:latin typeface="Arial"/>
              </a:rPr>
              <a:t>D</a:t>
            </a:r>
            <a:r>
              <a:rPr lang="en-IN" sz="2000" b="0" strike="noStrike" spc="-1" dirty="0">
                <a:solidFill>
                  <a:srgbClr val="1C1C1C"/>
                </a:solidFill>
                <a:latin typeface="Arial"/>
              </a:rPr>
              <a:t>. Wallace, Thermodynamics of Crystals: pp: 250-252 ,Dover Publications, pp: 250-252 (1998)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Noto Sans SemiBold"/>
              </a:rPr>
              <a:t> </a:t>
            </a: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 smtClean="0">
                <a:solidFill>
                  <a:srgbClr val="FFFFFF"/>
                </a:solidFill>
                <a:latin typeface="Noto Sans Black"/>
              </a:rPr>
              <a:t>Presentation Grading </a:t>
            </a:r>
            <a:r>
              <a:rPr lang="en-IN" sz="3200" b="1" strike="noStrike" spc="-1" dirty="0">
                <a:solidFill>
                  <a:srgbClr val="FFFFFF"/>
                </a:solidFill>
                <a:latin typeface="Noto Sans Black"/>
              </a:rPr>
              <a:t>Scheme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>
                <a:solidFill>
                  <a:srgbClr val="1C1C1C"/>
                </a:solidFill>
                <a:latin typeface="Noto Sans SemiBold"/>
              </a:rPr>
              <a:t>Part 1 : 40%</a:t>
            </a:r>
            <a:endParaRPr lang="en-IN" sz="26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C1C1C"/>
                </a:solidFill>
                <a:latin typeface="Noto Sans Light"/>
              </a:rPr>
              <a:t>Content : 25%</a:t>
            </a:r>
            <a:endParaRPr lang="en-IN" sz="2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C1C1C"/>
                </a:solidFill>
                <a:latin typeface="Noto Sans Light"/>
              </a:rPr>
              <a:t>Reference: 5%</a:t>
            </a:r>
            <a:endParaRPr lang="en-IN" sz="2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C1C1C"/>
                </a:solidFill>
                <a:latin typeface="Noto Sans Light"/>
              </a:rPr>
              <a:t>Unique idea: 10%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>
                <a:solidFill>
                  <a:srgbClr val="1C1C1C"/>
                </a:solidFill>
                <a:latin typeface="Noto Sans SemiBold"/>
              </a:rPr>
              <a:t>Part 2: 60%</a:t>
            </a:r>
            <a:endParaRPr lang="en-IN" sz="26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C1C1C"/>
                </a:solidFill>
                <a:latin typeface="Noto Sans Light"/>
              </a:rPr>
              <a:t>Content: 45%</a:t>
            </a:r>
            <a:endParaRPr lang="en-IN" sz="2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C1C1C"/>
                </a:solidFill>
                <a:latin typeface="Noto Sans Light"/>
              </a:rPr>
              <a:t>Reference: 5%</a:t>
            </a:r>
            <a:endParaRPr lang="en-IN" sz="2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C1C1C"/>
                </a:solidFill>
                <a:latin typeface="Noto Sans Light"/>
              </a:rPr>
              <a:t>Unique idea: 10%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405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DejaVu Sans</vt:lpstr>
      <vt:lpstr>Noto Sans Black</vt:lpstr>
      <vt:lpstr>Noto Sans Light</vt:lpstr>
      <vt:lpstr>Noto Sans SemiBold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DELL</dc:creator>
  <dc:description/>
  <cp:lastModifiedBy>DELL</cp:lastModifiedBy>
  <cp:revision>9</cp:revision>
  <dcterms:created xsi:type="dcterms:W3CDTF">2020-11-03T21:14:43Z</dcterms:created>
  <dcterms:modified xsi:type="dcterms:W3CDTF">2020-11-10T18:25:42Z</dcterms:modified>
  <dc:language>en-IN</dc:language>
</cp:coreProperties>
</file>