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61" r:id="rId2"/>
    <p:sldId id="262" r:id="rId3"/>
    <p:sldId id="265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CBD6E9"/>
    <a:srgbClr val="E7EC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79" autoAdjust="0"/>
    <p:restoredTop sz="94660"/>
  </p:normalViewPr>
  <p:slideViewPr>
    <p:cSldViewPr snapToGrid="0">
      <p:cViewPr varScale="1">
        <p:scale>
          <a:sx n="74" d="100"/>
          <a:sy n="74" d="100"/>
        </p:scale>
        <p:origin x="89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00079-B6E3-49BB-8879-545B75781117}" type="datetimeFigureOut">
              <a:rPr lang="en-IN" smtClean="0"/>
              <a:pPr/>
              <a:t>28-10-2018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C0557-9D90-42F9-9646-BEFF7D35455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123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2347" y="3886201"/>
            <a:ext cx="10682816" cy="430887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Section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963084" y="4648200"/>
            <a:ext cx="10682816" cy="381000"/>
          </a:xfrm>
        </p:spPr>
        <p:txBody>
          <a:bodyPr/>
          <a:lstStyle>
            <a:lvl1pPr marL="0" indent="0">
              <a:buNone/>
              <a:defRPr lang="en-US" sz="2000" dirty="0">
                <a:solidFill>
                  <a:schemeClr val="tx1"/>
                </a:solidFill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Click to add Section detail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227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94365" y="3657600"/>
            <a:ext cx="11698817" cy="990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7416612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385" y="838200"/>
            <a:ext cx="11815233" cy="5410200"/>
          </a:xfrm>
        </p:spPr>
        <p:txBody>
          <a:bodyPr/>
          <a:lstStyle>
            <a:lvl3pPr>
              <a:defRPr sz="1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09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385" y="838200"/>
            <a:ext cx="5689600" cy="5410200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/>
            </a:lvl1pPr>
            <a:lvl2pPr>
              <a:spcBef>
                <a:spcPts val="300"/>
              </a:spcBef>
              <a:spcAft>
                <a:spcPts val="300"/>
              </a:spcAft>
              <a:defRPr/>
            </a:lvl2pPr>
            <a:lvl3pPr>
              <a:spcBef>
                <a:spcPts val="300"/>
              </a:spcBef>
              <a:spcAft>
                <a:spcPts val="300"/>
              </a:spcAft>
              <a:defRPr sz="1000"/>
            </a:lvl3pPr>
            <a:lvl4pPr>
              <a:spcBef>
                <a:spcPts val="300"/>
              </a:spcBef>
              <a:spcAft>
                <a:spcPts val="300"/>
              </a:spcAft>
              <a:defRPr/>
            </a:lvl4pPr>
            <a:lvl5pPr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299200" y="838200"/>
            <a:ext cx="5689600" cy="5410200"/>
          </a:xfrm>
        </p:spPr>
        <p:txBody>
          <a:bodyPr/>
          <a:lstStyle>
            <a:lvl3pPr>
              <a:defRPr sz="1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6083300" y="838200"/>
            <a:ext cx="0" cy="5410200"/>
          </a:xfrm>
          <a:prstGeom prst="line">
            <a:avLst/>
          </a:prstGeom>
          <a:solidFill>
            <a:schemeClr val="folHlink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83622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385" y="1524000"/>
            <a:ext cx="11815233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203200" y="838200"/>
            <a:ext cx="11785600" cy="487017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0" rIns="0" bIns="0" numCol="1" anchor="ctr" anchorCtr="0" compatLnSpc="1">
            <a:prstTxWarp prst="textNoShape">
              <a:avLst/>
            </a:prstTxWarp>
            <a:noAutofit/>
          </a:bodyPr>
          <a:lstStyle>
            <a:lvl1pPr>
              <a:defRPr lang="en-US" sz="1800" b="0" smtClean="0">
                <a:solidFill>
                  <a:schemeClr val="accent1"/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3699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596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94369" y="3657600"/>
            <a:ext cx="11698817" cy="990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94369" y="2667000"/>
            <a:ext cx="11698817" cy="990600"/>
          </a:xfrm>
          <a:ln w="9525">
            <a:noFill/>
          </a:ln>
          <a:extLst/>
        </p:spPr>
        <p:txBody>
          <a:bodyPr anchor="b">
            <a:noAutofit/>
          </a:bodyPr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80427" y="3355978"/>
            <a:ext cx="5276850" cy="1308100"/>
          </a:xfrm>
          <a:prstGeom prst="rect">
            <a:avLst/>
          </a:prstGeom>
        </p:spPr>
      </p:pic>
      <p:sp>
        <p:nvSpPr>
          <p:cNvPr id="9" name="Round Single Corner Rectangle 8"/>
          <p:cNvSpPr/>
          <p:nvPr userDrawn="1"/>
        </p:nvSpPr>
        <p:spPr bwMode="auto">
          <a:xfrm rot="10800000" flipH="1">
            <a:off x="-18222" y="3"/>
            <a:ext cx="8857423" cy="603363"/>
          </a:xfrm>
          <a:prstGeom prst="round1Rect">
            <a:avLst/>
          </a:prstGeom>
          <a:solidFill>
            <a:schemeClr val="folHlink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smtClean="0">
              <a:solidFill>
                <a:srgbClr val="000000"/>
              </a:solidFill>
              <a:ea typeface="ヒラギノ角ゴ Pro W3" pitchFamily="12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584162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Single Corner Rectangle 2"/>
          <p:cNvSpPr/>
          <p:nvPr userDrawn="1"/>
        </p:nvSpPr>
        <p:spPr bwMode="auto">
          <a:xfrm rot="10800000" flipH="1">
            <a:off x="-18221" y="1"/>
            <a:ext cx="8857421" cy="603363"/>
          </a:xfrm>
          <a:prstGeom prst="round1Rect">
            <a:avLst/>
          </a:prstGeom>
          <a:solidFill>
            <a:schemeClr val="folHlink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88385" y="838200"/>
            <a:ext cx="11815233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 flipV="1">
            <a:off x="508001" y="6604570"/>
            <a:ext cx="8432799" cy="510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/>
        </p:spPr>
        <p:txBody>
          <a:bodyPr/>
          <a:lstStyle/>
          <a:p>
            <a:pPr algn="ctr">
              <a:defRPr/>
            </a:pPr>
            <a:endParaRPr lang="en-US" sz="1800" dirty="0">
              <a:ea typeface="ヒラギノ角ゴ Pro W3" pitchFamily="124" charset="-128"/>
              <a:cs typeface="+mn-cs"/>
            </a:endParaRPr>
          </a:p>
        </p:txBody>
      </p:sp>
      <p:sp>
        <p:nvSpPr>
          <p:cNvPr id="1029" name="Rectangle 8"/>
          <p:cNvSpPr>
            <a:spLocks noGrp="1" noChangeArrowheads="1"/>
          </p:cNvSpPr>
          <p:nvPr>
            <p:ph type="title"/>
          </p:nvPr>
        </p:nvSpPr>
        <p:spPr bwMode="gray">
          <a:xfrm>
            <a:off x="188385" y="147795"/>
            <a:ext cx="10682816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7" name="Rectangle 5"/>
          <p:cNvSpPr txBox="1">
            <a:spLocks noGrp="1" noChangeArrowheads="1"/>
          </p:cNvSpPr>
          <p:nvPr/>
        </p:nvSpPr>
        <p:spPr bwMode="auto">
          <a:xfrm>
            <a:off x="194733" y="6581776"/>
            <a:ext cx="414867" cy="11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7998" tIns="10799" rIns="17998" bIns="10799" anchor="b"/>
          <a:lstStyle/>
          <a:p>
            <a:pPr eaLnBrk="0" hangingPunct="0">
              <a:defRPr/>
            </a:pPr>
            <a:fld id="{FD42B27A-5D29-48E2-B726-35A66B21F26C}" type="slidenum">
              <a:rPr lang="en-US" sz="800">
                <a:ea typeface="ヒラギノ角ゴ Pro W3" pitchFamily="124" charset="-128"/>
                <a:cs typeface="+mn-cs"/>
              </a:rPr>
              <a:pPr eaLnBrk="0" hangingPunct="0">
                <a:defRPr/>
              </a:pPr>
              <a:t>‹#›</a:t>
            </a:fld>
            <a:endParaRPr lang="en-US" sz="800" dirty="0">
              <a:ea typeface="ヒラギノ角ゴ Pro W3" pitchFamily="124" charset="-128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749"/>
          <a:stretch/>
        </p:blipFill>
        <p:spPr>
          <a:xfrm>
            <a:off x="10787797" y="96237"/>
            <a:ext cx="1038747" cy="410890"/>
          </a:xfrm>
          <a:prstGeom prst="rect">
            <a:avLst/>
          </a:prstGeom>
        </p:spPr>
      </p:pic>
      <p:sp>
        <p:nvSpPr>
          <p:cNvPr id="5" name="Oval 4"/>
          <p:cNvSpPr/>
          <p:nvPr userDrawn="1"/>
        </p:nvSpPr>
        <p:spPr bwMode="auto">
          <a:xfrm>
            <a:off x="8940800" y="6542960"/>
            <a:ext cx="152400" cy="114300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331201" y="6477001"/>
            <a:ext cx="36724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>
                <a:latin typeface="Arial Black" panose="020B0A04020102020204" pitchFamily="34" charset="0"/>
              </a:rPr>
              <a:t>Collaborate. Innovate. Scale.</a:t>
            </a:r>
            <a:endParaRPr lang="en-US" sz="1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818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Corbel" panose="020B050302020402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chemeClr val="accent1"/>
        </a:buClr>
        <a:buFont typeface="Symbol" pitchFamily="18" charset="2"/>
        <a:buChar char="·"/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344488" indent="-171450" algn="l" defTabSz="1838325" rtl="0" eaLnBrk="1" fontAlgn="base" hangingPunct="1">
        <a:spcBef>
          <a:spcPct val="250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sz="1200">
          <a:solidFill>
            <a:schemeClr val="tx1"/>
          </a:solidFill>
          <a:latin typeface="+mn-lt"/>
          <a:ea typeface="+mn-ea"/>
          <a:cs typeface="+mn-cs"/>
        </a:defRPr>
      </a:lvl2pPr>
      <a:lvl3pPr marL="517525" indent="-171450" algn="l" defTabSz="1838325" rtl="0" eaLnBrk="1" fontAlgn="base" hangingPunct="1">
        <a:spcBef>
          <a:spcPct val="25000"/>
        </a:spcBef>
        <a:spcAft>
          <a:spcPct val="0"/>
        </a:spcAft>
        <a:buClr>
          <a:schemeClr val="accent1"/>
        </a:buClr>
        <a:buFont typeface="Symbol" pitchFamily="18" charset="2"/>
        <a:buChar char="·"/>
        <a:defRPr sz="11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66688" algn="l" defTabSz="1838325" rtl="0" eaLnBrk="1" fontAlgn="base" hangingPunct="1">
        <a:spcBef>
          <a:spcPct val="250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sz="1000">
          <a:solidFill>
            <a:schemeClr val="tx1"/>
          </a:solidFill>
          <a:latin typeface="+mn-lt"/>
          <a:ea typeface="+mn-ea"/>
          <a:cs typeface="+mn-cs"/>
        </a:defRPr>
      </a:lvl4pPr>
      <a:lvl5pPr marL="8524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accent1"/>
        </a:buClr>
        <a:buFont typeface="Symbol" pitchFamily="18" charset="2"/>
        <a:buChar char="·"/>
        <a:defRPr sz="800">
          <a:solidFill>
            <a:schemeClr val="tx1"/>
          </a:solidFill>
          <a:latin typeface="+mn-lt"/>
          <a:ea typeface="+mn-ea"/>
          <a:cs typeface="+mn-cs"/>
        </a:defRPr>
      </a:lvl5pPr>
      <a:lvl6pPr marL="13096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ctrTitle"/>
          </p:nvPr>
        </p:nvSpPr>
        <p:spPr>
          <a:xfrm>
            <a:off x="1047750" y="850900"/>
            <a:ext cx="9544050" cy="2940050"/>
          </a:xfrm>
        </p:spPr>
        <p:txBody>
          <a:bodyPr/>
          <a:lstStyle/>
          <a:p>
            <a:r>
              <a:rPr lang="en-IN" sz="28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Credit Value Adjustment(CVA) &amp; GSST </a:t>
            </a:r>
            <a:r>
              <a:rPr lang="en-US" sz="28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Dashboard </a:t>
            </a:r>
            <a:br>
              <a:rPr lang="en-US" sz="28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Weekly Status Report</a:t>
            </a:r>
            <a:br>
              <a:rPr lang="en-US" sz="28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Sep’18 –</a:t>
            </a:r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 Sep’18</a:t>
            </a:r>
            <a:endParaRPr lang="en-US" sz="28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74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180483" y="65237"/>
            <a:ext cx="6878841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GB" altLang="en-US" sz="2400" dirty="0" smtClean="0">
                <a:solidFill>
                  <a:srgbClr val="ED8B00"/>
                </a:solidFill>
                <a:latin typeface="Calibri" pitchFamily="34" charset="0"/>
                <a:ea typeface="ＭＳ Ｐゴシック" pitchFamily="34" charset="-128"/>
              </a:rPr>
              <a:t>CVA &amp; GSST</a:t>
            </a:r>
            <a:endParaRPr lang="en-GB" altLang="en-US" sz="2400" dirty="0">
              <a:solidFill>
                <a:srgbClr val="ED8B00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18" name="AutoShape 9"/>
          <p:cNvSpPr>
            <a:spLocks noChangeArrowheads="1"/>
          </p:cNvSpPr>
          <p:nvPr/>
        </p:nvSpPr>
        <p:spPr bwMode="auto">
          <a:xfrm>
            <a:off x="232336" y="1807482"/>
            <a:ext cx="11414960" cy="2314591"/>
          </a:xfrm>
          <a:prstGeom prst="roundRect">
            <a:avLst>
              <a:gd name="adj" fmla="val 6116"/>
            </a:avLst>
          </a:prstGeom>
          <a:solidFill>
            <a:schemeClr val="bg1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US" sz="1100" b="1" kern="0" dirty="0">
              <a:solidFill>
                <a:srgbClr val="00315F"/>
              </a:solidFill>
              <a:latin typeface="Calibri" pitchFamily="32" charset="0"/>
              <a:ea typeface="ＭＳ Ｐゴシック" pitchFamily="34" charset="-128"/>
              <a:cs typeface="Arial Unicode MS" charset="0"/>
            </a:endParaRPr>
          </a:p>
        </p:txBody>
      </p:sp>
      <p:sp>
        <p:nvSpPr>
          <p:cNvPr id="19" name="AutoShape 10"/>
          <p:cNvSpPr>
            <a:spLocks noChangeArrowheads="1"/>
          </p:cNvSpPr>
          <p:nvPr/>
        </p:nvSpPr>
        <p:spPr bwMode="auto">
          <a:xfrm>
            <a:off x="827894" y="1542208"/>
            <a:ext cx="2593593" cy="3524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400" b="1" kern="0" dirty="0" smtClean="0">
                <a:latin typeface="Calibri" pitchFamily="32" charset="0"/>
                <a:ea typeface="ＭＳ Ｐゴシック" pitchFamily="34" charset="-128"/>
                <a:cs typeface="Arial Unicode MS" charset="0"/>
              </a:rPr>
              <a:t>Key Updates</a:t>
            </a:r>
            <a:endParaRPr lang="en-US" sz="1400" b="1" kern="0" dirty="0">
              <a:latin typeface="Calibri" pitchFamily="32" charset="0"/>
              <a:ea typeface="ＭＳ Ｐゴシック" pitchFamily="34" charset="-128"/>
              <a:cs typeface="Arial Unicode MS" charset="0"/>
            </a:endParaRPr>
          </a:p>
        </p:txBody>
      </p:sp>
      <p:graphicFrame>
        <p:nvGraphicFramePr>
          <p:cNvPr id="20" name="Group 193"/>
          <p:cNvGraphicFramePr>
            <a:graphicFrameLocks noGrp="1"/>
          </p:cNvGraphicFramePr>
          <p:nvPr>
            <p:extLst/>
          </p:nvPr>
        </p:nvGraphicFramePr>
        <p:xfrm>
          <a:off x="9820897" y="697271"/>
          <a:ext cx="1826399" cy="972461"/>
        </p:xfrm>
        <a:graphic>
          <a:graphicData uri="http://schemas.openxmlformats.org/drawingml/2006/table">
            <a:tbl>
              <a:tblPr/>
              <a:tblGrid>
                <a:gridCol w="1557087"/>
                <a:gridCol w="269312"/>
              </a:tblGrid>
              <a:tr h="2354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odafone Rg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odafone Rg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odafone Rg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odafone Rg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odafone Rg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odafone Rg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odafone Rg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odafone Rg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odafone Rg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Release #</a:t>
                      </a:r>
                    </a:p>
                  </a:txBody>
                  <a:tcPr marL="121956" marR="121956" marT="45691" marB="45691" horzOverflow="overflow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8B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odafone Rg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odafone Rg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odafone Rg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odafone Rg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odafone Rg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odafone Rg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odafone Rg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odafone Rg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odafone Rg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G</a:t>
                      </a:r>
                    </a:p>
                  </a:txBody>
                  <a:tcPr marL="121956" marR="121956" marT="45691" marB="45691" horzOverflow="overflow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</a:tr>
              <a:tr h="235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Schedule</a:t>
                      </a:r>
                    </a:p>
                  </a:txBody>
                  <a:tcPr marL="121956" marR="121956" marT="45691" marB="45691" horzOverflow="overflow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G</a:t>
                      </a:r>
                    </a:p>
                  </a:txBody>
                  <a:tcPr marL="121956" marR="121956" marT="45691" marB="45691" horzOverflow="overflow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235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Quality</a:t>
                      </a:r>
                    </a:p>
                  </a:txBody>
                  <a:tcPr marL="121956" marR="121956" marT="45691" marB="45691" horzOverflow="overflow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</a:t>
                      </a:r>
                    </a:p>
                  </a:txBody>
                  <a:tcPr marL="121956" marR="121956" marT="45691" marB="45691" horzOverflow="overflow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</a:tr>
              <a:tr h="2456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Customer</a:t>
                      </a:r>
                    </a:p>
                  </a:txBody>
                  <a:tcPr marL="121956" marR="121956" marT="45691" marB="45691" horzOverflow="overflow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</a:t>
                      </a:r>
                    </a:p>
                  </a:txBody>
                  <a:tcPr marL="121956" marR="121956" marT="45691" marB="45691" horzOverflow="overflow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642224" y="1891407"/>
            <a:ext cx="11180449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IN" sz="1150" b="1" dirty="0" smtClean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GSST</a:t>
            </a:r>
          </a:p>
          <a:p>
            <a:pPr marL="628650" lvl="1" indent="-171450">
              <a:spcBef>
                <a:spcPts val="300"/>
              </a:spcBef>
              <a:buClr>
                <a:srgbClr val="1CBDC9">
                  <a:lumMod val="75000"/>
                </a:srgbClr>
              </a:buClr>
              <a:buFont typeface="Wingdings" panose="05000000000000000000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IN" sz="1100" dirty="0" smtClean="0">
                <a:latin typeface="Calibri" panose="020F0502020204030204" pitchFamily="34" charset="0"/>
                <a:cs typeface="Calibri" panose="020F0502020204030204" pitchFamily="34" charset="0"/>
              </a:rPr>
              <a:t>$/</a:t>
            </a:r>
            <a:r>
              <a:rPr lang="en-IN" sz="11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tarun_keyupdate</a:t>
            </a:r>
            <a:r>
              <a:rPr lang="en-IN" sz="1100" dirty="0" smtClean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endParaRPr lang="en-US" sz="1100" dirty="0">
              <a:solidFill>
                <a:srgbClr val="000000"/>
              </a:solidFill>
              <a:latin typeface="Calibri"/>
              <a:ea typeface="Calibri"/>
            </a:endParaRPr>
          </a:p>
          <a:p>
            <a:pPr marL="628650" lvl="1" indent="-171450">
              <a:spcBef>
                <a:spcPts val="300"/>
              </a:spcBef>
              <a:buClr>
                <a:srgbClr val="1CBDC9">
                  <a:lumMod val="75000"/>
                </a:srgbClr>
              </a:buClr>
              <a:buFont typeface="Wingdings" panose="05000000000000000000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IN" sz="1100" dirty="0" smtClean="0">
                <a:latin typeface="Calibri" panose="020F0502020204030204" pitchFamily="34" charset="0"/>
                <a:cs typeface="Calibri" panose="020F0502020204030204" pitchFamily="34" charset="0"/>
              </a:rPr>
              <a:t>$/</a:t>
            </a:r>
            <a:r>
              <a:rPr lang="en-IN" sz="1100" smtClean="0">
                <a:latin typeface="Calibri" panose="020F0502020204030204" pitchFamily="34" charset="0"/>
                <a:cs typeface="Calibri" panose="020F0502020204030204" pitchFamily="34" charset="0"/>
              </a:rPr>
              <a:t>rakesh_keyupdate/</a:t>
            </a:r>
            <a:endParaRPr lang="en-US" sz="1100" dirty="0">
              <a:solidFill>
                <a:srgbClr val="000000"/>
              </a:solidFill>
              <a:latin typeface="Calibri"/>
              <a:ea typeface="Calibri"/>
            </a:endParaRPr>
          </a:p>
        </p:txBody>
      </p:sp>
      <p:graphicFrame>
        <p:nvGraphicFramePr>
          <p:cNvPr id="22" name="Group 1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099066"/>
              </p:ext>
            </p:extLst>
          </p:nvPr>
        </p:nvGraphicFramePr>
        <p:xfrm>
          <a:off x="481646" y="610733"/>
          <a:ext cx="8384859" cy="923128"/>
        </p:xfrm>
        <a:graphic>
          <a:graphicData uri="http://schemas.openxmlformats.org/drawingml/2006/table">
            <a:tbl>
              <a:tblPr/>
              <a:tblGrid>
                <a:gridCol w="1304773"/>
                <a:gridCol w="2152341"/>
                <a:gridCol w="1825956"/>
                <a:gridCol w="1749353"/>
                <a:gridCol w="1352436"/>
              </a:tblGrid>
              <a:tr h="4204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Project ID</a:t>
                      </a:r>
                      <a:endParaRPr kumimoji="0" lang="en-GB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51" marR="121951" marT="45616" marB="45616" horzOverflow="overflow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odafone Rg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odafone Rg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odafone Rg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odafone Rg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odafone Rg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odafone Rg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odafone Rg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odafone Rg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odafone Rg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Customer Name</a:t>
                      </a:r>
                      <a:endParaRPr kumimoji="0" lang="en-GB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51" marR="121951" marT="45616" marB="45616" horzOverflow="overflow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Project Manager</a:t>
                      </a:r>
                      <a:endParaRPr kumimoji="0" lang="en-GB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51" marR="121951" marT="45616" marB="45616" horzOverflow="overflow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Delivery Manager</a:t>
                      </a:r>
                    </a:p>
                  </a:txBody>
                  <a:tcPr marL="121951" marR="121951" marT="45616" marB="45616" horzOverflow="overflow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Week Ending</a:t>
                      </a:r>
                      <a:endParaRPr kumimoji="0" lang="en-GB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51" marR="121951" marT="45616" marB="45616" horzOverflow="overflow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3352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IN" sz="1000" b="1" dirty="0" smtClean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Credit Value Adjustment(CVA) &amp; GSST</a:t>
                      </a:r>
                      <a:endParaRPr kumimoji="0" lang="en-GB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charset="0"/>
                        <a:ea typeface=""/>
                        <a:cs typeface="Arial" charset="0"/>
                      </a:endParaRPr>
                    </a:p>
                  </a:txBody>
                  <a:tcPr marL="121951" marR="121951" marT="45616" marB="45616" anchor="ctr" horzOverflow="overflow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odafone Rg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odafone Rg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odafone Rg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odafone Rg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odafone Rg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odafone Rg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odafone Rg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odafone Rg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odafone Rg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Citi</a:t>
                      </a:r>
                    </a:p>
                  </a:txBody>
                  <a:tcPr marL="121951" marR="121951" marT="45616" marB="45616" anchor="ctr" horzOverflow="overflow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Kapil Rakwal</a:t>
                      </a:r>
                    </a:p>
                  </a:txBody>
                  <a:tcPr marL="121951" marR="121951" marT="45616" marB="45616" anchor="ctr" horzOverflow="overflow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Neeraj Soni</a:t>
                      </a:r>
                    </a:p>
                  </a:txBody>
                  <a:tcPr marL="121951" marR="121951" marT="45616" marB="45616" anchor="ctr" horzOverflow="overflow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2-Nov-18</a:t>
                      </a:r>
                      <a:endParaRPr kumimoji="0" lang="en-GB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21951" marR="121951" marT="45616" marB="45616" anchor="ctr" horzOverflow="overflow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644233"/>
              </p:ext>
            </p:extLst>
          </p:nvPr>
        </p:nvGraphicFramePr>
        <p:xfrm>
          <a:off x="407713" y="4747501"/>
          <a:ext cx="11052250" cy="131254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90437"/>
                <a:gridCol w="697859"/>
                <a:gridCol w="33363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146"/>
                <a:gridCol w="2078182"/>
                <a:gridCol w="71251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83772"/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1050" u="none" strike="noStrike" kern="1200" baseline="0" dirty="0" smtClean="0">
                          <a:effectLst/>
                        </a:rPr>
                        <a:t>Risk / Issue</a:t>
                      </a:r>
                      <a:endParaRPr lang="en-US" sz="1050" b="1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62560" marR="162560" marT="91440" marB="9144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1050" b="1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Track</a:t>
                      </a:r>
                    </a:p>
                  </a:txBody>
                  <a:tcPr marL="162560" marR="162560" marT="91440" marB="91440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1050" u="none" strike="noStrike" kern="1200" dirty="0" smtClean="0">
                          <a:effectLst/>
                        </a:rPr>
                        <a:t>Description</a:t>
                      </a:r>
                      <a:endParaRPr lang="en-US" sz="1050" b="1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62560" marR="162560" marT="91440" marB="91440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50" u="none" strike="noStrike" kern="1200" dirty="0" smtClean="0">
                          <a:effectLst/>
                        </a:rPr>
                        <a:t>Identification</a:t>
                      </a:r>
                      <a:r>
                        <a:rPr lang="en-US" sz="1050" u="none" strike="noStrike" kern="1200" baseline="0" dirty="0" smtClean="0">
                          <a:effectLst/>
                        </a:rPr>
                        <a:t> </a:t>
                      </a:r>
                      <a:r>
                        <a:rPr lang="en-US" sz="1050" u="none" strike="noStrike" kern="1200" dirty="0" smtClean="0">
                          <a:effectLst/>
                        </a:rPr>
                        <a:t>Date</a:t>
                      </a:r>
                      <a:endParaRPr lang="en-US" sz="1050" b="1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62560" marR="162560" marT="91440" marB="91440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1050" u="none" strike="noStrike" kern="1200" dirty="0" smtClean="0">
                          <a:effectLst/>
                        </a:rPr>
                        <a:t>Impact</a:t>
                      </a:r>
                      <a:endParaRPr lang="en-US" sz="1050" b="1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62560" marR="162560" marT="91440" marB="91440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50" u="none" strike="noStrike" kern="1200" dirty="0" smtClean="0">
                          <a:effectLst/>
                        </a:rPr>
                        <a:t>Mitigation / Action Plan</a:t>
                      </a:r>
                      <a:endParaRPr lang="en-US" sz="1050" b="1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62560" marR="162560" marT="91440" marB="91440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1050" u="none" strike="noStrike" kern="1200" dirty="0" smtClean="0">
                          <a:effectLst/>
                        </a:rPr>
                        <a:t>Owner</a:t>
                      </a:r>
                      <a:endParaRPr lang="en-US" sz="1050" b="1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62560" marR="162560" marT="91440" marB="91440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1050" u="none" strike="noStrike" kern="1200" dirty="0" smtClean="0">
                          <a:effectLst/>
                        </a:rPr>
                        <a:t>Target Closure</a:t>
                      </a:r>
                      <a:endParaRPr lang="en-US" sz="1050" b="1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62560" marR="162560" marT="91440" marB="91440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1050" u="none" strike="noStrike" kern="1200" dirty="0" smtClean="0">
                          <a:effectLst/>
                        </a:rPr>
                        <a:t>Status</a:t>
                      </a:r>
                      <a:endParaRPr lang="en-US" sz="1050" b="1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62560" marR="162560" marT="91440" marB="91440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1065">
                <a:tc>
                  <a:txBody>
                    <a:bodyPr/>
                    <a:lstStyle/>
                    <a:p>
                      <a:pPr fontAlgn="t"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Issue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700" marR="12700" marT="9525" marB="0"/>
                </a:tc>
                <a:tc>
                  <a:txBody>
                    <a:bodyPr/>
                    <a:lstStyle/>
                    <a:p>
                      <a:pPr fontAlgn="t"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GSST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700" marR="12700" marT="9525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05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On boarding for Varun Bansal in GSST is on hold due to On boarding</a:t>
                      </a:r>
                      <a:r>
                        <a:rPr lang="en-IN" sz="105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delays for Bharat Saini(Bharat is replacing Varun in approval and his hard token is not received yet).  Varun can only move to GSST once on-boarding is completed for Bharat.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700" marR="12700" marT="9525" marB="0"/>
                </a:tc>
                <a:tc>
                  <a:txBody>
                    <a:bodyPr/>
                    <a:lstStyle/>
                    <a:p>
                      <a:pPr algn="ctr" fontAlgn="t"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13-Aug-2018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700" marR="12700" marT="9525" marB="0"/>
                </a:tc>
                <a:tc>
                  <a:txBody>
                    <a:bodyPr/>
                    <a:lstStyle/>
                    <a:p>
                      <a:pPr algn="ctr" fontAlgn="t"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High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700" marR="12700" marT="9525" marB="0"/>
                </a:tc>
                <a:tc>
                  <a:txBody>
                    <a:bodyPr/>
                    <a:lstStyle/>
                    <a:p>
                      <a:pPr marL="173990" fontAlgn="t"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Bharat Saini’s token is received</a:t>
                      </a:r>
                      <a:r>
                        <a:rPr lang="en-US" sz="105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. </a:t>
                      </a:r>
                      <a:r>
                        <a:rPr lang="en-US" sz="1050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Varun’s</a:t>
                      </a:r>
                      <a:r>
                        <a:rPr lang="en-US" sz="105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 Citi Manger change request is initiated. Once this request gets completed Varun can resume his VDI setup.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2700" marR="12700" marT="9525" marB="0"/>
                </a:tc>
                <a:tc>
                  <a:txBody>
                    <a:bodyPr/>
                    <a:lstStyle/>
                    <a:p>
                      <a:pPr algn="ctr" fontAlgn="t"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Neeraj</a:t>
                      </a:r>
                      <a:r>
                        <a:rPr lang="en-US" sz="105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Soni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700" marR="12700" marT="9525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 </a:t>
                      </a:r>
                      <a:r>
                        <a:rPr lang="en-IN" sz="1050" kern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10-Sep-18</a:t>
                      </a:r>
                      <a:endParaRPr lang="en-IN" sz="1050" kern="1200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12700" marR="12700" marT="9525" marB="0"/>
                </a:tc>
                <a:tc>
                  <a:txBody>
                    <a:bodyPr/>
                    <a:lstStyle/>
                    <a:p>
                      <a:pPr algn="ctr" fontAlgn="t">
                        <a:spcAft>
                          <a:spcPts val="0"/>
                        </a:spcAft>
                      </a:pPr>
                      <a:r>
                        <a:rPr lang="en-IN" sz="105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Open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700" marR="12700" marT="952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49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09374" y="597165"/>
            <a:ext cx="7486709" cy="25237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square" lIns="85593" tIns="18288" rIns="85593" bIns="18288" anchor="ctr">
            <a:spAutoFit/>
          </a:bodyPr>
          <a:lstStyle/>
          <a:p>
            <a:pPr defTabSz="865188"/>
            <a:r>
              <a:rPr lang="en-US" altLang="en-US" sz="1400" b="1" dirty="0">
                <a:latin typeface="Calibri" pitchFamily="34" charset="0"/>
                <a:cs typeface="Arial" charset="0"/>
              </a:rPr>
              <a:t>Tasks in </a:t>
            </a:r>
            <a:r>
              <a:rPr lang="en-US" altLang="en-US" sz="1400" b="1" dirty="0" smtClean="0">
                <a:latin typeface="Calibri" pitchFamily="34" charset="0"/>
                <a:cs typeface="Arial" charset="0"/>
              </a:rPr>
              <a:t>Progress -</a:t>
            </a:r>
            <a:endParaRPr lang="en-US" altLang="en-US" sz="1400" b="1" i="1" dirty="0">
              <a:latin typeface="Calibri" pitchFamily="34" charset="0"/>
              <a:cs typeface="Arial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-25480" y="132371"/>
            <a:ext cx="8982444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IN" sz="2400" dirty="0">
                <a:solidFill>
                  <a:srgbClr val="ED8B00"/>
                </a:solidFill>
                <a:latin typeface="Calibri" pitchFamily="34" charset="0"/>
                <a:ea typeface="ＭＳ Ｐゴシック" pitchFamily="34" charset="-128"/>
              </a:rPr>
              <a:t>Weekly Updates </a:t>
            </a:r>
            <a:r>
              <a:rPr lang="en-IN" sz="2400" dirty="0" smtClean="0">
                <a:solidFill>
                  <a:srgbClr val="ED8B00"/>
                </a:solidFill>
                <a:latin typeface="Calibri" pitchFamily="34" charset="0"/>
                <a:ea typeface="ＭＳ Ｐゴシック" pitchFamily="34" charset="-128"/>
              </a:rPr>
              <a:t>|| GSST </a:t>
            </a:r>
            <a:endParaRPr lang="en-IN" sz="2400" dirty="0">
              <a:solidFill>
                <a:srgbClr val="ED8B00"/>
              </a:solidFill>
              <a:latin typeface="Calibri" pitchFamily="34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endParaRPr lang="en-GB" altLang="en-US" sz="2400" dirty="0">
              <a:solidFill>
                <a:srgbClr val="ED8B00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246189"/>
              </p:ext>
            </p:extLst>
          </p:nvPr>
        </p:nvGraphicFramePr>
        <p:xfrm>
          <a:off x="423495" y="849541"/>
          <a:ext cx="11196695" cy="457734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72730"/>
                <a:gridCol w="3149045"/>
                <a:gridCol w="1281288"/>
                <a:gridCol w="1455312"/>
                <a:gridCol w="1764406"/>
                <a:gridCol w="1973914"/>
              </a:tblGrid>
              <a:tr h="4871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1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Owner</a:t>
                      </a:r>
                      <a:endParaRPr lang="en-IN" sz="11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1951" marR="61951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Task</a:t>
                      </a:r>
                      <a:endParaRPr lang="en-IN" sz="11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1951" marR="61951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1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Actual Start Date</a:t>
                      </a:r>
                      <a:endParaRPr lang="en-IN" sz="11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1951" marR="61951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Actual End Date</a:t>
                      </a:r>
                      <a:endParaRPr lang="en-IN" sz="11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1951" marR="61951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1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Status</a:t>
                      </a:r>
                      <a:endParaRPr lang="en-IN" sz="11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1951" marR="61951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1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Remarks</a:t>
                      </a:r>
                      <a:endParaRPr lang="en-IN" sz="11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1951" marR="61951" marT="0" marB="0" anchor="ctr">
                    <a:solidFill>
                      <a:schemeClr val="accent3"/>
                    </a:solidFill>
                  </a:tcPr>
                </a:tc>
              </a:tr>
              <a:tr h="6293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$/</a:t>
                      </a:r>
                      <a:r>
                        <a:rPr lang="en-IN" sz="12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tarun_owner</a:t>
                      </a: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/</a:t>
                      </a:r>
                    </a:p>
                  </a:txBody>
                  <a:tcPr marL="108000" marR="121920" marT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$/</a:t>
                      </a:r>
                      <a:r>
                        <a:rPr lang="en-IN" sz="12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tarun_task</a:t>
                      </a: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/</a:t>
                      </a:r>
                    </a:p>
                  </a:txBody>
                  <a:tcPr marL="108000" marR="121920" marT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$/</a:t>
                      </a:r>
                      <a:r>
                        <a:rPr lang="en-IN" sz="12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tarun_asd</a:t>
                      </a: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/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08000" marT="0" marB="0" anchor="ctr">
                    <a:solidFill>
                      <a:srgbClr val="CBD6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$/</a:t>
                      </a:r>
                      <a:r>
                        <a:rPr lang="en-IN" sz="12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tarun_aed</a:t>
                      </a: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/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08000" marR="121920" marT="0" anchor="ctr">
                    <a:solidFill>
                      <a:srgbClr val="CBD6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$/</a:t>
                      </a:r>
                      <a:r>
                        <a:rPr lang="en-IN" sz="12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tarun_status</a:t>
                      </a: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/</a:t>
                      </a:r>
                    </a:p>
                  </a:txBody>
                  <a:tcPr marL="108000" marR="121920" marT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$/</a:t>
                      </a:r>
                      <a:r>
                        <a:rPr lang="en-IN" sz="12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tarun_remarks</a:t>
                      </a: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/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08000" marR="121920" marT="0" anchor="ctr"/>
                </a:tc>
              </a:tr>
              <a:tr h="5776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$/</a:t>
                      </a:r>
                      <a:r>
                        <a:rPr lang="en-IN" sz="12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rakesh_owner</a:t>
                      </a: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/</a:t>
                      </a:r>
                    </a:p>
                  </a:txBody>
                  <a:tcPr marL="108000" marR="121920" marT="0" anchor="ctr">
                    <a:solidFill>
                      <a:srgbClr val="CBD6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$/</a:t>
                      </a:r>
                      <a:r>
                        <a:rPr lang="en-IN" sz="12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rakesh_task</a:t>
                      </a: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/</a:t>
                      </a:r>
                    </a:p>
                  </a:txBody>
                  <a:tcPr marL="108000" marR="121920" marT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$/</a:t>
                      </a:r>
                      <a:r>
                        <a:rPr lang="en-IN" sz="12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rakesh_asd</a:t>
                      </a: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/</a:t>
                      </a:r>
                    </a:p>
                  </a:txBody>
                  <a:tcPr marL="108000" marT="0" marB="0" anchor="ctr">
                    <a:solidFill>
                      <a:srgbClr val="CBD6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$/</a:t>
                      </a:r>
                      <a:r>
                        <a:rPr lang="en-IN" sz="12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rakesh_aed</a:t>
                      </a: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/</a:t>
                      </a:r>
                    </a:p>
                  </a:txBody>
                  <a:tcPr marL="108000" marR="121920" marT="0" anchor="ctr">
                    <a:solidFill>
                      <a:srgbClr val="CBD6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$/</a:t>
                      </a:r>
                      <a:r>
                        <a:rPr lang="en-IN" sz="12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rakesh_status</a:t>
                      </a: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/</a:t>
                      </a:r>
                    </a:p>
                  </a:txBody>
                  <a:tcPr marL="108000" marR="121920" marT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$/</a:t>
                      </a:r>
                      <a:r>
                        <a:rPr lang="en-IN" sz="12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rakesh_remarks</a:t>
                      </a: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/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08000" marR="121920" marT="0" anchor="ctr"/>
                </a:tc>
              </a:tr>
              <a:tr h="288802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08000" marR="121920" marT="0" anchor="ctr">
                    <a:solidFill>
                      <a:srgbClr val="CBD6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08000" marR="121920" marT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08000" marT="0" marB="0" anchor="ctr">
                    <a:solidFill>
                      <a:srgbClr val="CBD6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08000" marR="121920" marT="0" anchor="ctr">
                    <a:solidFill>
                      <a:srgbClr val="CBD6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08000" marR="121920" marT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kern="1200" baseline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08000" marR="121920" marT="0" anchor="ctr"/>
                </a:tc>
              </a:tr>
              <a:tr h="28880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08000" marR="121920" marT="0" anchor="ctr">
                    <a:solidFill>
                      <a:srgbClr val="CBD6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08000" marR="121920" marT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08000" marT="0" marB="0" anchor="ctr">
                    <a:solidFill>
                      <a:srgbClr val="CBD6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08000" marR="121920" marT="0" anchor="ctr">
                    <a:solidFill>
                      <a:srgbClr val="CBD6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08000" marR="121920" marT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kern="1200" baseline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08000" marR="121920" marT="0" anchor="ctr"/>
                </a:tc>
              </a:tr>
              <a:tr h="28880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08000" marR="121920" marT="0" anchor="ctr">
                    <a:solidFill>
                      <a:srgbClr val="CBD6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08000" marR="121920" marT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08000" marT="0" marB="0" anchor="ctr">
                    <a:solidFill>
                      <a:srgbClr val="CBD6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08000" marR="121920" marT="0" anchor="ctr">
                    <a:solidFill>
                      <a:srgbClr val="CBD6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08000" marR="121920" marT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kern="1200" baseline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08000" marR="121920" marT="0" anchor="ctr"/>
                </a:tc>
              </a:tr>
              <a:tr h="1981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08000" marR="121920" marT="0" anchor="ctr">
                    <a:solidFill>
                      <a:srgbClr val="CBD6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08000" marR="121920" marT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08000" marT="0" marB="0" anchor="ctr">
                    <a:solidFill>
                      <a:srgbClr val="CBD6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08000" marR="121920" marT="0" anchor="ctr">
                    <a:solidFill>
                      <a:srgbClr val="CBD6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08000" marR="121920" marT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08000" marR="121920" marT="0" anchor="ctr"/>
                </a:tc>
              </a:tr>
              <a:tr h="35803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08000" marR="121920" marT="0" anchor="ctr">
                    <a:solidFill>
                      <a:srgbClr val="CBD6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08000" marR="121920" marT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08000" marT="0" marB="0" anchor="ctr">
                    <a:solidFill>
                      <a:srgbClr val="CBD6E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08000" marR="121920" marT="0" anchor="ctr">
                    <a:solidFill>
                      <a:srgbClr val="CBD6E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08000" marR="121920" marT="0" anchor="ctr"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08000" marR="121920" marT="0" anchor="ctr"/>
                </a:tc>
              </a:tr>
              <a:tr h="42437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CBD6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08000" marR="121920" marT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CBD6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CBD6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1143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08000" marR="121920" marT="0" anchor="ctr">
                    <a:solidFill>
                      <a:srgbClr val="CBD6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08000" marR="121920" marT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08000" marT="0" marB="0" anchor="ctr">
                    <a:solidFill>
                      <a:srgbClr val="CBD6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08000" marR="121920" marT="0" anchor="ctr">
                    <a:solidFill>
                      <a:srgbClr val="CBD6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08000" marR="121920" marT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08000" marR="121920" marT="0" anchor="ctr"/>
                </a:tc>
              </a:tr>
              <a:tr h="18288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08000" marR="121920" marT="0" anchor="ctr">
                    <a:solidFill>
                      <a:srgbClr val="CBD6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08000" marR="121920" marT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08000" marT="0" marB="0" anchor="ctr">
                    <a:solidFill>
                      <a:srgbClr val="CBD6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8000" marR="121920" marT="0" anchor="ctr">
                    <a:solidFill>
                      <a:srgbClr val="CBD6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08000" marR="121920" marT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08000" marR="121920" marT="0" anchor="ctr"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08000" marR="121920" marT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08000" marT="0" marB="0" anchor="ctr">
                    <a:solidFill>
                      <a:srgbClr val="CBD6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8000" marR="121920" marT="0" anchor="ctr">
                    <a:solidFill>
                      <a:srgbClr val="CBD6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08000" marR="121920" marT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08000" marR="121920" marT="0" anchor="ctr"/>
                </a:tc>
              </a:tr>
              <a:tr h="2057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08000" marR="121920" marT="0" anchor="ctr">
                    <a:solidFill>
                      <a:srgbClr val="CBD6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08000" marR="121920" marT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08000" marT="0" marB="0" anchor="ctr">
                    <a:solidFill>
                      <a:srgbClr val="CBD6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8000" marR="121920" marT="0" anchor="ctr">
                    <a:solidFill>
                      <a:srgbClr val="CBD6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08000" marR="121920" marT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08000" marR="121920" marT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759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-25480" y="132371"/>
            <a:ext cx="8976294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IN" sz="2400" dirty="0" smtClean="0">
                <a:solidFill>
                  <a:srgbClr val="ED8B00"/>
                </a:solidFill>
                <a:latin typeface="Calibri" pitchFamily="34" charset="0"/>
                <a:ea typeface="ＭＳ Ｐゴシック" pitchFamily="34" charset="-128"/>
              </a:rPr>
              <a:t>  </a:t>
            </a:r>
            <a:endParaRPr lang="en-IN" sz="2400" dirty="0">
              <a:solidFill>
                <a:srgbClr val="ED8B00"/>
              </a:solidFill>
              <a:latin typeface="Calibri" pitchFamily="34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endParaRPr lang="en-GB" altLang="en-US" sz="2400" dirty="0">
              <a:solidFill>
                <a:srgbClr val="ED8B00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06138" y="132371"/>
            <a:ext cx="8976294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IN" sz="2400" dirty="0" smtClean="0">
                <a:solidFill>
                  <a:srgbClr val="ED8B00"/>
                </a:solidFill>
                <a:latin typeface="Calibri" pitchFamily="34" charset="0"/>
                <a:ea typeface="ＭＳ Ｐゴシック" pitchFamily="34" charset="-128"/>
              </a:rPr>
              <a:t>Leave Plan || CVA &amp; GSST </a:t>
            </a:r>
            <a:endParaRPr lang="en-IN" sz="2400" dirty="0">
              <a:solidFill>
                <a:srgbClr val="ED8B00"/>
              </a:solidFill>
              <a:latin typeface="Calibri" pitchFamily="34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endParaRPr lang="en-GB" altLang="en-US" sz="2400" dirty="0">
              <a:solidFill>
                <a:srgbClr val="ED8B00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013437"/>
              </p:ext>
            </p:extLst>
          </p:nvPr>
        </p:nvGraphicFramePr>
        <p:xfrm>
          <a:off x="714152" y="1487744"/>
          <a:ext cx="6374111" cy="216085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95928"/>
                <a:gridCol w="1700704"/>
                <a:gridCol w="2027279"/>
                <a:gridCol w="1450200"/>
              </a:tblGrid>
              <a:tr h="6095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1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Team</a:t>
                      </a:r>
                      <a:endParaRPr lang="en-IN" sz="11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1951" marR="61951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Name</a:t>
                      </a:r>
                      <a:endParaRPr lang="en-IN" sz="11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1951" marR="61951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1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Planned leaves </a:t>
                      </a:r>
                      <a:endParaRPr lang="en-IN" sz="11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1951" marR="61951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1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Number of leaves</a:t>
                      </a:r>
                      <a:endParaRPr lang="en-IN" sz="11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1951" marR="61951" marT="0" marB="0" anchor="ctr">
                    <a:solidFill>
                      <a:schemeClr val="accent3"/>
                    </a:solidFill>
                  </a:tcPr>
                </a:tc>
              </a:tr>
              <a:tr h="517091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Mod val="75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/>
                      </a:pPr>
                      <a:r>
                        <a:rPr lang="en-IN" sz="1200" i="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CVA</a:t>
                      </a:r>
                    </a:p>
                  </a:txBody>
                  <a:tcPr marL="108000" marR="121920" marT="0" anchor="ctr"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Mod val="75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/>
                      </a:pPr>
                      <a:r>
                        <a:rPr lang="en-IN" sz="1200" i="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Harpreet Sachdeva</a:t>
                      </a:r>
                    </a:p>
                  </a:txBody>
                  <a:tcPr marL="108000" marR="121920" marT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$/PLANNED_LEAVE_DATE/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$/NO_OF_LEAVES/</a:t>
                      </a:r>
                      <a:endParaRPr lang="en-IN" sz="1200" kern="120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08000" marT="0" marB="0" anchor="ctr"/>
                </a:tc>
              </a:tr>
              <a:tr h="517091">
                <a:tc rowSpan="2"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Mod val="75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/>
                      </a:pPr>
                      <a:r>
                        <a:rPr lang="en-IN" sz="1200" i="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GSST</a:t>
                      </a:r>
                    </a:p>
                  </a:txBody>
                  <a:tcPr marL="108000" marR="121920" marT="0" anchor="ctr"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Mod val="75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/>
                      </a:pPr>
                      <a:r>
                        <a:rPr lang="en-IN" sz="1200" i="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Vivek Rawat</a:t>
                      </a:r>
                    </a:p>
                  </a:txBody>
                  <a:tcPr marL="108000" marR="121920" marT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$/PLANNED_LEAVE_DATE/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$/NO_OF_LEAVES/</a:t>
                      </a:r>
                      <a:endParaRPr lang="en-IN" sz="1200" kern="120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08000" marT="0" marB="0" anchor="ctr"/>
                </a:tc>
              </a:tr>
              <a:tr h="517091">
                <a:tc vMerge="1"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Mod val="75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/>
                      </a:pPr>
                      <a:endParaRPr lang="en-IN" sz="1200" i="0" kern="1200" baseline="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08000" marR="121920" marT="0" anchor="ctr"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Mod val="75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/>
                      </a:pPr>
                      <a:r>
                        <a:rPr lang="en-IN" sz="1200" i="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Anupriya Gupta</a:t>
                      </a:r>
                    </a:p>
                  </a:txBody>
                  <a:tcPr marL="108000" marR="121920" marT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$/PLANNED_LEAVE_DATE/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$/NO_OF_LEAVES/</a:t>
                      </a:r>
                      <a:endParaRPr lang="en-IN" sz="1200" kern="120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08000" marT="0" marB="0" anchor="ctr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15797" y="4483618"/>
            <a:ext cx="207261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65188"/>
            <a:r>
              <a:rPr lang="en-US" altLang="en-US" b="1" dirty="0" smtClean="0">
                <a:latin typeface="Calibri" pitchFamily="34" charset="0"/>
                <a:cs typeface="Arial" charset="0"/>
              </a:rPr>
              <a:t>Upcoming Holidays </a:t>
            </a:r>
            <a:endParaRPr lang="en-US" altLang="en-US" dirty="0">
              <a:latin typeface="Calibri" pitchFamily="34" charset="0"/>
              <a:cs typeface="Arial" charset="0"/>
            </a:endParaRPr>
          </a:p>
          <a:p>
            <a:pPr defTabSz="865188"/>
            <a:endParaRPr lang="en-US" altLang="en-US" b="1" dirty="0" smtClean="0">
              <a:latin typeface="Calibri" pitchFamily="34" charset="0"/>
              <a:cs typeface="Arial" charset="0"/>
            </a:endParaRPr>
          </a:p>
          <a:p>
            <a:pPr defTabSz="865188"/>
            <a:r>
              <a:rPr lang="en-US" altLang="en-US" b="1" i="1" dirty="0">
                <a:latin typeface="Calibri" pitchFamily="34" charset="0"/>
                <a:cs typeface="Arial" charset="0"/>
              </a:rPr>
              <a:t>	</a:t>
            </a:r>
          </a:p>
        </p:txBody>
      </p:sp>
      <p:sp>
        <p:nvSpPr>
          <p:cNvPr id="7" name="Rectangle 6"/>
          <p:cNvSpPr/>
          <p:nvPr/>
        </p:nvSpPr>
        <p:spPr>
          <a:xfrm>
            <a:off x="343366" y="977384"/>
            <a:ext cx="1253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65188"/>
            <a:r>
              <a:rPr lang="en-US" altLang="en-US" b="1" dirty="0" smtClean="0">
                <a:latin typeface="Calibri" pitchFamily="34" charset="0"/>
                <a:cs typeface="Arial" charset="0"/>
              </a:rPr>
              <a:t>Leave Plan </a:t>
            </a:r>
            <a:endParaRPr lang="en-US" altLang="en-US" b="1" i="1" dirty="0">
              <a:latin typeface="Calibri" pitchFamily="34" charset="0"/>
              <a:cs typeface="Arial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702502"/>
              </p:ext>
            </p:extLst>
          </p:nvPr>
        </p:nvGraphicFramePr>
        <p:xfrm>
          <a:off x="685009" y="4990119"/>
          <a:ext cx="4570347" cy="92825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42365"/>
                <a:gridCol w="1482429"/>
                <a:gridCol w="1345553"/>
              </a:tblGrid>
              <a:tr h="5022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Holiday</a:t>
                      </a:r>
                      <a:endParaRPr lang="en-IN" sz="11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1951" marR="61951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1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Date</a:t>
                      </a:r>
                      <a:endParaRPr lang="en-IN" sz="11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1951" marR="61951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1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Day</a:t>
                      </a:r>
                      <a:endParaRPr lang="en-IN" sz="11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1951" marR="61951" marT="0" marB="0" anchor="ctr">
                    <a:solidFill>
                      <a:schemeClr val="accent3"/>
                    </a:solidFill>
                  </a:tcPr>
                </a:tc>
              </a:tr>
              <a:tr h="426027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Mod val="75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Gandhi</a:t>
                      </a:r>
                      <a:r>
                        <a:rPr lang="en-IN" sz="12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Jayanti</a:t>
                      </a:r>
                      <a:endParaRPr lang="en-IN" sz="1200" kern="120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08000" marR="121920" marT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IN" sz="1200" kern="1200" baseline="300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October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Tuesday</a:t>
                      </a:r>
                    </a:p>
                  </a:txBody>
                  <a:tcPr marL="10800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904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Custom 38">
      <a:dk1>
        <a:srgbClr val="000000"/>
      </a:dk1>
      <a:lt1>
        <a:srgbClr val="FFFFFF"/>
      </a:lt1>
      <a:dk2>
        <a:srgbClr val="97999B"/>
      </a:dk2>
      <a:lt2>
        <a:srgbClr val="53565A"/>
      </a:lt2>
      <a:accent1>
        <a:srgbClr val="141A48"/>
      </a:accent1>
      <a:accent2>
        <a:srgbClr val="F05032"/>
      </a:accent2>
      <a:accent3>
        <a:srgbClr val="1CBDC9"/>
      </a:accent3>
      <a:accent4>
        <a:srgbClr val="0078C1"/>
      </a:accent4>
      <a:accent5>
        <a:srgbClr val="53565A"/>
      </a:accent5>
      <a:accent6>
        <a:srgbClr val="92D050"/>
      </a:accent6>
      <a:hlink>
        <a:srgbClr val="00BDF2"/>
      </a:hlink>
      <a:folHlink>
        <a:srgbClr val="141A48"/>
      </a:folHlink>
    </a:clrScheme>
    <a:fontScheme name="ICG_Pres (A4)">
      <a:majorFont>
        <a:latin typeface="Arial"/>
        <a:ea typeface="ヒラギノ角ゴ Pro W3"/>
        <a:cs typeface="Geneva"/>
      </a:majorFont>
      <a:minorFont>
        <a:latin typeface="Arial"/>
        <a:ea typeface="ヒラギノ角ゴ Pro W3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Citi Cyan Tint (20%)">
      <a:srgbClr val="CCF2FC"/>
    </a:custClr>
    <a:custClr name="Citi Light Gray Tint (20%)">
      <a:srgbClr val="EAEBEB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13675</TotalTime>
  <Words>250</Words>
  <Application>Microsoft Office PowerPoint</Application>
  <PresentationFormat>Widescreen</PresentationFormat>
  <Paragraphs>89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6" baseType="lpstr">
      <vt:lpstr>Arial Unicode MS</vt:lpstr>
      <vt:lpstr>ＭＳ Ｐゴシック</vt:lpstr>
      <vt:lpstr>Arial</vt:lpstr>
      <vt:lpstr>Arial Black</vt:lpstr>
      <vt:lpstr>Calibri</vt:lpstr>
      <vt:lpstr>Corbel</vt:lpstr>
      <vt:lpstr>Geneva</vt:lpstr>
      <vt:lpstr>Symbol</vt:lpstr>
      <vt:lpstr>Times New Roman</vt:lpstr>
      <vt:lpstr>Wingdings</vt:lpstr>
      <vt:lpstr>ヒラギノ角ゴ Pro W3</vt:lpstr>
      <vt:lpstr>blank</vt:lpstr>
      <vt:lpstr>Credit Value Adjustment(CVA) &amp; GSST Dashboard  Weekly Status Report 10 Sep’18 – 14 Sep’18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Seema Joshi</dc:creator>
  <cp:lastModifiedBy>Tarun Leekha</cp:lastModifiedBy>
  <cp:revision>1058</cp:revision>
  <dcterms:created xsi:type="dcterms:W3CDTF">2017-07-17T10:14:07Z</dcterms:created>
  <dcterms:modified xsi:type="dcterms:W3CDTF">2018-10-28T05:30:20Z</dcterms:modified>
</cp:coreProperties>
</file>