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4"/>
  </p:sldMasterIdLst>
  <p:notesMasterIdLst>
    <p:notesMasterId r:id="rId26"/>
  </p:notesMasterIdLst>
  <p:sldIdLst>
    <p:sldId id="267" r:id="rId5"/>
    <p:sldId id="280" r:id="rId6"/>
    <p:sldId id="281" r:id="rId7"/>
    <p:sldId id="285" r:id="rId8"/>
    <p:sldId id="283" r:id="rId9"/>
    <p:sldId id="291" r:id="rId10"/>
    <p:sldId id="282" r:id="rId11"/>
    <p:sldId id="305" r:id="rId12"/>
    <p:sldId id="286" r:id="rId13"/>
    <p:sldId id="293" r:id="rId14"/>
    <p:sldId id="294" r:id="rId15"/>
    <p:sldId id="295" r:id="rId16"/>
    <p:sldId id="301" r:id="rId17"/>
    <p:sldId id="296" r:id="rId18"/>
    <p:sldId id="284" r:id="rId19"/>
    <p:sldId id="287" r:id="rId20"/>
    <p:sldId id="299" r:id="rId21"/>
    <p:sldId id="300" r:id="rId22"/>
    <p:sldId id="304" r:id="rId23"/>
    <p:sldId id="288" r:id="rId24"/>
    <p:sldId id="290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Franklin Gothic Book" panose="020B0503020102020204" pitchFamily="34" charset="0"/>
      <p:regular r:id="rId31"/>
      <p:italic r:id="rId32"/>
    </p:embeddedFont>
    <p:embeddedFont>
      <p:font typeface="Franklin Gothic Medium" panose="020B0603020102020204" pitchFamily="34" charset="0"/>
      <p:regular r:id="rId33"/>
      <p:italic r:id="rId34"/>
    </p:embeddedFont>
    <p:embeddedFont>
      <p:font typeface="Franklin Gothic Medium Cond" panose="020B0606030402020204" pitchFamily="34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565877-0AEA-483D-9055-394FF8B382D5}">
          <p14:sldIdLst>
            <p14:sldId id="267"/>
            <p14:sldId id="280"/>
            <p14:sldId id="281"/>
            <p14:sldId id="285"/>
            <p14:sldId id="283"/>
            <p14:sldId id="291"/>
            <p14:sldId id="282"/>
            <p14:sldId id="305"/>
            <p14:sldId id="286"/>
            <p14:sldId id="293"/>
            <p14:sldId id="294"/>
            <p14:sldId id="295"/>
            <p14:sldId id="301"/>
            <p14:sldId id="296"/>
            <p14:sldId id="284"/>
            <p14:sldId id="287"/>
            <p14:sldId id="299"/>
            <p14:sldId id="300"/>
            <p14:sldId id="304"/>
            <p14:sldId id="288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23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6CE219-6CB4-4D82-2315-C217F06FFCCD}" name="Hiller, Kelly R" initials="HKR" userId="S::khiller@purdue.edu::b25b1487-7f5e-4b7f-a0b2-f8bcb0b1ea5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E53B"/>
    <a:srgbClr val="CFB991"/>
    <a:srgbClr val="DDB945"/>
    <a:srgbClr val="EBD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C301D-A23A-3024-91A8-BA9EED185E24}" v="271" dt="2023-12-05T20:59:32.556"/>
    <p1510:client id="{971E0B0E-C188-4D6F-895B-E85ABB671B7B}" v="1134" dt="2023-12-06T16:33:32.100"/>
    <p1510:client id="{F7456311-02FD-9ED3-A5DB-E4C1E206E387}" v="11" dt="2023-12-06T15:48:25.212"/>
    <p1510:client id="{FED3F9D3-6E1C-F34F-84DA-375B5E39481C}" v="3" dt="2023-12-05T22:49:34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80" y="52"/>
      </p:cViewPr>
      <p:guideLst>
        <p:guide orient="horz" pos="1080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2AB1B6-0461-4FA1-9C0C-D3535AAB25A8}" type="doc">
      <dgm:prSet loTypeId="urn:microsoft.com/office/officeart/2005/8/layout/process2" loCatId="process" qsTypeId="urn:microsoft.com/office/officeart/2005/8/quickstyle/simple2" qsCatId="simple" csTypeId="urn:microsoft.com/office/officeart/2005/8/colors/accent2_1" csCatId="accent2" phldr="1"/>
      <dgm:spPr/>
    </dgm:pt>
    <dgm:pt modelId="{51043393-4198-4D39-B19A-4FA3E8D6188D}">
      <dgm:prSet phldrT="[Text]"/>
      <dgm:spPr/>
      <dgm:t>
        <a:bodyPr/>
        <a:lstStyle/>
        <a:p>
          <a:r>
            <a:rPr lang="en-US"/>
            <a:t>Morphological Operations</a:t>
          </a:r>
        </a:p>
      </dgm:t>
    </dgm:pt>
    <dgm:pt modelId="{521FAD1F-139A-43F0-9F32-EF6A328F960F}" type="parTrans" cxnId="{C2415961-9D97-4146-93EB-CC5711E0CCE4}">
      <dgm:prSet/>
      <dgm:spPr/>
      <dgm:t>
        <a:bodyPr/>
        <a:lstStyle/>
        <a:p>
          <a:endParaRPr lang="en-US"/>
        </a:p>
      </dgm:t>
    </dgm:pt>
    <dgm:pt modelId="{1065721A-86DF-4BF4-8438-A35DDDFC5184}" type="sibTrans" cxnId="{C2415961-9D97-4146-93EB-CC5711E0CCE4}">
      <dgm:prSet/>
      <dgm:spPr/>
      <dgm:t>
        <a:bodyPr/>
        <a:lstStyle/>
        <a:p>
          <a:endParaRPr lang="en-US"/>
        </a:p>
      </dgm:t>
    </dgm:pt>
    <dgm:pt modelId="{A12D808B-3872-41B9-B6B7-F50DD4B90998}">
      <dgm:prSet phldrT="[Text]"/>
      <dgm:spPr/>
      <dgm:t>
        <a:bodyPr/>
        <a:lstStyle/>
        <a:p>
          <a:r>
            <a:rPr lang="en-US"/>
            <a:t>Image Thresholding</a:t>
          </a:r>
        </a:p>
      </dgm:t>
    </dgm:pt>
    <dgm:pt modelId="{4E56DD24-C9BA-4A67-AD03-C2D12480C4D8}" type="parTrans" cxnId="{EAFCDBFE-0094-4542-9342-5688E7C22671}">
      <dgm:prSet/>
      <dgm:spPr/>
      <dgm:t>
        <a:bodyPr/>
        <a:lstStyle/>
        <a:p>
          <a:endParaRPr lang="en-US"/>
        </a:p>
      </dgm:t>
    </dgm:pt>
    <dgm:pt modelId="{238F3F60-D4E0-4262-B35E-9ACAA6774C56}" type="sibTrans" cxnId="{EAFCDBFE-0094-4542-9342-5688E7C22671}">
      <dgm:prSet/>
      <dgm:spPr/>
      <dgm:t>
        <a:bodyPr/>
        <a:lstStyle/>
        <a:p>
          <a:endParaRPr lang="en-US"/>
        </a:p>
      </dgm:t>
    </dgm:pt>
    <dgm:pt modelId="{33F43241-AAED-4ED5-AACD-D326493CE246}">
      <dgm:prSet phldrT="[Text]"/>
      <dgm:spPr/>
      <dgm:t>
        <a:bodyPr/>
        <a:lstStyle/>
        <a:p>
          <a:r>
            <a:rPr lang="en-US"/>
            <a:t>Connected Objects Detection</a:t>
          </a:r>
        </a:p>
      </dgm:t>
    </dgm:pt>
    <dgm:pt modelId="{C90D2C61-1B4C-4035-BEE7-F8F5DD123EA8}" type="parTrans" cxnId="{CCC8C576-FBD2-4CDC-A965-F7CC36A6D963}">
      <dgm:prSet/>
      <dgm:spPr/>
      <dgm:t>
        <a:bodyPr/>
        <a:lstStyle/>
        <a:p>
          <a:endParaRPr lang="en-US"/>
        </a:p>
      </dgm:t>
    </dgm:pt>
    <dgm:pt modelId="{0A3579C8-A0E0-4E0C-8B02-704010D184E9}" type="sibTrans" cxnId="{CCC8C576-FBD2-4CDC-A965-F7CC36A6D963}">
      <dgm:prSet/>
      <dgm:spPr/>
      <dgm:t>
        <a:bodyPr/>
        <a:lstStyle/>
        <a:p>
          <a:endParaRPr lang="en-US"/>
        </a:p>
      </dgm:t>
    </dgm:pt>
    <dgm:pt modelId="{1D1CABA9-C075-483B-B4C8-F3B699F2938D}">
      <dgm:prSet phldrT="[Text]"/>
      <dgm:spPr/>
      <dgm:t>
        <a:bodyPr/>
        <a:lstStyle/>
        <a:p>
          <a:r>
            <a:rPr lang="en-US"/>
            <a:t>Objects Filtering</a:t>
          </a:r>
        </a:p>
      </dgm:t>
    </dgm:pt>
    <dgm:pt modelId="{583B3026-FE12-4B28-B27B-E581C9F6CFD1}" type="parTrans" cxnId="{703F2C22-B93A-4A2A-9B11-72880D0D8C6A}">
      <dgm:prSet/>
      <dgm:spPr/>
      <dgm:t>
        <a:bodyPr/>
        <a:lstStyle/>
        <a:p>
          <a:endParaRPr lang="en-US"/>
        </a:p>
      </dgm:t>
    </dgm:pt>
    <dgm:pt modelId="{EA9FBCBD-909E-4AE9-9988-FC425694BE2E}" type="sibTrans" cxnId="{703F2C22-B93A-4A2A-9B11-72880D0D8C6A}">
      <dgm:prSet/>
      <dgm:spPr/>
      <dgm:t>
        <a:bodyPr/>
        <a:lstStyle/>
        <a:p>
          <a:endParaRPr lang="en-US"/>
        </a:p>
      </dgm:t>
    </dgm:pt>
    <dgm:pt modelId="{D7F982FB-F63E-499A-8CDB-E47FCF998599}">
      <dgm:prSet phldrT="[Text]"/>
      <dgm:spPr/>
      <dgm:t>
        <a:bodyPr/>
        <a:lstStyle/>
        <a:p>
          <a:r>
            <a:rPr lang="en-US"/>
            <a:t>Segmentation</a:t>
          </a:r>
        </a:p>
      </dgm:t>
    </dgm:pt>
    <dgm:pt modelId="{3DD9F28C-DB19-49C6-8B15-33A0D9000D21}" type="parTrans" cxnId="{66982717-8F70-49A2-A512-0FC66FA5474D}">
      <dgm:prSet/>
      <dgm:spPr/>
      <dgm:t>
        <a:bodyPr/>
        <a:lstStyle/>
        <a:p>
          <a:endParaRPr lang="en-US"/>
        </a:p>
      </dgm:t>
    </dgm:pt>
    <dgm:pt modelId="{49953871-B856-4504-AB4A-48D5BE73ACC8}" type="sibTrans" cxnId="{66982717-8F70-49A2-A512-0FC66FA5474D}">
      <dgm:prSet/>
      <dgm:spPr/>
      <dgm:t>
        <a:bodyPr/>
        <a:lstStyle/>
        <a:p>
          <a:endParaRPr lang="en-US"/>
        </a:p>
      </dgm:t>
    </dgm:pt>
    <dgm:pt modelId="{98F8405C-98BB-4E1B-AB11-D089F2ACE7D7}">
      <dgm:prSet phldrT="[Text]"/>
      <dgm:spPr/>
      <dgm:t>
        <a:bodyPr/>
        <a:lstStyle/>
        <a:p>
          <a:r>
            <a:rPr lang="en-US"/>
            <a:t>Crack Width Calculation</a:t>
          </a:r>
        </a:p>
      </dgm:t>
    </dgm:pt>
    <dgm:pt modelId="{2759950C-9D8D-4A66-8064-B824EACF1572}" type="parTrans" cxnId="{22A6DBFC-40EA-4FA1-B766-D45F5088548F}">
      <dgm:prSet/>
      <dgm:spPr/>
      <dgm:t>
        <a:bodyPr/>
        <a:lstStyle/>
        <a:p>
          <a:endParaRPr lang="en-US"/>
        </a:p>
      </dgm:t>
    </dgm:pt>
    <dgm:pt modelId="{5582724A-DAB3-4806-92E4-7D1ECEB17AAB}" type="sibTrans" cxnId="{22A6DBFC-40EA-4FA1-B766-D45F5088548F}">
      <dgm:prSet/>
      <dgm:spPr/>
      <dgm:t>
        <a:bodyPr/>
        <a:lstStyle/>
        <a:p>
          <a:endParaRPr lang="en-US"/>
        </a:p>
      </dgm:t>
    </dgm:pt>
    <dgm:pt modelId="{0A9B3ABD-D677-46A7-BDDA-132D9DF56D3D}" type="pres">
      <dgm:prSet presAssocID="{172AB1B6-0461-4FA1-9C0C-D3535AAB25A8}" presName="linearFlow" presStyleCnt="0">
        <dgm:presLayoutVars>
          <dgm:resizeHandles val="exact"/>
        </dgm:presLayoutVars>
      </dgm:prSet>
      <dgm:spPr/>
    </dgm:pt>
    <dgm:pt modelId="{FCBF4837-E77B-48A0-8832-E8B8A1BF1602}" type="pres">
      <dgm:prSet presAssocID="{51043393-4198-4D39-B19A-4FA3E8D6188D}" presName="node" presStyleLbl="node1" presStyleIdx="0" presStyleCnt="6">
        <dgm:presLayoutVars>
          <dgm:bulletEnabled val="1"/>
        </dgm:presLayoutVars>
      </dgm:prSet>
      <dgm:spPr/>
    </dgm:pt>
    <dgm:pt modelId="{F8E66BC1-130F-455B-BBCC-D87643032BDA}" type="pres">
      <dgm:prSet presAssocID="{1065721A-86DF-4BF4-8438-A35DDDFC5184}" presName="sibTrans" presStyleLbl="sibTrans2D1" presStyleIdx="0" presStyleCnt="5"/>
      <dgm:spPr/>
    </dgm:pt>
    <dgm:pt modelId="{C0A59264-34C6-4E30-805B-3E572E47074F}" type="pres">
      <dgm:prSet presAssocID="{1065721A-86DF-4BF4-8438-A35DDDFC5184}" presName="connectorText" presStyleLbl="sibTrans2D1" presStyleIdx="0" presStyleCnt="5"/>
      <dgm:spPr/>
    </dgm:pt>
    <dgm:pt modelId="{34948D49-FBD3-45F5-A0FD-AB43264CABFE}" type="pres">
      <dgm:prSet presAssocID="{A12D808B-3872-41B9-B6B7-F50DD4B90998}" presName="node" presStyleLbl="node1" presStyleIdx="1" presStyleCnt="6">
        <dgm:presLayoutVars>
          <dgm:bulletEnabled val="1"/>
        </dgm:presLayoutVars>
      </dgm:prSet>
      <dgm:spPr/>
    </dgm:pt>
    <dgm:pt modelId="{7CA4EBDF-4CA7-420E-A8A0-1A0BD123557E}" type="pres">
      <dgm:prSet presAssocID="{238F3F60-D4E0-4262-B35E-9ACAA6774C56}" presName="sibTrans" presStyleLbl="sibTrans2D1" presStyleIdx="1" presStyleCnt="5"/>
      <dgm:spPr/>
    </dgm:pt>
    <dgm:pt modelId="{04A20567-C776-40B9-BB1C-88BA4996416B}" type="pres">
      <dgm:prSet presAssocID="{238F3F60-D4E0-4262-B35E-9ACAA6774C56}" presName="connectorText" presStyleLbl="sibTrans2D1" presStyleIdx="1" presStyleCnt="5"/>
      <dgm:spPr/>
    </dgm:pt>
    <dgm:pt modelId="{5F9B3B84-1172-4A29-A5D3-8D781621F78F}" type="pres">
      <dgm:prSet presAssocID="{33F43241-AAED-4ED5-AACD-D326493CE246}" presName="node" presStyleLbl="node1" presStyleIdx="2" presStyleCnt="6">
        <dgm:presLayoutVars>
          <dgm:bulletEnabled val="1"/>
        </dgm:presLayoutVars>
      </dgm:prSet>
      <dgm:spPr/>
    </dgm:pt>
    <dgm:pt modelId="{501A1866-AFF1-4896-927D-E6B8DDBD9B45}" type="pres">
      <dgm:prSet presAssocID="{0A3579C8-A0E0-4E0C-8B02-704010D184E9}" presName="sibTrans" presStyleLbl="sibTrans2D1" presStyleIdx="2" presStyleCnt="5"/>
      <dgm:spPr/>
    </dgm:pt>
    <dgm:pt modelId="{9FCD9B1D-53E1-4850-ADB3-051F3E47EC52}" type="pres">
      <dgm:prSet presAssocID="{0A3579C8-A0E0-4E0C-8B02-704010D184E9}" presName="connectorText" presStyleLbl="sibTrans2D1" presStyleIdx="2" presStyleCnt="5"/>
      <dgm:spPr/>
    </dgm:pt>
    <dgm:pt modelId="{C3450BC6-E236-4F79-BFF4-41AD5ED73A60}" type="pres">
      <dgm:prSet presAssocID="{1D1CABA9-C075-483B-B4C8-F3B699F2938D}" presName="node" presStyleLbl="node1" presStyleIdx="3" presStyleCnt="6">
        <dgm:presLayoutVars>
          <dgm:bulletEnabled val="1"/>
        </dgm:presLayoutVars>
      </dgm:prSet>
      <dgm:spPr/>
    </dgm:pt>
    <dgm:pt modelId="{7406BB1E-E001-41E6-A551-ECF407E3982E}" type="pres">
      <dgm:prSet presAssocID="{EA9FBCBD-909E-4AE9-9988-FC425694BE2E}" presName="sibTrans" presStyleLbl="sibTrans2D1" presStyleIdx="3" presStyleCnt="5"/>
      <dgm:spPr/>
    </dgm:pt>
    <dgm:pt modelId="{D9442251-122F-4A6A-8F8C-466F9E843448}" type="pres">
      <dgm:prSet presAssocID="{EA9FBCBD-909E-4AE9-9988-FC425694BE2E}" presName="connectorText" presStyleLbl="sibTrans2D1" presStyleIdx="3" presStyleCnt="5"/>
      <dgm:spPr/>
    </dgm:pt>
    <dgm:pt modelId="{A6BD96F3-DA0B-467F-A184-567E61FB0366}" type="pres">
      <dgm:prSet presAssocID="{D7F982FB-F63E-499A-8CDB-E47FCF998599}" presName="node" presStyleLbl="node1" presStyleIdx="4" presStyleCnt="6">
        <dgm:presLayoutVars>
          <dgm:bulletEnabled val="1"/>
        </dgm:presLayoutVars>
      </dgm:prSet>
      <dgm:spPr/>
    </dgm:pt>
    <dgm:pt modelId="{78973BE6-81A2-44E0-AFAC-2F366CD48FB3}" type="pres">
      <dgm:prSet presAssocID="{49953871-B856-4504-AB4A-48D5BE73ACC8}" presName="sibTrans" presStyleLbl="sibTrans2D1" presStyleIdx="4" presStyleCnt="5"/>
      <dgm:spPr/>
    </dgm:pt>
    <dgm:pt modelId="{F9DBBC19-95D0-4260-9ABF-077CE156744A}" type="pres">
      <dgm:prSet presAssocID="{49953871-B856-4504-AB4A-48D5BE73ACC8}" presName="connectorText" presStyleLbl="sibTrans2D1" presStyleIdx="4" presStyleCnt="5"/>
      <dgm:spPr/>
    </dgm:pt>
    <dgm:pt modelId="{E1077228-48B5-4AD2-A51D-8FBE7DA54D69}" type="pres">
      <dgm:prSet presAssocID="{98F8405C-98BB-4E1B-AB11-D089F2ACE7D7}" presName="node" presStyleLbl="node1" presStyleIdx="5" presStyleCnt="6">
        <dgm:presLayoutVars>
          <dgm:bulletEnabled val="1"/>
        </dgm:presLayoutVars>
      </dgm:prSet>
      <dgm:spPr/>
    </dgm:pt>
  </dgm:ptLst>
  <dgm:cxnLst>
    <dgm:cxn modelId="{BECBE705-218F-4B15-9C89-A93CB7E9BC9B}" type="presOf" srcId="{D7F982FB-F63E-499A-8CDB-E47FCF998599}" destId="{A6BD96F3-DA0B-467F-A184-567E61FB0366}" srcOrd="0" destOrd="0" presId="urn:microsoft.com/office/officeart/2005/8/layout/process2"/>
    <dgm:cxn modelId="{7F38F80C-5F4F-47F6-8CFC-1916F984823F}" type="presOf" srcId="{238F3F60-D4E0-4262-B35E-9ACAA6774C56}" destId="{7CA4EBDF-4CA7-420E-A8A0-1A0BD123557E}" srcOrd="0" destOrd="0" presId="urn:microsoft.com/office/officeart/2005/8/layout/process2"/>
    <dgm:cxn modelId="{66982717-8F70-49A2-A512-0FC66FA5474D}" srcId="{172AB1B6-0461-4FA1-9C0C-D3535AAB25A8}" destId="{D7F982FB-F63E-499A-8CDB-E47FCF998599}" srcOrd="4" destOrd="0" parTransId="{3DD9F28C-DB19-49C6-8B15-33A0D9000D21}" sibTransId="{49953871-B856-4504-AB4A-48D5BE73ACC8}"/>
    <dgm:cxn modelId="{9317CC17-416E-464C-86BC-0504DF74E1A3}" type="presOf" srcId="{1065721A-86DF-4BF4-8438-A35DDDFC5184}" destId="{C0A59264-34C6-4E30-805B-3E572E47074F}" srcOrd="1" destOrd="0" presId="urn:microsoft.com/office/officeart/2005/8/layout/process2"/>
    <dgm:cxn modelId="{703F2C22-B93A-4A2A-9B11-72880D0D8C6A}" srcId="{172AB1B6-0461-4FA1-9C0C-D3535AAB25A8}" destId="{1D1CABA9-C075-483B-B4C8-F3B699F2938D}" srcOrd="3" destOrd="0" parTransId="{583B3026-FE12-4B28-B27B-E581C9F6CFD1}" sibTransId="{EA9FBCBD-909E-4AE9-9988-FC425694BE2E}"/>
    <dgm:cxn modelId="{F7726926-4886-4430-985F-C1FBFD067437}" type="presOf" srcId="{A12D808B-3872-41B9-B6B7-F50DD4B90998}" destId="{34948D49-FBD3-45F5-A0FD-AB43264CABFE}" srcOrd="0" destOrd="0" presId="urn:microsoft.com/office/officeart/2005/8/layout/process2"/>
    <dgm:cxn modelId="{C2415961-9D97-4146-93EB-CC5711E0CCE4}" srcId="{172AB1B6-0461-4FA1-9C0C-D3535AAB25A8}" destId="{51043393-4198-4D39-B19A-4FA3E8D6188D}" srcOrd="0" destOrd="0" parTransId="{521FAD1F-139A-43F0-9F32-EF6A328F960F}" sibTransId="{1065721A-86DF-4BF4-8438-A35DDDFC5184}"/>
    <dgm:cxn modelId="{16196B4E-1166-4E0C-94AB-7B44EEEAA7EA}" type="presOf" srcId="{172AB1B6-0461-4FA1-9C0C-D3535AAB25A8}" destId="{0A9B3ABD-D677-46A7-BDDA-132D9DF56D3D}" srcOrd="0" destOrd="0" presId="urn:microsoft.com/office/officeart/2005/8/layout/process2"/>
    <dgm:cxn modelId="{7CACC255-8041-40D7-93CC-B5E8FFB70118}" type="presOf" srcId="{0A3579C8-A0E0-4E0C-8B02-704010D184E9}" destId="{9FCD9B1D-53E1-4850-ADB3-051F3E47EC52}" srcOrd="1" destOrd="0" presId="urn:microsoft.com/office/officeart/2005/8/layout/process2"/>
    <dgm:cxn modelId="{CCC8C576-FBD2-4CDC-A965-F7CC36A6D963}" srcId="{172AB1B6-0461-4FA1-9C0C-D3535AAB25A8}" destId="{33F43241-AAED-4ED5-AACD-D326493CE246}" srcOrd="2" destOrd="0" parTransId="{C90D2C61-1B4C-4035-BEE7-F8F5DD123EA8}" sibTransId="{0A3579C8-A0E0-4E0C-8B02-704010D184E9}"/>
    <dgm:cxn modelId="{3FD3E97F-AA84-4DD2-8413-DA6D8624A233}" type="presOf" srcId="{51043393-4198-4D39-B19A-4FA3E8D6188D}" destId="{FCBF4837-E77B-48A0-8832-E8B8A1BF1602}" srcOrd="0" destOrd="0" presId="urn:microsoft.com/office/officeart/2005/8/layout/process2"/>
    <dgm:cxn modelId="{BD845384-4C84-4ED8-8ECA-55CB88A4BF72}" type="presOf" srcId="{33F43241-AAED-4ED5-AACD-D326493CE246}" destId="{5F9B3B84-1172-4A29-A5D3-8D781621F78F}" srcOrd="0" destOrd="0" presId="urn:microsoft.com/office/officeart/2005/8/layout/process2"/>
    <dgm:cxn modelId="{649D128C-0773-4F9A-A2C1-E5BC2F830E38}" type="presOf" srcId="{0A3579C8-A0E0-4E0C-8B02-704010D184E9}" destId="{501A1866-AFF1-4896-927D-E6B8DDBD9B45}" srcOrd="0" destOrd="0" presId="urn:microsoft.com/office/officeart/2005/8/layout/process2"/>
    <dgm:cxn modelId="{2F2F92AC-12B5-4AF8-B037-39DEF9BEC96D}" type="presOf" srcId="{EA9FBCBD-909E-4AE9-9988-FC425694BE2E}" destId="{D9442251-122F-4A6A-8F8C-466F9E843448}" srcOrd="1" destOrd="0" presId="urn:microsoft.com/office/officeart/2005/8/layout/process2"/>
    <dgm:cxn modelId="{5700AAB1-8328-4396-A618-078AFD62F4C9}" type="presOf" srcId="{98F8405C-98BB-4E1B-AB11-D089F2ACE7D7}" destId="{E1077228-48B5-4AD2-A51D-8FBE7DA54D69}" srcOrd="0" destOrd="0" presId="urn:microsoft.com/office/officeart/2005/8/layout/process2"/>
    <dgm:cxn modelId="{613CA7CC-95A2-407A-8357-830842234DA2}" type="presOf" srcId="{EA9FBCBD-909E-4AE9-9988-FC425694BE2E}" destId="{7406BB1E-E001-41E6-A551-ECF407E3982E}" srcOrd="0" destOrd="0" presId="urn:microsoft.com/office/officeart/2005/8/layout/process2"/>
    <dgm:cxn modelId="{403335CE-A294-4E49-B49F-73F1F3DD500B}" type="presOf" srcId="{1D1CABA9-C075-483B-B4C8-F3B699F2938D}" destId="{C3450BC6-E236-4F79-BFF4-41AD5ED73A60}" srcOrd="0" destOrd="0" presId="urn:microsoft.com/office/officeart/2005/8/layout/process2"/>
    <dgm:cxn modelId="{445866DF-7FF0-4AC9-8B70-5CDBB80A05EB}" type="presOf" srcId="{1065721A-86DF-4BF4-8438-A35DDDFC5184}" destId="{F8E66BC1-130F-455B-BBCC-D87643032BDA}" srcOrd="0" destOrd="0" presId="urn:microsoft.com/office/officeart/2005/8/layout/process2"/>
    <dgm:cxn modelId="{DCAE1DE2-D6C6-466A-A797-1474C350F1E3}" type="presOf" srcId="{49953871-B856-4504-AB4A-48D5BE73ACC8}" destId="{78973BE6-81A2-44E0-AFAC-2F366CD48FB3}" srcOrd="0" destOrd="0" presId="urn:microsoft.com/office/officeart/2005/8/layout/process2"/>
    <dgm:cxn modelId="{6585CCF2-71C5-4135-9996-CD2714B00EA6}" type="presOf" srcId="{238F3F60-D4E0-4262-B35E-9ACAA6774C56}" destId="{04A20567-C776-40B9-BB1C-88BA4996416B}" srcOrd="1" destOrd="0" presId="urn:microsoft.com/office/officeart/2005/8/layout/process2"/>
    <dgm:cxn modelId="{923FF0F3-437F-49E6-9C35-03547F8F3681}" type="presOf" srcId="{49953871-B856-4504-AB4A-48D5BE73ACC8}" destId="{F9DBBC19-95D0-4260-9ABF-077CE156744A}" srcOrd="1" destOrd="0" presId="urn:microsoft.com/office/officeart/2005/8/layout/process2"/>
    <dgm:cxn modelId="{22A6DBFC-40EA-4FA1-B766-D45F5088548F}" srcId="{172AB1B6-0461-4FA1-9C0C-D3535AAB25A8}" destId="{98F8405C-98BB-4E1B-AB11-D089F2ACE7D7}" srcOrd="5" destOrd="0" parTransId="{2759950C-9D8D-4A66-8064-B824EACF1572}" sibTransId="{5582724A-DAB3-4806-92E4-7D1ECEB17AAB}"/>
    <dgm:cxn modelId="{EAFCDBFE-0094-4542-9342-5688E7C22671}" srcId="{172AB1B6-0461-4FA1-9C0C-D3535AAB25A8}" destId="{A12D808B-3872-41B9-B6B7-F50DD4B90998}" srcOrd="1" destOrd="0" parTransId="{4E56DD24-C9BA-4A67-AD03-C2D12480C4D8}" sibTransId="{238F3F60-D4E0-4262-B35E-9ACAA6774C56}"/>
    <dgm:cxn modelId="{4B882210-DEF0-4243-B596-BE0FB5388366}" type="presParOf" srcId="{0A9B3ABD-D677-46A7-BDDA-132D9DF56D3D}" destId="{FCBF4837-E77B-48A0-8832-E8B8A1BF1602}" srcOrd="0" destOrd="0" presId="urn:microsoft.com/office/officeart/2005/8/layout/process2"/>
    <dgm:cxn modelId="{99DA6441-8DB4-4A6C-8E45-EB0F0919EA11}" type="presParOf" srcId="{0A9B3ABD-D677-46A7-BDDA-132D9DF56D3D}" destId="{F8E66BC1-130F-455B-BBCC-D87643032BDA}" srcOrd="1" destOrd="0" presId="urn:microsoft.com/office/officeart/2005/8/layout/process2"/>
    <dgm:cxn modelId="{DBD87EE8-E466-4E67-9CDB-60D61B2C620E}" type="presParOf" srcId="{F8E66BC1-130F-455B-BBCC-D87643032BDA}" destId="{C0A59264-34C6-4E30-805B-3E572E47074F}" srcOrd="0" destOrd="0" presId="urn:microsoft.com/office/officeart/2005/8/layout/process2"/>
    <dgm:cxn modelId="{6EDD1D36-D1E2-465E-91E6-9B8FA713B63A}" type="presParOf" srcId="{0A9B3ABD-D677-46A7-BDDA-132D9DF56D3D}" destId="{34948D49-FBD3-45F5-A0FD-AB43264CABFE}" srcOrd="2" destOrd="0" presId="urn:microsoft.com/office/officeart/2005/8/layout/process2"/>
    <dgm:cxn modelId="{E62CAC31-F642-4AE1-BE66-8E46353C3F26}" type="presParOf" srcId="{0A9B3ABD-D677-46A7-BDDA-132D9DF56D3D}" destId="{7CA4EBDF-4CA7-420E-A8A0-1A0BD123557E}" srcOrd="3" destOrd="0" presId="urn:microsoft.com/office/officeart/2005/8/layout/process2"/>
    <dgm:cxn modelId="{492D9F37-AD09-43E4-85BC-87AC785B0F72}" type="presParOf" srcId="{7CA4EBDF-4CA7-420E-A8A0-1A0BD123557E}" destId="{04A20567-C776-40B9-BB1C-88BA4996416B}" srcOrd="0" destOrd="0" presId="urn:microsoft.com/office/officeart/2005/8/layout/process2"/>
    <dgm:cxn modelId="{9185D888-A9BE-46CC-AE48-6A62879BF39C}" type="presParOf" srcId="{0A9B3ABD-D677-46A7-BDDA-132D9DF56D3D}" destId="{5F9B3B84-1172-4A29-A5D3-8D781621F78F}" srcOrd="4" destOrd="0" presId="urn:microsoft.com/office/officeart/2005/8/layout/process2"/>
    <dgm:cxn modelId="{3E5AB729-CC2A-4A97-B4CF-3BB831FED023}" type="presParOf" srcId="{0A9B3ABD-D677-46A7-BDDA-132D9DF56D3D}" destId="{501A1866-AFF1-4896-927D-E6B8DDBD9B45}" srcOrd="5" destOrd="0" presId="urn:microsoft.com/office/officeart/2005/8/layout/process2"/>
    <dgm:cxn modelId="{B1DD5EA1-E0D4-454E-8D45-1EEE96486632}" type="presParOf" srcId="{501A1866-AFF1-4896-927D-E6B8DDBD9B45}" destId="{9FCD9B1D-53E1-4850-ADB3-051F3E47EC52}" srcOrd="0" destOrd="0" presId="urn:microsoft.com/office/officeart/2005/8/layout/process2"/>
    <dgm:cxn modelId="{4775DA57-0B77-4111-8B7A-60D0F0B8E450}" type="presParOf" srcId="{0A9B3ABD-D677-46A7-BDDA-132D9DF56D3D}" destId="{C3450BC6-E236-4F79-BFF4-41AD5ED73A60}" srcOrd="6" destOrd="0" presId="urn:microsoft.com/office/officeart/2005/8/layout/process2"/>
    <dgm:cxn modelId="{693A7587-47E2-4F6A-B243-678CCF8167D8}" type="presParOf" srcId="{0A9B3ABD-D677-46A7-BDDA-132D9DF56D3D}" destId="{7406BB1E-E001-41E6-A551-ECF407E3982E}" srcOrd="7" destOrd="0" presId="urn:microsoft.com/office/officeart/2005/8/layout/process2"/>
    <dgm:cxn modelId="{01DB1E49-8E3C-49A7-B900-A91D4BF436ED}" type="presParOf" srcId="{7406BB1E-E001-41E6-A551-ECF407E3982E}" destId="{D9442251-122F-4A6A-8F8C-466F9E843448}" srcOrd="0" destOrd="0" presId="urn:microsoft.com/office/officeart/2005/8/layout/process2"/>
    <dgm:cxn modelId="{E1991E3A-360A-4D22-B6B3-AD4E6DC630E3}" type="presParOf" srcId="{0A9B3ABD-D677-46A7-BDDA-132D9DF56D3D}" destId="{A6BD96F3-DA0B-467F-A184-567E61FB0366}" srcOrd="8" destOrd="0" presId="urn:microsoft.com/office/officeart/2005/8/layout/process2"/>
    <dgm:cxn modelId="{F8302594-73A5-4D8A-8753-F30C8000B862}" type="presParOf" srcId="{0A9B3ABD-D677-46A7-BDDA-132D9DF56D3D}" destId="{78973BE6-81A2-44E0-AFAC-2F366CD48FB3}" srcOrd="9" destOrd="0" presId="urn:microsoft.com/office/officeart/2005/8/layout/process2"/>
    <dgm:cxn modelId="{B07A9DE2-F618-4C22-9BC7-8C3494CF561C}" type="presParOf" srcId="{78973BE6-81A2-44E0-AFAC-2F366CD48FB3}" destId="{F9DBBC19-95D0-4260-9ABF-077CE156744A}" srcOrd="0" destOrd="0" presId="urn:microsoft.com/office/officeart/2005/8/layout/process2"/>
    <dgm:cxn modelId="{0E239F1C-009E-475F-A9E7-4A1B33C06FDF}" type="presParOf" srcId="{0A9B3ABD-D677-46A7-BDDA-132D9DF56D3D}" destId="{E1077228-48B5-4AD2-A51D-8FBE7DA54D69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F4837-E77B-48A0-8832-E8B8A1BF1602}">
      <dsp:nvSpPr>
        <dsp:cNvPr id="0" name=""/>
        <dsp:cNvSpPr/>
      </dsp:nvSpPr>
      <dsp:spPr>
        <a:xfrm>
          <a:off x="719905" y="1944"/>
          <a:ext cx="1678292" cy="5761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Morphological Operations</a:t>
          </a:r>
        </a:p>
      </dsp:txBody>
      <dsp:txXfrm>
        <a:off x="736780" y="18819"/>
        <a:ext cx="1644542" cy="542410"/>
      </dsp:txXfrm>
    </dsp:sp>
    <dsp:sp modelId="{F8E66BC1-130F-455B-BBCC-D87643032BDA}">
      <dsp:nvSpPr>
        <dsp:cNvPr id="0" name=""/>
        <dsp:cNvSpPr/>
      </dsp:nvSpPr>
      <dsp:spPr>
        <a:xfrm rot="5400000">
          <a:off x="1451021" y="592508"/>
          <a:ext cx="216060" cy="259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481269" y="614114"/>
        <a:ext cx="155564" cy="151242"/>
      </dsp:txXfrm>
    </dsp:sp>
    <dsp:sp modelId="{34948D49-FBD3-45F5-A0FD-AB43264CABFE}">
      <dsp:nvSpPr>
        <dsp:cNvPr id="0" name=""/>
        <dsp:cNvSpPr/>
      </dsp:nvSpPr>
      <dsp:spPr>
        <a:xfrm>
          <a:off x="719905" y="866185"/>
          <a:ext cx="1678292" cy="5761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Image Thresholding</a:t>
          </a:r>
        </a:p>
      </dsp:txBody>
      <dsp:txXfrm>
        <a:off x="736780" y="883060"/>
        <a:ext cx="1644542" cy="542410"/>
      </dsp:txXfrm>
    </dsp:sp>
    <dsp:sp modelId="{7CA4EBDF-4CA7-420E-A8A0-1A0BD123557E}">
      <dsp:nvSpPr>
        <dsp:cNvPr id="0" name=""/>
        <dsp:cNvSpPr/>
      </dsp:nvSpPr>
      <dsp:spPr>
        <a:xfrm rot="5400000">
          <a:off x="1451021" y="1456749"/>
          <a:ext cx="216060" cy="259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481269" y="1478355"/>
        <a:ext cx="155564" cy="151242"/>
      </dsp:txXfrm>
    </dsp:sp>
    <dsp:sp modelId="{5F9B3B84-1172-4A29-A5D3-8D781621F78F}">
      <dsp:nvSpPr>
        <dsp:cNvPr id="0" name=""/>
        <dsp:cNvSpPr/>
      </dsp:nvSpPr>
      <dsp:spPr>
        <a:xfrm>
          <a:off x="719905" y="1730425"/>
          <a:ext cx="1678292" cy="5761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Connected Objects Detection</a:t>
          </a:r>
        </a:p>
      </dsp:txBody>
      <dsp:txXfrm>
        <a:off x="736780" y="1747300"/>
        <a:ext cx="1644542" cy="542410"/>
      </dsp:txXfrm>
    </dsp:sp>
    <dsp:sp modelId="{501A1866-AFF1-4896-927D-E6B8DDBD9B45}">
      <dsp:nvSpPr>
        <dsp:cNvPr id="0" name=""/>
        <dsp:cNvSpPr/>
      </dsp:nvSpPr>
      <dsp:spPr>
        <a:xfrm rot="5400000">
          <a:off x="1451021" y="2320989"/>
          <a:ext cx="216060" cy="259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481269" y="2342595"/>
        <a:ext cx="155564" cy="151242"/>
      </dsp:txXfrm>
    </dsp:sp>
    <dsp:sp modelId="{C3450BC6-E236-4F79-BFF4-41AD5ED73A60}">
      <dsp:nvSpPr>
        <dsp:cNvPr id="0" name=""/>
        <dsp:cNvSpPr/>
      </dsp:nvSpPr>
      <dsp:spPr>
        <a:xfrm>
          <a:off x="719905" y="2594666"/>
          <a:ext cx="1678292" cy="5761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Objects Filtering</a:t>
          </a:r>
        </a:p>
      </dsp:txBody>
      <dsp:txXfrm>
        <a:off x="736780" y="2611541"/>
        <a:ext cx="1644542" cy="542410"/>
      </dsp:txXfrm>
    </dsp:sp>
    <dsp:sp modelId="{7406BB1E-E001-41E6-A551-ECF407E3982E}">
      <dsp:nvSpPr>
        <dsp:cNvPr id="0" name=""/>
        <dsp:cNvSpPr/>
      </dsp:nvSpPr>
      <dsp:spPr>
        <a:xfrm rot="5400000">
          <a:off x="1451021" y="3185230"/>
          <a:ext cx="216060" cy="259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481269" y="3206836"/>
        <a:ext cx="155564" cy="151242"/>
      </dsp:txXfrm>
    </dsp:sp>
    <dsp:sp modelId="{A6BD96F3-DA0B-467F-A184-567E61FB0366}">
      <dsp:nvSpPr>
        <dsp:cNvPr id="0" name=""/>
        <dsp:cNvSpPr/>
      </dsp:nvSpPr>
      <dsp:spPr>
        <a:xfrm>
          <a:off x="719905" y="3458906"/>
          <a:ext cx="1678292" cy="5761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Segmentation</a:t>
          </a:r>
        </a:p>
      </dsp:txBody>
      <dsp:txXfrm>
        <a:off x="736780" y="3475781"/>
        <a:ext cx="1644542" cy="542410"/>
      </dsp:txXfrm>
    </dsp:sp>
    <dsp:sp modelId="{78973BE6-81A2-44E0-AFAC-2F366CD48FB3}">
      <dsp:nvSpPr>
        <dsp:cNvPr id="0" name=""/>
        <dsp:cNvSpPr/>
      </dsp:nvSpPr>
      <dsp:spPr>
        <a:xfrm rot="5400000">
          <a:off x="1451021" y="4049471"/>
          <a:ext cx="216060" cy="259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481269" y="4071077"/>
        <a:ext cx="155564" cy="151242"/>
      </dsp:txXfrm>
    </dsp:sp>
    <dsp:sp modelId="{E1077228-48B5-4AD2-A51D-8FBE7DA54D69}">
      <dsp:nvSpPr>
        <dsp:cNvPr id="0" name=""/>
        <dsp:cNvSpPr/>
      </dsp:nvSpPr>
      <dsp:spPr>
        <a:xfrm>
          <a:off x="719905" y="4323147"/>
          <a:ext cx="1678292" cy="5761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Crack Width Calculation</a:t>
          </a:r>
        </a:p>
      </dsp:txBody>
      <dsp:txXfrm>
        <a:off x="736780" y="4340022"/>
        <a:ext cx="1644542" cy="542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26CF7-48D8-2F46-AFC8-8A5D2298DFD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BF745-0557-B241-863F-056113C7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9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69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90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7600" y="0"/>
            <a:ext cx="16764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7466030" y="-9439"/>
            <a:ext cx="168504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42" y="2077278"/>
            <a:ext cx="7144105" cy="534037"/>
          </a:xfrm>
        </p:spPr>
        <p:txBody>
          <a:bodyPr>
            <a:noAutofit/>
          </a:bodyPr>
          <a:lstStyle>
            <a:lvl1pPr>
              <a:defRPr sz="440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7442" y="2629339"/>
            <a:ext cx="7144105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2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76FFA1BC-72F9-9048-3E39-D300A3A6A5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7442" y="3093720"/>
            <a:ext cx="7144105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2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fld id="{C7124C19-F609-8C4C-8116-78E353E3E672}" type="datetime1">
              <a:rPr lang="en-US" smtClean="0"/>
              <a:t>3/29/23</a:t>
            </a:fld>
            <a:endParaRPr lang="en-US"/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27953B1A-8D89-FC00-CDA8-BD7D70E0F3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7443" y="5853639"/>
            <a:ext cx="2164600" cy="38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735" y="3652273"/>
            <a:ext cx="4102307" cy="2345757"/>
          </a:xfrm>
        </p:spPr>
        <p:txBody>
          <a:bodyPr numCol="1">
            <a:noAutofit/>
          </a:bodyPr>
          <a:lstStyle>
            <a:lvl1pPr marL="214313" indent="-214313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734" y="1543324"/>
            <a:ext cx="4102309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706959" y="1543324"/>
            <a:ext cx="4094045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98697" y="3652272"/>
            <a:ext cx="4102307" cy="2345757"/>
          </a:xfrm>
        </p:spPr>
        <p:txBody>
          <a:bodyPr numCol="1">
            <a:noAutofit/>
          </a:bodyPr>
          <a:lstStyle>
            <a:lvl1pPr marL="214313" indent="-214313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urdue Logo" descr="Purdue Logo">
            <a:extLst>
              <a:ext uri="{FF2B5EF4-FFF2-40B4-BE49-F238E27FC236}">
                <a16:creationId xmlns:a16="http://schemas.microsoft.com/office/drawing/2014/main" id="{7221A35A-2648-6F9F-10F9-603BA71E45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C7409-E40C-4388-20C1-E2C34AAC7D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8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736" y="3652273"/>
            <a:ext cx="2650859" cy="2345757"/>
          </a:xfrm>
        </p:spPr>
        <p:txBody>
          <a:bodyPr numCol="1">
            <a:noAutofit/>
          </a:bodyPr>
          <a:lstStyle>
            <a:lvl1pPr marL="214313" indent="-214313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735" y="1543324"/>
            <a:ext cx="2650859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252731" y="1543325"/>
            <a:ext cx="2645520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44470" y="3652273"/>
            <a:ext cx="2650859" cy="2345757"/>
          </a:xfrm>
        </p:spPr>
        <p:txBody>
          <a:bodyPr numCol="1">
            <a:noAutofit/>
          </a:bodyPr>
          <a:lstStyle>
            <a:lvl1pPr marL="214313" indent="-214313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154204" y="1532308"/>
            <a:ext cx="2645520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47E27B2-1DE2-3469-81EF-9EBD7DC7AF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45943" y="3641256"/>
            <a:ext cx="2650859" cy="2345757"/>
          </a:xfrm>
        </p:spPr>
        <p:txBody>
          <a:bodyPr numCol="1">
            <a:noAutofit/>
          </a:bodyPr>
          <a:lstStyle>
            <a:lvl1pPr marL="214313" indent="-214313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urdue Logo" descr="Purdue Logo">
            <a:extLst>
              <a:ext uri="{FF2B5EF4-FFF2-40B4-BE49-F238E27FC236}">
                <a16:creationId xmlns:a16="http://schemas.microsoft.com/office/drawing/2014/main" id="{E3AAB972-9CEB-27DE-119B-74B391E60A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507CF-EFC3-A085-E4B9-A7FB07BF764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6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7402-16CB-60F1-259A-4E1A1619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2" y="457200"/>
            <a:ext cx="3236117" cy="964096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89552-EB9F-6D72-9130-E107C02C2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902" y="1570384"/>
            <a:ext cx="3236117" cy="429860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F6EAB8-D2BB-0BDE-C7AC-895B69CA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3904" y="457200"/>
            <a:ext cx="4997195" cy="54117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6" name="Purdue Logo" descr="Purdue Logo">
            <a:extLst>
              <a:ext uri="{FF2B5EF4-FFF2-40B4-BE49-F238E27FC236}">
                <a16:creationId xmlns:a16="http://schemas.microsoft.com/office/drawing/2014/main" id="{32772CED-5DF0-B9F2-A78A-4E9A3894D7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15040-CB6D-5233-AA93-DD76CFE00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0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735" y="1543323"/>
            <a:ext cx="4094045" cy="43177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832766-AA56-63AE-E2AA-9A294734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F92D672-5C11-B647-ADA7-722837BA86C0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4715222" y="1543323"/>
            <a:ext cx="4094045" cy="43177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6AFB8997-E903-BD34-CBB7-A70F3BD09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44243070-2D61-965C-9E18-B3D7C6ECFB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1F588-A349-D254-17C4-4E24C922C1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51065" y="1543324"/>
            <a:ext cx="4397009" cy="20555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61820" y="1543322"/>
            <a:ext cx="3847445" cy="430757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2614933" y="3795305"/>
            <a:ext cx="2133141" cy="20555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51065" y="3795304"/>
            <a:ext cx="2133141" cy="205559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pic>
        <p:nvPicPr>
          <p:cNvPr id="6" name="Purdue Logo" descr="Purdue Logo">
            <a:extLst>
              <a:ext uri="{FF2B5EF4-FFF2-40B4-BE49-F238E27FC236}">
                <a16:creationId xmlns:a16="http://schemas.microsoft.com/office/drawing/2014/main" id="{E6C8536C-D431-05E3-65BF-25F437B391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08EA8-7459-5120-CB09-F686BB6747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4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71" y="3292036"/>
            <a:ext cx="2656344" cy="3657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42900" y="1406232"/>
            <a:ext cx="2640015" cy="17504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0A3B0E8-AC0D-A169-37E3-2D123D6EBF24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3243828" y="1406232"/>
            <a:ext cx="2640015" cy="17504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640970D8-E511-89A8-FC5C-6DB37485ADE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6161085" y="1406232"/>
            <a:ext cx="2640015" cy="17504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B04B79A-B4BD-0306-3D46-D570E1F51C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3227499" y="3292036"/>
            <a:ext cx="2656344" cy="3657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0B4796-C4B7-C272-5ADD-7D6C896B703E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161085" y="3292036"/>
            <a:ext cx="2656344" cy="3657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633AE4D-056F-FC97-1F10-877F247AB319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310242" y="5685387"/>
            <a:ext cx="2656344" cy="3657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716662-3C77-F831-E45C-F9EA49810F58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326571" y="3799583"/>
            <a:ext cx="2640015" cy="17504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1ED1A14F-5E0D-476E-9C60-BD987EFC4940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3227499" y="3799583"/>
            <a:ext cx="2640015" cy="17504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0003A4C-26CB-DD7F-0B22-024AFB58DC67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6144756" y="3799583"/>
            <a:ext cx="2640015" cy="17504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08CE8D58-56A2-6AE5-AB18-C53F4134DD88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3211170" y="5685387"/>
            <a:ext cx="2656344" cy="3657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4C2D1F-1A58-AC60-F606-B816E5F23FF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6144756" y="5685387"/>
            <a:ext cx="2656344" cy="3657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02895CD1-985A-0246-0A03-652625D8B9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7EDCCCDC-B335-96CB-3A28-8C862E3B1B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4BBBE76-BB04-F5A1-7113-49430D9ADB0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3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736" y="1542763"/>
            <a:ext cx="1958261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2508047" y="1542763"/>
            <a:ext cx="1954317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677415" y="1542763"/>
            <a:ext cx="1954317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223A017-A902-92C1-8A99-7D45B08D860D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6846782" y="1542763"/>
            <a:ext cx="1954317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E352EAA-3DC6-450E-518D-B55638975EC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1382716" y="3651151"/>
            <a:ext cx="1958261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E5E3807-051E-4D4B-1143-A6B4BDDBB5D8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3556027" y="3651151"/>
            <a:ext cx="1954317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659EF4B-6B57-DE2A-B33A-D60A659CFE6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5725394" y="3651151"/>
            <a:ext cx="1954317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pic>
        <p:nvPicPr>
          <p:cNvPr id="5" name="Purdue Logo" descr="Purdue Logo">
            <a:extLst>
              <a:ext uri="{FF2B5EF4-FFF2-40B4-BE49-F238E27FC236}">
                <a16:creationId xmlns:a16="http://schemas.microsoft.com/office/drawing/2014/main" id="{D14C6799-E59E-5D63-419A-734A1E4ECD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4C82E-83EC-CA0F-5313-8A450D39597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13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1490" y="1643074"/>
            <a:ext cx="3909610" cy="20555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91490" y="3884038"/>
            <a:ext cx="3909610" cy="20555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4737" y="1643074"/>
            <a:ext cx="4308874" cy="430757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A134D-7A3A-AD4B-91DF-57347E308706}"/>
              </a:ext>
            </a:extLst>
          </p:cNvPr>
          <p:cNvSpPr/>
          <p:nvPr userDrawn="1"/>
        </p:nvSpPr>
        <p:spPr>
          <a:xfrm>
            <a:off x="4891490" y="3395950"/>
            <a:ext cx="3909610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581B053-21C8-C0AD-58C7-637A6315D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91295" y="3395950"/>
            <a:ext cx="3909707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B2033E-9DB9-9A2B-D4C5-6D8960838D22}"/>
              </a:ext>
            </a:extLst>
          </p:cNvPr>
          <p:cNvSpPr/>
          <p:nvPr userDrawn="1"/>
        </p:nvSpPr>
        <p:spPr>
          <a:xfrm>
            <a:off x="4891392" y="5636914"/>
            <a:ext cx="3909610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02FFCFA-A84F-7535-4A5F-29A5FC646063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891295" y="5636914"/>
            <a:ext cx="3909610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FF1F47B4-C1F8-3104-7C95-F3C41016CD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FF3C0-B493-DBA3-7C75-1B8A2685FBD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27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1490" y="1643074"/>
            <a:ext cx="3909610" cy="20555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965414" y="3884038"/>
            <a:ext cx="1835685" cy="20555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891490" y="3879120"/>
            <a:ext cx="1896687" cy="205559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4737" y="1643074"/>
            <a:ext cx="4308874" cy="430757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C4E08-5A51-BF4F-655E-4E54DD771548}"/>
              </a:ext>
            </a:extLst>
          </p:cNvPr>
          <p:cNvSpPr/>
          <p:nvPr userDrawn="1"/>
        </p:nvSpPr>
        <p:spPr>
          <a:xfrm>
            <a:off x="4891490" y="3395950"/>
            <a:ext cx="3909610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D80C23-74F3-F853-02BF-83C743039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8867" y="3395950"/>
            <a:ext cx="3872135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22EB8-4EFD-86A4-8EB8-8A4F1A1AA2DF}"/>
              </a:ext>
            </a:extLst>
          </p:cNvPr>
          <p:cNvSpPr/>
          <p:nvPr userDrawn="1"/>
        </p:nvSpPr>
        <p:spPr>
          <a:xfrm>
            <a:off x="4884613" y="5631998"/>
            <a:ext cx="1884248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A4B2AA-E0AE-18DD-BAA3-AF2A9CA6987A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921990" y="5631998"/>
            <a:ext cx="1866186" cy="30271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B5CD1-FF93-2C9C-1BFF-73A3CE39E65D}"/>
              </a:ext>
            </a:extLst>
          </p:cNvPr>
          <p:cNvSpPr/>
          <p:nvPr userDrawn="1"/>
        </p:nvSpPr>
        <p:spPr>
          <a:xfrm>
            <a:off x="6965414" y="5641704"/>
            <a:ext cx="1823956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2272AC-9734-6D60-9441-B5E7B9E4E37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002791" y="5641704"/>
            <a:ext cx="1806473" cy="30271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urdue Logo" descr="Purdue Logo">
            <a:extLst>
              <a:ext uri="{FF2B5EF4-FFF2-40B4-BE49-F238E27FC236}">
                <a16:creationId xmlns:a16="http://schemas.microsoft.com/office/drawing/2014/main" id="{71541E48-83C5-5EB5-97B8-98DFEB175E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2C2AD-E170-6DFA-7E9F-837CA6A5C69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41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CFF414-FA47-F7EC-7EFB-7073E26BB831}"/>
              </a:ext>
            </a:extLst>
          </p:cNvPr>
          <p:cNvSpPr/>
          <p:nvPr userDrawn="1"/>
        </p:nvSpPr>
        <p:spPr>
          <a:xfrm>
            <a:off x="5953857" y="1315895"/>
            <a:ext cx="2489648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C0F4F-1E76-E3A4-E5AA-8FA79C7C69FB}"/>
              </a:ext>
            </a:extLst>
          </p:cNvPr>
          <p:cNvSpPr/>
          <p:nvPr userDrawn="1"/>
        </p:nvSpPr>
        <p:spPr>
          <a:xfrm>
            <a:off x="3315718" y="1315896"/>
            <a:ext cx="2489648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105CB-DECE-0616-2A57-776784CFC1CB}"/>
              </a:ext>
            </a:extLst>
          </p:cNvPr>
          <p:cNvSpPr/>
          <p:nvPr userDrawn="1"/>
        </p:nvSpPr>
        <p:spPr>
          <a:xfrm>
            <a:off x="677578" y="1315897"/>
            <a:ext cx="2489648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13FE17-B697-FB87-4ED6-D832D798E9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7629" y="1436469"/>
            <a:ext cx="2489597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B65CB9D-AA49-05C2-2100-C63D32C82B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6458" y="4045824"/>
            <a:ext cx="2213372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3204028-135E-83A2-B94A-693154F531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5963" y="1436469"/>
            <a:ext cx="2489597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D4E810FD-2D00-764A-B144-B235C21E32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64791" y="4045824"/>
            <a:ext cx="2213372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A71EF50-386A-A3B9-93FB-6EF179A4EE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54102" y="1433919"/>
            <a:ext cx="2489597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6AE17ED9-FDD9-34C3-1F7D-9A8EA4C4B40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02931" y="4043274"/>
            <a:ext cx="2213372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77D3ED32-45F9-B948-371F-67E8465B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" name="Purdue Logo" descr="Purdue Logo">
            <a:extLst>
              <a:ext uri="{FF2B5EF4-FFF2-40B4-BE49-F238E27FC236}">
                <a16:creationId xmlns:a16="http://schemas.microsoft.com/office/drawing/2014/main" id="{74FBA10C-BD6B-D663-8BC1-53DB3DAB31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56F49F-59AA-23FB-4600-EC4D944973C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26458" y="2040673"/>
            <a:ext cx="2213372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body copy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CA6E053-97C0-F5A8-A5C6-62806699EADE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3464791" y="2040672"/>
            <a:ext cx="2213372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body copy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823F7D4-DD74-2A27-4C24-052C4575CCDF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6102931" y="2040671"/>
            <a:ext cx="2213372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body copy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493C21-4EE2-0FC6-BB33-B8E9F941653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1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7600" y="0"/>
            <a:ext cx="1676400" cy="6858000"/>
          </a:xfrm>
          <a:prstGeom prst="rect">
            <a:avLst/>
          </a:prstGeom>
          <a:noFill/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B1EEEEC0-D7E4-4DE5-4E3D-FAAD9ABA8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42" y="2017643"/>
            <a:ext cx="7183861" cy="583733"/>
          </a:xfrm>
        </p:spPr>
        <p:txBody>
          <a:bodyPr>
            <a:noAutofit/>
          </a:bodyPr>
          <a:lstStyle>
            <a:lvl1pPr>
              <a:defRPr sz="44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EDB9B8-C811-84E9-5F58-0130F3A805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7442" y="2617147"/>
            <a:ext cx="7183861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4BF34A7-30DF-7BD2-A5A2-434BBF6672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7442" y="3079275"/>
            <a:ext cx="7183861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3/31/23</a:t>
            </a:r>
          </a:p>
        </p:txBody>
      </p:sp>
      <p:pic>
        <p:nvPicPr>
          <p:cNvPr id="5" name="Purdue Logo" descr="Purdue Logo">
            <a:extLst>
              <a:ext uri="{FF2B5EF4-FFF2-40B4-BE49-F238E27FC236}">
                <a16:creationId xmlns:a16="http://schemas.microsoft.com/office/drawing/2014/main" id="{991E72C7-48BD-C239-7F19-37B446DE42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7443" y="5843190"/>
            <a:ext cx="2164600" cy="3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2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98D576-4759-5408-883D-2E56D9D0F603}"/>
              </a:ext>
            </a:extLst>
          </p:cNvPr>
          <p:cNvSpPr/>
          <p:nvPr userDrawn="1"/>
        </p:nvSpPr>
        <p:spPr>
          <a:xfrm>
            <a:off x="5953662" y="1315893"/>
            <a:ext cx="2489648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44A1A-1D1D-F2D9-8EC1-EFF25EBA1FB0}"/>
              </a:ext>
            </a:extLst>
          </p:cNvPr>
          <p:cNvSpPr/>
          <p:nvPr userDrawn="1"/>
        </p:nvSpPr>
        <p:spPr>
          <a:xfrm>
            <a:off x="3315523" y="1315894"/>
            <a:ext cx="2489648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8D75A-DD50-6C6E-0A9D-7F77E72C780A}"/>
              </a:ext>
            </a:extLst>
          </p:cNvPr>
          <p:cNvSpPr/>
          <p:nvPr userDrawn="1"/>
        </p:nvSpPr>
        <p:spPr>
          <a:xfrm>
            <a:off x="677384" y="1315895"/>
            <a:ext cx="2489648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76A1563-09E6-06B6-EC4A-8E309CC57B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7435" y="1436467"/>
            <a:ext cx="2489597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600" b="0" i="0" baseline="0">
                <a:solidFill>
                  <a:schemeClr val="tx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F401EC8-7352-A985-133C-726A718A9E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5769" y="1436467"/>
            <a:ext cx="2489597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600" b="0" i="0" baseline="0">
                <a:solidFill>
                  <a:schemeClr val="tx1"/>
                </a:solidFill>
                <a:latin typeface="Franklin Gothic Medium Cond" panose="020B0606030402020204" pitchFamily="34" charset="0"/>
              </a:defRPr>
            </a:lvl1pPr>
          </a:lstStyle>
          <a:p>
            <a:pPr marL="0" marR="0" lvl="0" indent="0" algn="ctr" defTabSz="685800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Subhead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1A04C69-EC92-81B2-FCD5-39464C669B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53908" y="1433917"/>
            <a:ext cx="2489597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600" b="0" i="0" baseline="0">
                <a:solidFill>
                  <a:schemeClr val="tx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AE5BF8CB-9477-F598-75C4-6F35D608B3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26264" y="2040671"/>
            <a:ext cx="2213372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body copy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AE6CE746-1703-63A8-BBD4-546AD104E27E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3453661" y="2065259"/>
            <a:ext cx="2213372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/>
              <a:t>Click to edit body copy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53952BA5-2190-5106-0EBD-DA1D15EFBB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6264" y="4045822"/>
            <a:ext cx="2213372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835FE666-CADC-4DB4-80A4-BFD9823DE0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64597" y="4045822"/>
            <a:ext cx="2213372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ECA5017-0E7C-4957-02B2-65FA6C1F6E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02736" y="4043272"/>
            <a:ext cx="2213372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9F4CE92C-83FA-CA44-69CB-E6229E144199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6097061" y="2071425"/>
            <a:ext cx="2213372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/>
              <a:t>Click to edit body copy</a:t>
            </a: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" name="Purdue Logo" descr="Purdue Logo">
            <a:extLst>
              <a:ext uri="{FF2B5EF4-FFF2-40B4-BE49-F238E27FC236}">
                <a16:creationId xmlns:a16="http://schemas.microsoft.com/office/drawing/2014/main" id="{16840224-B911-9DB4-12A7-EBDE3D4472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A6FF5-B380-71E0-5A80-02C66128B9F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46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5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79A34A-6A6B-FC98-1EC8-8347FAB1A48F}"/>
              </a:ext>
            </a:extLst>
          </p:cNvPr>
          <p:cNvSpPr/>
          <p:nvPr userDrawn="1"/>
        </p:nvSpPr>
        <p:spPr>
          <a:xfrm>
            <a:off x="756438" y="1660596"/>
            <a:ext cx="1438515" cy="436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25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F2A76-73C1-7478-1C52-F70D9B50BC0A}"/>
              </a:ext>
            </a:extLst>
          </p:cNvPr>
          <p:cNvSpPr/>
          <p:nvPr userDrawn="1"/>
        </p:nvSpPr>
        <p:spPr>
          <a:xfrm>
            <a:off x="758505" y="2160555"/>
            <a:ext cx="1436449" cy="32335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9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525D0-8078-E003-46A7-FFCB83C221E0}"/>
              </a:ext>
            </a:extLst>
          </p:cNvPr>
          <p:cNvSpPr/>
          <p:nvPr userDrawn="1"/>
        </p:nvSpPr>
        <p:spPr>
          <a:xfrm>
            <a:off x="2284078" y="1660596"/>
            <a:ext cx="1438515" cy="4364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25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6AD059-9160-4AE4-0F86-92FB0AAD082C}"/>
              </a:ext>
            </a:extLst>
          </p:cNvPr>
          <p:cNvSpPr/>
          <p:nvPr userDrawn="1"/>
        </p:nvSpPr>
        <p:spPr>
          <a:xfrm>
            <a:off x="2286144" y="2160555"/>
            <a:ext cx="1436449" cy="32335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9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F701C0-7A2F-0B95-E95C-07302A14CA56}"/>
              </a:ext>
            </a:extLst>
          </p:cNvPr>
          <p:cNvSpPr/>
          <p:nvPr userDrawn="1"/>
        </p:nvSpPr>
        <p:spPr>
          <a:xfrm>
            <a:off x="3811718" y="1660596"/>
            <a:ext cx="1438515" cy="4364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25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86ED8-9187-C7FB-F774-CE52A2971FFD}"/>
              </a:ext>
            </a:extLst>
          </p:cNvPr>
          <p:cNvSpPr/>
          <p:nvPr userDrawn="1"/>
        </p:nvSpPr>
        <p:spPr>
          <a:xfrm>
            <a:off x="3813784" y="2160555"/>
            <a:ext cx="1436449" cy="32335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9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F5635-02F3-829F-B778-4A766D8D4A2D}"/>
              </a:ext>
            </a:extLst>
          </p:cNvPr>
          <p:cNvSpPr/>
          <p:nvPr userDrawn="1"/>
        </p:nvSpPr>
        <p:spPr>
          <a:xfrm>
            <a:off x="5339357" y="1660596"/>
            <a:ext cx="1438515" cy="4364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25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BD6A50-2E1C-FDDB-2F9B-D9101B8535C5}"/>
              </a:ext>
            </a:extLst>
          </p:cNvPr>
          <p:cNvSpPr/>
          <p:nvPr userDrawn="1"/>
        </p:nvSpPr>
        <p:spPr>
          <a:xfrm>
            <a:off x="5341424" y="2160555"/>
            <a:ext cx="1436449" cy="32335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9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9B4FF-413F-3DBC-C6E4-087C951C5464}"/>
              </a:ext>
            </a:extLst>
          </p:cNvPr>
          <p:cNvSpPr/>
          <p:nvPr userDrawn="1"/>
        </p:nvSpPr>
        <p:spPr>
          <a:xfrm>
            <a:off x="6866999" y="1660596"/>
            <a:ext cx="1438515" cy="4364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25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B8434E-9F38-4592-327E-51A570C73E09}"/>
              </a:ext>
            </a:extLst>
          </p:cNvPr>
          <p:cNvSpPr/>
          <p:nvPr userDrawn="1"/>
        </p:nvSpPr>
        <p:spPr>
          <a:xfrm>
            <a:off x="6869065" y="2160555"/>
            <a:ext cx="1436449" cy="3233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9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1BA8130D-B7F2-9815-5056-6F334D4BBA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6438" y="1783909"/>
            <a:ext cx="1438514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000" b="0" i="0" baseline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A41A66E4-0B84-E1FB-88CD-3E0E6E80C49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4078" y="1768552"/>
            <a:ext cx="1438514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000" b="0" i="0" baseline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235E5CE7-3D80-1BB5-DACD-8A63CA927E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811718" y="1768552"/>
            <a:ext cx="1438514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000" b="0" i="0" baseline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685C02D4-EA4F-4962-D397-F6439EC5C6E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39358" y="1768552"/>
            <a:ext cx="1438514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000" b="0" i="0" baseline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1F46F0A7-55C4-6BAE-BCB0-157A86C91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867000" y="1770870"/>
            <a:ext cx="1438514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000" b="0" i="0" baseline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9E69C3F7-0A3A-FAC2-6540-8BB750E9A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487" y="2312717"/>
            <a:ext cx="1243702" cy="2958028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040CB427-2320-1A81-037C-6D83BCA5B36F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2381484" y="2299864"/>
            <a:ext cx="1243702" cy="2958028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3144BCA8-7BD5-8323-CDAB-E5362D78AA68}"/>
              </a:ext>
            </a:extLst>
          </p:cNvPr>
          <p:cNvSpPr>
            <a:spLocks noGrp="1"/>
          </p:cNvSpPr>
          <p:nvPr>
            <p:ph type="body" sz="half" idx="33"/>
          </p:nvPr>
        </p:nvSpPr>
        <p:spPr>
          <a:xfrm>
            <a:off x="3909124" y="2298292"/>
            <a:ext cx="1243702" cy="2958028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82EC0719-39BA-B2AB-F29D-3C947DC78925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5436764" y="2298292"/>
            <a:ext cx="1243702" cy="2958028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939ED29-1A95-3771-8E52-C1F99F848AB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6964405" y="2312717"/>
            <a:ext cx="1243702" cy="2958028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F45DEB53-8B0A-80C6-DDED-B723442350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4A97DDBF-179C-94C6-3E37-D16A4C82E6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294F2-EC68-2D76-0903-15025DDF8C7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40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Black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07789" y="-9524"/>
            <a:ext cx="4936211" cy="6882938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1" y="-9440"/>
            <a:ext cx="5463152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504" y="891153"/>
            <a:ext cx="2949178" cy="16002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6504" y="2491353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8B21D0-9B37-861A-95D4-6F42A4AE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748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White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07789" y="-9524"/>
            <a:ext cx="4936211" cy="6867524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1" y="0"/>
            <a:ext cx="5463152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504" y="891153"/>
            <a:ext cx="2949178" cy="16002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6504" y="2491353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5C32A6-36FD-B92B-21F6-F198BD24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020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7600" y="0"/>
            <a:ext cx="16764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7466030" y="-9439"/>
            <a:ext cx="168504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803" y="2466281"/>
            <a:ext cx="5986234" cy="719757"/>
          </a:xfrm>
        </p:spPr>
        <p:txBody>
          <a:bodyPr>
            <a:noAutofit/>
          </a:bodyPr>
          <a:lstStyle>
            <a:lvl1pPr>
              <a:defRPr sz="720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3255" y="3434011"/>
            <a:ext cx="5905925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contact info</a:t>
            </a:r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7C34ED6E-B67E-0025-71C7-DB53F4649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7443" y="5853639"/>
            <a:ext cx="2164600" cy="38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39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7600" y="0"/>
            <a:ext cx="1676400" cy="6858000"/>
          </a:xfrm>
          <a:prstGeom prst="rect">
            <a:avLst/>
          </a:prstGeom>
          <a:noFill/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1648B145-A545-0D6D-AFF0-0F715C907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803" y="2466281"/>
            <a:ext cx="5986234" cy="719757"/>
          </a:xfrm>
        </p:spPr>
        <p:txBody>
          <a:bodyPr>
            <a:noAutofit/>
          </a:bodyPr>
          <a:lstStyle>
            <a:lvl1pPr>
              <a:defRPr sz="72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3D40940-377F-6BBC-02CB-083B672BF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3255" y="3434011"/>
            <a:ext cx="5905925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contact info</a:t>
            </a:r>
          </a:p>
        </p:txBody>
      </p:sp>
      <p:pic>
        <p:nvPicPr>
          <p:cNvPr id="6" name="Purdue Logo" descr="Purdue Logo">
            <a:extLst>
              <a:ext uri="{FF2B5EF4-FFF2-40B4-BE49-F238E27FC236}">
                <a16:creationId xmlns:a16="http://schemas.microsoft.com/office/drawing/2014/main" id="{0A142358-0FE4-9B97-6440-26990DA329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7443" y="5843190"/>
            <a:ext cx="2164600" cy="3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25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4176D92-8FAB-782E-E607-5D0C5CC9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DAFB6-8BB6-ADBB-6574-5B0C25E7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5049077"/>
            <a:ext cx="8450036" cy="685801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FF931D0-D7E7-D9E1-3CCC-83299A0922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229" y="5754757"/>
            <a:ext cx="8450036" cy="44926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Subtitle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D1B22C-85ED-0FDF-E153-688207C390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9525"/>
            <a:ext cx="9144000" cy="6892463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0421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0DA2E29B-51BD-9EF7-2A62-D2F86A01EE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00" y="1543324"/>
            <a:ext cx="8450035" cy="4454706"/>
          </a:xfrm>
        </p:spPr>
        <p:txBody>
          <a:bodyPr numCol="1">
            <a:noAutofit/>
          </a:bodyPr>
          <a:lstStyle>
            <a:lvl1pPr marL="0" indent="0" algn="l" fontAlgn="t">
              <a:buFontTx/>
              <a:buNone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1EDF2-6497-CC90-CFD1-1F7C473B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32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0DA2E29B-51BD-9EF7-2A62-D2F86A01EE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00" y="1543324"/>
            <a:ext cx="8450035" cy="4454706"/>
          </a:xfrm>
        </p:spPr>
        <p:txBody>
          <a:bodyPr numCol="1">
            <a:noAutofit/>
          </a:bodyPr>
          <a:lstStyle>
            <a:lvl1pPr marL="0" indent="0" algn="l" fontAlgn="t">
              <a:buFontTx/>
              <a:buNone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4AF65-E927-86B0-FC60-81F49DC6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72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28D381-488B-4C1C-32F0-1D389C1FF7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51064" y="1543324"/>
            <a:ext cx="8450036" cy="445470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EE0A7E-143D-2A83-397F-55801DA0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65EE62C3-A7DA-7701-DE4B-C1A290C4FA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pic>
        <p:nvPicPr>
          <p:cNvPr id="7" name="Purdue Logo" descr="Purdue Logo">
            <a:extLst>
              <a:ext uri="{FF2B5EF4-FFF2-40B4-BE49-F238E27FC236}">
                <a16:creationId xmlns:a16="http://schemas.microsoft.com/office/drawing/2014/main" id="{E5D3423E-06BB-9735-48C8-9AC2842045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AE2ED7-F46C-3808-A251-0EE750182D4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3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51065" y="1543324"/>
            <a:ext cx="4059877" cy="4390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449F3F-4187-E891-E28D-ABAA4011813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1868" y="1543324"/>
            <a:ext cx="4069232" cy="4390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FC4CE19-DA95-2729-993D-BB0D45B6B5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EDABB844-3818-42EE-9372-04EA073908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9B2E1-CAD7-D7BC-B523-9F175D3336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6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51066" y="1543324"/>
            <a:ext cx="2630674" cy="4390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D77F14-E88B-D0A5-6F63-E4DA45A7CD6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256663" y="1543324"/>
            <a:ext cx="2630674" cy="43903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95E987-1BAB-5DE6-3A52-75935C62985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182353" y="1543323"/>
            <a:ext cx="2630674" cy="43903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CA31FF2-2F1A-7D0F-36B0-1773F6A9AB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pic>
        <p:nvPicPr>
          <p:cNvPr id="5" name="Purdue Logo" descr="Purdue Logo">
            <a:extLst>
              <a:ext uri="{FF2B5EF4-FFF2-40B4-BE49-F238E27FC236}">
                <a16:creationId xmlns:a16="http://schemas.microsoft.com/office/drawing/2014/main" id="{ED36B521-DA27-439D-D385-E7825E54C2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1B1CBC-6790-5C40-1FCC-1AF80EF7DE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F61CC-58D4-72CE-66CA-BFE87D08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64" y="385004"/>
            <a:ext cx="8450036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4295-B2CD-F1FF-F99B-B267D174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064" y="1192696"/>
            <a:ext cx="8450036" cy="483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510E42B-CA01-3C5C-40BB-5E88C5A09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00963" y="6290433"/>
            <a:ext cx="1100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702" r:id="rId3"/>
    <p:sldLayoutId id="2147483708" r:id="rId4"/>
    <p:sldLayoutId id="2147483687" r:id="rId5"/>
    <p:sldLayoutId id="2147483714" r:id="rId6"/>
    <p:sldLayoutId id="2147483688" r:id="rId7"/>
    <p:sldLayoutId id="2147483650" r:id="rId8"/>
    <p:sldLayoutId id="2147483701" r:id="rId9"/>
    <p:sldLayoutId id="2147483711" r:id="rId10"/>
    <p:sldLayoutId id="2147483712" r:id="rId11"/>
    <p:sldLayoutId id="2147483656" r:id="rId12"/>
    <p:sldLayoutId id="2147483706" r:id="rId13"/>
    <p:sldLayoutId id="2147483705" r:id="rId14"/>
    <p:sldLayoutId id="2147483707" r:id="rId15"/>
    <p:sldLayoutId id="2147483713" r:id="rId16"/>
    <p:sldLayoutId id="2147483709" r:id="rId17"/>
    <p:sldLayoutId id="2147483710" r:id="rId18"/>
    <p:sldLayoutId id="2147483653" r:id="rId19"/>
    <p:sldLayoutId id="2147483690" r:id="rId20"/>
    <p:sldLayoutId id="2147483704" r:id="rId21"/>
    <p:sldLayoutId id="2147483692" r:id="rId22"/>
    <p:sldLayoutId id="2147483693" r:id="rId23"/>
    <p:sldLayoutId id="2147483691" r:id="rId24"/>
    <p:sldLayoutId id="2147483703" r:id="rId25"/>
  </p:sldLayoutIdLst>
  <p:hf hdr="0" ftr="0" dt="0"/>
  <p:txStyles>
    <p:titleStyle>
      <a:lvl1pPr algn="l" defTabSz="685800" rtl="0" eaLnBrk="1" fontAlgn="t" latinLnBrk="0" hangingPunct="1">
        <a:lnSpc>
          <a:spcPct val="90000"/>
        </a:lnSpc>
        <a:spcBef>
          <a:spcPct val="0"/>
        </a:spcBef>
        <a:buNone/>
        <a:defRPr lang="en-US" sz="3600" b="0" i="1" kern="1200" cap="none" baseline="0" dirty="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§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7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2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None/>
        <a:defRPr sz="105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image" Target="../media/image19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jpeg"/><Relationship Id="rId15" Type="http://schemas.openxmlformats.org/officeDocument/2006/relationships/image" Target="../media/image33.jpeg"/><Relationship Id="rId10" Type="http://schemas.openxmlformats.org/officeDocument/2006/relationships/image" Target="../media/image28.jpeg"/><Relationship Id="rId4" Type="http://schemas.openxmlformats.org/officeDocument/2006/relationships/image" Target="../media/image23.png"/><Relationship Id="rId9" Type="http://schemas.openxmlformats.org/officeDocument/2006/relationships/image" Target="../media/image27.jpeg"/><Relationship Id="rId1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37.png"/><Relationship Id="rId7" Type="http://schemas.openxmlformats.org/officeDocument/2006/relationships/image" Target="../media/image24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openxmlformats.org/officeDocument/2006/relationships/image" Target="../media/image33.jpeg"/><Relationship Id="rId5" Type="http://schemas.openxmlformats.org/officeDocument/2006/relationships/image" Target="../media/image39.png"/><Relationship Id="rId10" Type="http://schemas.openxmlformats.org/officeDocument/2006/relationships/image" Target="../media/image28.jpeg"/><Relationship Id="rId4" Type="http://schemas.openxmlformats.org/officeDocument/2006/relationships/image" Target="../media/image38.png"/><Relationship Id="rId9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90/infrastructures6080115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09A7-CF48-9701-322A-A0BBD1C2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42" y="1331023"/>
            <a:ext cx="7144105" cy="2196581"/>
          </a:xfrm>
        </p:spPr>
        <p:txBody>
          <a:bodyPr/>
          <a:lstStyle/>
          <a:p>
            <a:r>
              <a:rPr lang="en-US" i="0">
                <a:latin typeface="Franklin Gothic Medium Cond"/>
              </a:rPr>
              <a:t>Crack Detection and Segmentation using Image Based and Deep Learning Techniques</a:t>
            </a:r>
            <a:endParaRPr lang="en-US" i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1BF94-59A9-105F-273E-B29E440F2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7442" y="3432272"/>
            <a:ext cx="7144105" cy="43981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Presentation by Nikhil Mittal and Dip </a:t>
            </a:r>
            <a:r>
              <a:rPr lang="en-US" err="1"/>
              <a:t>Banik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8A17-096C-AED1-C745-D58ECF2EFE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7442" y="3934439"/>
            <a:ext cx="7144105" cy="4492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12/6/2023</a:t>
            </a:r>
          </a:p>
        </p:txBody>
      </p:sp>
    </p:spTree>
    <p:extLst>
      <p:ext uri="{BB962C8B-B14F-4D97-AF65-F5344CB8AC3E}">
        <p14:creationId xmlns:p14="http://schemas.microsoft.com/office/powerpoint/2010/main" val="4154997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CA1D454-DC4D-EF99-35D0-7585731530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7BE103E-9461-4A12-E60B-7BEC39090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00" y="1543324"/>
            <a:ext cx="8450035" cy="8981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Identify objects using pixel connectivity in 8 directions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5032D7-D613-B58B-D85F-46AE782B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300" i="0"/>
              <a:t>Connected Objects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EDC4D-EA3E-5C7F-CA55-564610BB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46097E4-2930-9D48-A5CE-AF00B0E70697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7" name="Picture 6" descr="A close up of a crack in a wall&#10;&#10;Description automatically generated">
            <a:extLst>
              <a:ext uri="{FF2B5EF4-FFF2-40B4-BE49-F238E27FC236}">
                <a16:creationId xmlns:a16="http://schemas.microsoft.com/office/drawing/2014/main" id="{B319C2AB-4A92-9CE2-6702-498F6016C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61" y="3282376"/>
            <a:ext cx="2167128" cy="2167128"/>
          </a:xfrm>
          <a:prstGeom prst="rect">
            <a:avLst/>
          </a:prstGeom>
        </p:spPr>
      </p:pic>
      <p:pic>
        <p:nvPicPr>
          <p:cNvPr id="9" name="Picture 8" descr="A white lines in the sky&#10;&#10;Description automatically generated with medium confidence">
            <a:extLst>
              <a:ext uri="{FF2B5EF4-FFF2-40B4-BE49-F238E27FC236}">
                <a16:creationId xmlns:a16="http://schemas.microsoft.com/office/drawing/2014/main" id="{72BFD1AB-0688-AB6B-D710-164148CF8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353" y="3282376"/>
            <a:ext cx="2167128" cy="2167128"/>
          </a:xfrm>
          <a:prstGeom prst="rect">
            <a:avLst/>
          </a:prstGeom>
          <a:noFill/>
        </p:spPr>
      </p:pic>
      <p:pic>
        <p:nvPicPr>
          <p:cNvPr id="3" name="Picture 2" descr="A crack in the ground&#10;&#10;Description automatically generated">
            <a:extLst>
              <a:ext uri="{FF2B5EF4-FFF2-40B4-BE49-F238E27FC236}">
                <a16:creationId xmlns:a16="http://schemas.microsoft.com/office/drawing/2014/main" id="{008930FF-C973-3FD8-DDEC-84810CFBF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645" y="3282376"/>
            <a:ext cx="2167128" cy="216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6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9A480A-B20D-DD1A-9901-69352CCB72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88036-F514-0F05-D964-05A886BA9E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Objects are filtered with number of pixel enclosed &gt;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Diagonal size of box &gt; 30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C6AE20-7356-0F5F-EF40-14B1CF5E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/>
              <a:t>Objects Filtering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F230A-4DF3-C964-E4FC-9BB843BB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A crack in the wall&#10;&#10;Description automatically generated">
            <a:extLst>
              <a:ext uri="{FF2B5EF4-FFF2-40B4-BE49-F238E27FC236}">
                <a16:creationId xmlns:a16="http://schemas.microsoft.com/office/drawing/2014/main" id="{008B509C-9BAB-6610-98A4-CD989EEE8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536" y="2876276"/>
            <a:ext cx="2438400" cy="2438400"/>
          </a:xfrm>
          <a:prstGeom prst="rect">
            <a:avLst/>
          </a:prstGeom>
        </p:spPr>
      </p:pic>
      <p:pic>
        <p:nvPicPr>
          <p:cNvPr id="8" name="Picture 7" descr="A crack in the ground&#10;&#10;Description automatically generated">
            <a:extLst>
              <a:ext uri="{FF2B5EF4-FFF2-40B4-BE49-F238E27FC236}">
                <a16:creationId xmlns:a16="http://schemas.microsoft.com/office/drawing/2014/main" id="{B3E11E45-1EF7-4646-42AE-64E08E25C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654" y="289354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9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9A480A-B20D-DD1A-9901-69352CCB72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88036-F514-0F05-D964-05A886BA9E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Pixels identified as cracks are highlighted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C6AE20-7356-0F5F-EF40-14B1CF5E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/>
              <a:t>Segmentation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F230A-4DF3-C964-E4FC-9BB843BB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 descr="A red line in a blue background&#10;&#10;Description automatically generated">
            <a:extLst>
              <a:ext uri="{FF2B5EF4-FFF2-40B4-BE49-F238E27FC236}">
                <a16:creationId xmlns:a16="http://schemas.microsoft.com/office/drawing/2014/main" id="{9C1B2AF6-1504-731C-49A9-14A5FB0B4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112" y="3096768"/>
            <a:ext cx="2167128" cy="2167128"/>
          </a:xfrm>
          <a:prstGeom prst="rect">
            <a:avLst/>
          </a:prstGeom>
        </p:spPr>
      </p:pic>
      <p:pic>
        <p:nvPicPr>
          <p:cNvPr id="10" name="Picture 9" descr="A close up of a crack in a wall&#10;&#10;Description automatically generated">
            <a:extLst>
              <a:ext uri="{FF2B5EF4-FFF2-40B4-BE49-F238E27FC236}">
                <a16:creationId xmlns:a16="http://schemas.microsoft.com/office/drawing/2014/main" id="{975C5CA6-342F-D961-DFE3-0726AAE00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429" y="3096768"/>
            <a:ext cx="2167128" cy="216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94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9A480A-B20D-DD1A-9901-69352CCB72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88036-F514-0F05-D964-05A886BA9E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01" y="1543324"/>
            <a:ext cx="3657678" cy="44547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Crack width in horizontal and vertical direction are w1 and w2</a:t>
            </a:r>
            <a:endParaRPr lang="en-US" baseline="-25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Actual crack width can be calculated based on the following equation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C6AE20-7356-0F5F-EF40-14B1CF5E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/>
              <a:t>Crack Width Calculation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F230A-4DF3-C964-E4FC-9BB843BB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13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724300C-AF68-8895-3E0D-070417D49BBF}"/>
              </a:ext>
            </a:extLst>
          </p:cNvPr>
          <p:cNvGrpSpPr/>
          <p:nvPr/>
        </p:nvGrpSpPr>
        <p:grpSpPr>
          <a:xfrm>
            <a:off x="4297680" y="1889338"/>
            <a:ext cx="4282535" cy="3538728"/>
            <a:chOff x="4352544" y="2231954"/>
            <a:chExt cx="4282535" cy="35387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D2C2731-960A-8850-FC36-1D904B45C5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765" t="3363" r="10321" b="2348"/>
            <a:stretch/>
          </p:blipFill>
          <p:spPr>
            <a:xfrm>
              <a:off x="4352544" y="2231954"/>
              <a:ext cx="4282535" cy="35387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690554-0506-6073-C5C4-EBAA05D6F201}"/>
                </a:ext>
              </a:extLst>
            </p:cNvPr>
            <p:cNvSpPr txBox="1"/>
            <p:nvPr/>
          </p:nvSpPr>
          <p:spPr>
            <a:xfrm>
              <a:off x="6521243" y="3126471"/>
              <a:ext cx="4283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2">
                      <a:lumMod val="10000"/>
                    </a:schemeClr>
                  </a:solidFill>
                </a:rPr>
                <a:t>w</a:t>
              </a:r>
              <a:r>
                <a:rPr lang="en-US" b="1" baseline="-25000">
                  <a:solidFill>
                    <a:schemeClr val="bg2">
                      <a:lumMod val="10000"/>
                    </a:schemeClr>
                  </a:solidFill>
                </a:rPr>
                <a:t>1</a:t>
              </a:r>
              <a:endParaRPr 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5D180A-DBCC-9206-BD9C-E35FA18692D7}"/>
                </a:ext>
              </a:extLst>
            </p:cNvPr>
            <p:cNvSpPr txBox="1"/>
            <p:nvPr/>
          </p:nvSpPr>
          <p:spPr>
            <a:xfrm>
              <a:off x="5759243" y="3908092"/>
              <a:ext cx="4283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2">
                      <a:lumMod val="10000"/>
                    </a:schemeClr>
                  </a:solidFill>
                </a:rPr>
                <a:t>w</a:t>
              </a:r>
              <a:r>
                <a:rPr lang="en-US" b="1" baseline="-25000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  <a:endParaRPr 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91B109-6F8D-DA01-89A4-8DDFEA92FB33}"/>
                </a:ext>
              </a:extLst>
            </p:cNvPr>
            <p:cNvSpPr txBox="1"/>
            <p:nvPr/>
          </p:nvSpPr>
          <p:spPr>
            <a:xfrm>
              <a:off x="6539531" y="3648306"/>
              <a:ext cx="4219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err="1">
                  <a:solidFill>
                    <a:schemeClr val="bg2">
                      <a:lumMod val="10000"/>
                    </a:schemeClr>
                  </a:solidFill>
                </a:rPr>
                <a:t>w</a:t>
              </a:r>
              <a:r>
                <a:rPr lang="en-US" b="1" baseline="-25000" err="1">
                  <a:solidFill>
                    <a:schemeClr val="bg2">
                      <a:lumMod val="10000"/>
                    </a:schemeClr>
                  </a:solidFill>
                </a:rPr>
                <a:t>c</a:t>
              </a:r>
              <a:endParaRPr 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0128A0D9-69FF-A612-91CE-69A9E7FE1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13" y="3554059"/>
            <a:ext cx="1913587" cy="89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32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9A480A-B20D-DD1A-9901-69352CCB72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C6AE20-7356-0F5F-EF40-14B1CF5E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/>
              <a:t>Output - Examples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F230A-4DF3-C964-E4FC-9BB843BB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 descr="A red line in a blue background&#10;&#10;Description automatically generated">
            <a:extLst>
              <a:ext uri="{FF2B5EF4-FFF2-40B4-BE49-F238E27FC236}">
                <a16:creationId xmlns:a16="http://schemas.microsoft.com/office/drawing/2014/main" id="{9C1B2AF6-1504-731C-49A9-14A5FB0B4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21" y="4640800"/>
            <a:ext cx="1503432" cy="1503432"/>
          </a:xfrm>
          <a:prstGeom prst="rect">
            <a:avLst/>
          </a:prstGeom>
        </p:spPr>
      </p:pic>
      <p:pic>
        <p:nvPicPr>
          <p:cNvPr id="7" name="Picture 6" descr="A blue screen with a red line&#10;&#10;Description automatically generated">
            <a:extLst>
              <a:ext uri="{FF2B5EF4-FFF2-40B4-BE49-F238E27FC236}">
                <a16:creationId xmlns:a16="http://schemas.microsoft.com/office/drawing/2014/main" id="{124827B8-3ECB-E6EC-4412-3A555A986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904" y="4640800"/>
            <a:ext cx="1503432" cy="1503432"/>
          </a:xfrm>
          <a:prstGeom prst="rect">
            <a:avLst/>
          </a:prstGeom>
        </p:spPr>
      </p:pic>
      <p:pic>
        <p:nvPicPr>
          <p:cNvPr id="11" name="Picture 10" descr="A white wall with yellow lines&#10;&#10;Description automatically generated">
            <a:extLst>
              <a:ext uri="{FF2B5EF4-FFF2-40B4-BE49-F238E27FC236}">
                <a16:creationId xmlns:a16="http://schemas.microsoft.com/office/drawing/2014/main" id="{44F58625-DF06-3305-A3D5-B98D5C681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765" y="3077564"/>
            <a:ext cx="1499616" cy="1499616"/>
          </a:xfrm>
          <a:prstGeom prst="rect">
            <a:avLst/>
          </a:prstGeom>
        </p:spPr>
      </p:pic>
      <p:pic>
        <p:nvPicPr>
          <p:cNvPr id="13" name="Picture 12" descr="A crack in a wall&#10;&#10;Description automatically generated">
            <a:extLst>
              <a:ext uri="{FF2B5EF4-FFF2-40B4-BE49-F238E27FC236}">
                <a16:creationId xmlns:a16="http://schemas.microsoft.com/office/drawing/2014/main" id="{8A03AB69-5F94-024D-0DF4-F05A89B63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6242" y="1514327"/>
            <a:ext cx="1499616" cy="1499616"/>
          </a:xfrm>
          <a:prstGeom prst="rect">
            <a:avLst/>
          </a:prstGeom>
        </p:spPr>
      </p:pic>
      <p:pic>
        <p:nvPicPr>
          <p:cNvPr id="15" name="Picture 14" descr="A crack in the ground&#10;&#10;Description automatically generated">
            <a:extLst>
              <a:ext uri="{FF2B5EF4-FFF2-40B4-BE49-F238E27FC236}">
                <a16:creationId xmlns:a16="http://schemas.microsoft.com/office/drawing/2014/main" id="{0957EDEE-A4F9-E60E-F63C-A658341EFE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2193" y="3077564"/>
            <a:ext cx="1499616" cy="1499616"/>
          </a:xfrm>
          <a:prstGeom prst="rect">
            <a:avLst/>
          </a:prstGeom>
        </p:spPr>
      </p:pic>
      <p:pic>
        <p:nvPicPr>
          <p:cNvPr id="17" name="Picture 16" descr="A red line on a blue background&#10;&#10;Description automatically generated">
            <a:extLst>
              <a:ext uri="{FF2B5EF4-FFF2-40B4-BE49-F238E27FC236}">
                <a16:creationId xmlns:a16="http://schemas.microsoft.com/office/drawing/2014/main" id="{70F75768-B6A3-D196-1C0D-19C6DCF2BF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0287" y="4640800"/>
            <a:ext cx="1503432" cy="1503432"/>
          </a:xfrm>
          <a:prstGeom prst="rect">
            <a:avLst/>
          </a:prstGeom>
        </p:spPr>
      </p:pic>
      <p:pic>
        <p:nvPicPr>
          <p:cNvPr id="10" name="Picture 9" descr="A close up of a crack in a wall&#10;&#10;Description automatically generated">
            <a:extLst>
              <a:ext uri="{FF2B5EF4-FFF2-40B4-BE49-F238E27FC236}">
                <a16:creationId xmlns:a16="http://schemas.microsoft.com/office/drawing/2014/main" id="{975C5CA6-342F-D961-DFE3-0726AAE00B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522" y="1512420"/>
            <a:ext cx="1503431" cy="1503431"/>
          </a:xfrm>
          <a:prstGeom prst="rect">
            <a:avLst/>
          </a:prstGeom>
        </p:spPr>
      </p:pic>
      <p:pic>
        <p:nvPicPr>
          <p:cNvPr id="19" name="Picture 18" descr="A crack in a concrete surface&#10;&#10;Description automatically generated">
            <a:extLst>
              <a:ext uri="{FF2B5EF4-FFF2-40B4-BE49-F238E27FC236}">
                <a16:creationId xmlns:a16="http://schemas.microsoft.com/office/drawing/2014/main" id="{C18C1BBA-86BF-9A11-F162-3D091FECE7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3147" y="1514327"/>
            <a:ext cx="1499616" cy="1499616"/>
          </a:xfrm>
          <a:prstGeom prst="rect">
            <a:avLst/>
          </a:prstGeom>
        </p:spPr>
      </p:pic>
      <p:pic>
        <p:nvPicPr>
          <p:cNvPr id="21" name="Picture 20" descr="A crack in a concrete wall&#10;&#10;Description automatically generated">
            <a:extLst>
              <a:ext uri="{FF2B5EF4-FFF2-40B4-BE49-F238E27FC236}">
                <a16:creationId xmlns:a16="http://schemas.microsoft.com/office/drawing/2014/main" id="{991EABC1-A293-0680-8C82-EA1E3301E2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30052" y="1514327"/>
            <a:ext cx="1499616" cy="1499616"/>
          </a:xfrm>
          <a:prstGeom prst="rect">
            <a:avLst/>
          </a:prstGeom>
        </p:spPr>
      </p:pic>
      <p:pic>
        <p:nvPicPr>
          <p:cNvPr id="23" name="Picture 22" descr="A blue screen with a red line&#10;&#10;Description automatically generated">
            <a:extLst>
              <a:ext uri="{FF2B5EF4-FFF2-40B4-BE49-F238E27FC236}">
                <a16:creationId xmlns:a16="http://schemas.microsoft.com/office/drawing/2014/main" id="{A2E43F76-4C2E-DBAB-CDB6-A139AD2E8F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27670" y="4640801"/>
            <a:ext cx="1503430" cy="1503430"/>
          </a:xfrm>
          <a:prstGeom prst="rect">
            <a:avLst/>
          </a:prstGeom>
        </p:spPr>
      </p:pic>
      <p:pic>
        <p:nvPicPr>
          <p:cNvPr id="25" name="Picture 24" descr="A crack in the ground&#10;&#10;Description automatically generated">
            <a:extLst>
              <a:ext uri="{FF2B5EF4-FFF2-40B4-BE49-F238E27FC236}">
                <a16:creationId xmlns:a16="http://schemas.microsoft.com/office/drawing/2014/main" id="{EBE6D460-B7BF-6E1D-5DCA-41450E0B7D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28621" y="3077564"/>
            <a:ext cx="1499616" cy="1499616"/>
          </a:xfrm>
          <a:prstGeom prst="rect">
            <a:avLst/>
          </a:prstGeom>
        </p:spPr>
      </p:pic>
      <p:pic>
        <p:nvPicPr>
          <p:cNvPr id="27" name="Picture 26" descr="A red line on a blue background&#10;&#10;Description automatically generated">
            <a:extLst>
              <a:ext uri="{FF2B5EF4-FFF2-40B4-BE49-F238E27FC236}">
                <a16:creationId xmlns:a16="http://schemas.microsoft.com/office/drawing/2014/main" id="{A3A7FB58-FFAB-3AB3-679F-038CFB0020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35050" y="4640801"/>
            <a:ext cx="1503430" cy="1503430"/>
          </a:xfrm>
          <a:prstGeom prst="rect">
            <a:avLst/>
          </a:prstGeom>
        </p:spPr>
      </p:pic>
      <p:pic>
        <p:nvPicPr>
          <p:cNvPr id="29" name="Picture 28" descr="A crack in the ground&#10;&#10;Description automatically generated">
            <a:extLst>
              <a:ext uri="{FF2B5EF4-FFF2-40B4-BE49-F238E27FC236}">
                <a16:creationId xmlns:a16="http://schemas.microsoft.com/office/drawing/2014/main" id="{FFF715AD-E22F-8004-5878-557CCA58F4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35050" y="3075657"/>
            <a:ext cx="1503430" cy="1503430"/>
          </a:xfrm>
          <a:prstGeom prst="rect">
            <a:avLst/>
          </a:prstGeom>
        </p:spPr>
      </p:pic>
      <p:pic>
        <p:nvPicPr>
          <p:cNvPr id="31" name="Picture 30" descr="A crack in a concrete wall&#10;&#10;Description automatically generated">
            <a:extLst>
              <a:ext uri="{FF2B5EF4-FFF2-40B4-BE49-F238E27FC236}">
                <a16:creationId xmlns:a16="http://schemas.microsoft.com/office/drawing/2014/main" id="{FF0B5FFE-EB8B-D49C-A22D-E80DF1C79AF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36957" y="1514327"/>
            <a:ext cx="1499616" cy="1499616"/>
          </a:xfrm>
          <a:prstGeom prst="rect">
            <a:avLst/>
          </a:prstGeom>
        </p:spPr>
      </p:pic>
      <p:pic>
        <p:nvPicPr>
          <p:cNvPr id="33" name="Picture 32" descr="A crack in the wall&#10;&#10;Description automatically generated">
            <a:extLst>
              <a:ext uri="{FF2B5EF4-FFF2-40B4-BE49-F238E27FC236}">
                <a16:creationId xmlns:a16="http://schemas.microsoft.com/office/drawing/2014/main" id="{B8252BD5-93D3-397E-0BE2-DF7E77FA974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5522" y="3075657"/>
            <a:ext cx="1503431" cy="150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59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614FB8-1503-6BD9-15AD-5CEA5D5E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64" y="3134484"/>
            <a:ext cx="8450036" cy="589032"/>
          </a:xfrm>
        </p:spPr>
        <p:txBody>
          <a:bodyPr>
            <a:noAutofit/>
          </a:bodyPr>
          <a:lstStyle/>
          <a:p>
            <a:pPr algn="ctr"/>
            <a:r>
              <a:rPr lang="en-US" sz="4000" i="0"/>
              <a:t>Machine Learning Based Approach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8495-A982-A0AD-7310-F30F7473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DD62DF-DAE7-0EE2-9602-B569DBFBC3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E6117-FBDB-B624-5FA0-F85A697DE6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Deep Lab V3+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State of the 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Encoder Decoder Architecture includes ASPP module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97381D-35C8-6DF1-7332-6900DEC1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/>
              <a:t>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2F675-B9C4-C010-1997-0232B75C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 descr="DeepLabV3+ | Papers With Code">
            <a:extLst>
              <a:ext uri="{FF2B5EF4-FFF2-40B4-BE49-F238E27FC236}">
                <a16:creationId xmlns:a16="http://schemas.microsoft.com/office/drawing/2014/main" id="{41999975-7395-CB0E-4F08-C4B56E067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646" y="2645480"/>
            <a:ext cx="5948541" cy="31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104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DD62DF-DAE7-0EE2-9602-B569DBFBC3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E6117-FBDB-B624-5FA0-F85A697DE6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Trained on dataset with 150 images annotated and segmented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Uses Resnet18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Stochastic Gradient Descent With momentum (SGDM)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Down sampling factor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97381D-35C8-6DF1-7332-6900DEC1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/>
              <a:t>Training Variables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2F675-B9C4-C010-1997-0232B75C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5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3FE0DA-20FE-6A64-3233-DF35E9E242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2FC47-47F7-3C60-94ED-D2E64D28F3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335696-8540-7ADD-C1AC-5640DD7D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/>
              <a:t>Output - Examples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9D7E7-D4A4-1013-48E4-9F0D96EE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 descr="A blue screen with red lines&#10;&#10;Description automatically generated">
            <a:extLst>
              <a:ext uri="{FF2B5EF4-FFF2-40B4-BE49-F238E27FC236}">
                <a16:creationId xmlns:a16="http://schemas.microsoft.com/office/drawing/2014/main" id="{AE1EEC0C-E156-B803-2D3E-FF421804D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67" y="3710666"/>
            <a:ext cx="1499616" cy="1499616"/>
          </a:xfrm>
          <a:prstGeom prst="rect">
            <a:avLst/>
          </a:prstGeom>
        </p:spPr>
      </p:pic>
      <p:pic>
        <p:nvPicPr>
          <p:cNvPr id="9" name="Picture 8" descr="A blue screen with red lines&#10;&#10;Description automatically generated">
            <a:extLst>
              <a:ext uri="{FF2B5EF4-FFF2-40B4-BE49-F238E27FC236}">
                <a16:creationId xmlns:a16="http://schemas.microsoft.com/office/drawing/2014/main" id="{951E4DB4-841E-B0D8-D7F7-3183A92B5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426" y="3710666"/>
            <a:ext cx="1499616" cy="1499616"/>
          </a:xfrm>
          <a:prstGeom prst="rect">
            <a:avLst/>
          </a:prstGeom>
        </p:spPr>
      </p:pic>
      <p:pic>
        <p:nvPicPr>
          <p:cNvPr id="11" name="Picture 10" descr="A red line on a blue background&#10;&#10;Description automatically generated">
            <a:extLst>
              <a:ext uri="{FF2B5EF4-FFF2-40B4-BE49-F238E27FC236}">
                <a16:creationId xmlns:a16="http://schemas.microsoft.com/office/drawing/2014/main" id="{42C2A787-C211-C5C1-379C-44F94AB84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285" y="3710666"/>
            <a:ext cx="1499616" cy="1499616"/>
          </a:xfrm>
          <a:prstGeom prst="rect">
            <a:avLst/>
          </a:prstGeom>
        </p:spPr>
      </p:pic>
      <p:pic>
        <p:nvPicPr>
          <p:cNvPr id="13" name="Picture 12" descr="A blue screen with a red line&#10;&#10;Description automatically generated">
            <a:extLst>
              <a:ext uri="{FF2B5EF4-FFF2-40B4-BE49-F238E27FC236}">
                <a16:creationId xmlns:a16="http://schemas.microsoft.com/office/drawing/2014/main" id="{D6E1E872-90E3-D252-7BF7-2E241D5AF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8144" y="3710666"/>
            <a:ext cx="1499616" cy="1499616"/>
          </a:xfrm>
          <a:prstGeom prst="rect">
            <a:avLst/>
          </a:prstGeom>
        </p:spPr>
      </p:pic>
      <p:pic>
        <p:nvPicPr>
          <p:cNvPr id="15" name="Picture 14" descr="A red line on a blue background&#10;&#10;Description automatically generated">
            <a:extLst>
              <a:ext uri="{FF2B5EF4-FFF2-40B4-BE49-F238E27FC236}">
                <a16:creationId xmlns:a16="http://schemas.microsoft.com/office/drawing/2014/main" id="{8AB72C9C-4FF9-5F31-8067-E857B5DC1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6002" y="3710666"/>
            <a:ext cx="1499616" cy="1499616"/>
          </a:xfrm>
          <a:prstGeom prst="rect">
            <a:avLst/>
          </a:prstGeom>
        </p:spPr>
      </p:pic>
      <p:pic>
        <p:nvPicPr>
          <p:cNvPr id="18" name="Picture 17" descr="A crack in a wall&#10;&#10;Description automatically generated">
            <a:extLst>
              <a:ext uri="{FF2B5EF4-FFF2-40B4-BE49-F238E27FC236}">
                <a16:creationId xmlns:a16="http://schemas.microsoft.com/office/drawing/2014/main" id="{65B47A3C-24D3-3D3C-DB49-816CCFA5C2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5287" y="1987777"/>
            <a:ext cx="1499616" cy="1499616"/>
          </a:xfrm>
          <a:prstGeom prst="rect">
            <a:avLst/>
          </a:prstGeom>
        </p:spPr>
      </p:pic>
      <p:pic>
        <p:nvPicPr>
          <p:cNvPr id="19" name="Picture 18" descr="A close up of a crack in a wall&#10;&#10;Description automatically generated">
            <a:extLst>
              <a:ext uri="{FF2B5EF4-FFF2-40B4-BE49-F238E27FC236}">
                <a16:creationId xmlns:a16="http://schemas.microsoft.com/office/drawing/2014/main" id="{CD8A6850-09D4-9270-6A7A-BA9F358853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567" y="1985870"/>
            <a:ext cx="1503431" cy="1503431"/>
          </a:xfrm>
          <a:prstGeom prst="rect">
            <a:avLst/>
          </a:prstGeom>
        </p:spPr>
      </p:pic>
      <p:pic>
        <p:nvPicPr>
          <p:cNvPr id="20" name="Picture 19" descr="A crack in a concrete surface&#10;&#10;Description automatically generated">
            <a:extLst>
              <a:ext uri="{FF2B5EF4-FFF2-40B4-BE49-F238E27FC236}">
                <a16:creationId xmlns:a16="http://schemas.microsoft.com/office/drawing/2014/main" id="{CDF58968-D9C9-84E7-5706-F93E62EFCF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2192" y="1987777"/>
            <a:ext cx="1499616" cy="1499616"/>
          </a:xfrm>
          <a:prstGeom prst="rect">
            <a:avLst/>
          </a:prstGeom>
        </p:spPr>
      </p:pic>
      <p:pic>
        <p:nvPicPr>
          <p:cNvPr id="21" name="Picture 20" descr="A crack in a concrete wall&#10;&#10;Description automatically generated">
            <a:extLst>
              <a:ext uri="{FF2B5EF4-FFF2-40B4-BE49-F238E27FC236}">
                <a16:creationId xmlns:a16="http://schemas.microsoft.com/office/drawing/2014/main" id="{56857DFD-544C-EC76-1352-BBC6561C75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29097" y="1987777"/>
            <a:ext cx="1499616" cy="1499616"/>
          </a:xfrm>
          <a:prstGeom prst="rect">
            <a:avLst/>
          </a:prstGeom>
        </p:spPr>
      </p:pic>
      <p:pic>
        <p:nvPicPr>
          <p:cNvPr id="22" name="Picture 21" descr="A crack in a concrete wall&#10;&#10;Description automatically generated">
            <a:extLst>
              <a:ext uri="{FF2B5EF4-FFF2-40B4-BE49-F238E27FC236}">
                <a16:creationId xmlns:a16="http://schemas.microsoft.com/office/drawing/2014/main" id="{D889443A-776F-4BA4-9E7F-6BBDDD4D7F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36002" y="1987777"/>
            <a:ext cx="1499616" cy="14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63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F3A278-A852-87E8-EB8A-D9057DD0A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026A5-4E6B-2A9C-5F23-8028AF4E73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01" y="1543324"/>
            <a:ext cx="8458199" cy="4454706"/>
          </a:xfrm>
        </p:spPr>
        <p:txBody>
          <a:bodyPr vert="horz" lIns="91440" tIns="45720" rIns="91440" bIns="45720" numCol="1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Franklin Gothic Book"/>
              </a:rPr>
              <a:t>Confusion matrix built for 20 images from test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Franklin Gothic Book"/>
              </a:rPr>
              <a:t>For Image Processing Based Approach crack width estimation had high accuracy with average error of less than 10%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Franklin Gothic Book"/>
              </a:rPr>
              <a:t>For Machine Learning Based Approach crack width estimation had high accuracy with average error of less than 20%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E2C33D-E4D3-9E2D-47F9-1A10A3A3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/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EC763-1C6A-2949-F1B5-C98371F9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D2446C-614E-58C6-F9A3-903F4F5C9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1265"/>
              </p:ext>
            </p:extLst>
          </p:nvPr>
        </p:nvGraphicFramePr>
        <p:xfrm>
          <a:off x="5027763" y="4815719"/>
          <a:ext cx="3420630" cy="103331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40210">
                  <a:extLst>
                    <a:ext uri="{9D8B030D-6E8A-4147-A177-3AD203B41FA5}">
                      <a16:colId xmlns:a16="http://schemas.microsoft.com/office/drawing/2014/main" val="1842629179"/>
                    </a:ext>
                  </a:extLst>
                </a:gridCol>
                <a:gridCol w="1140210">
                  <a:extLst>
                    <a:ext uri="{9D8B030D-6E8A-4147-A177-3AD203B41FA5}">
                      <a16:colId xmlns:a16="http://schemas.microsoft.com/office/drawing/2014/main" val="599258098"/>
                    </a:ext>
                  </a:extLst>
                </a:gridCol>
                <a:gridCol w="1140210">
                  <a:extLst>
                    <a:ext uri="{9D8B030D-6E8A-4147-A177-3AD203B41FA5}">
                      <a16:colId xmlns:a16="http://schemas.microsoft.com/office/drawing/2014/main" val="1483740333"/>
                    </a:ext>
                  </a:extLst>
                </a:gridCol>
              </a:tblGrid>
              <a:tr h="344438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77" marR="11877" marT="11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Crack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77" marR="11877" marT="11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Concrete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77" marR="11877" marT="11877" marB="0" anchor="ctr"/>
                </a:tc>
                <a:extLst>
                  <a:ext uri="{0D108BD9-81ED-4DB2-BD59-A6C34878D82A}">
                    <a16:rowId xmlns:a16="http://schemas.microsoft.com/office/drawing/2014/main" val="2683388209"/>
                  </a:ext>
                </a:extLst>
              </a:tr>
              <a:tr h="3444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Crack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77" marR="11877" marT="11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highlight>
                            <a:srgbClr val="00FF00"/>
                          </a:highlight>
                        </a:rPr>
                        <a:t>69.2%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1877" marR="11877" marT="11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30.8%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77" marR="11877" marT="11877" marB="0" anchor="ctr"/>
                </a:tc>
                <a:extLst>
                  <a:ext uri="{0D108BD9-81ED-4DB2-BD59-A6C34878D82A}">
                    <a16:rowId xmlns:a16="http://schemas.microsoft.com/office/drawing/2014/main" val="1533440931"/>
                  </a:ext>
                </a:extLst>
              </a:tr>
              <a:tr h="3444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Concrete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77" marR="11877" marT="11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0.52%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77" marR="11877" marT="11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highlight>
                            <a:srgbClr val="00FF00"/>
                          </a:highlight>
                        </a:rPr>
                        <a:t>99.48%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1877" marR="11877" marT="11877" marB="0" anchor="ctr"/>
                </a:tc>
                <a:extLst>
                  <a:ext uri="{0D108BD9-81ED-4DB2-BD59-A6C34878D82A}">
                    <a16:rowId xmlns:a16="http://schemas.microsoft.com/office/drawing/2014/main" val="13835423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69EFDA-FC99-837B-5492-26D66D27EC6E}"/>
              </a:ext>
            </a:extLst>
          </p:cNvPr>
          <p:cNvSpPr txBox="1"/>
          <p:nvPr/>
        </p:nvSpPr>
        <p:spPr>
          <a:xfrm rot="16200000">
            <a:off x="4251942" y="5198979"/>
            <a:ext cx="118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True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EA118-C7A2-2C6C-69AE-F2C397B68A9E}"/>
              </a:ext>
            </a:extLst>
          </p:cNvPr>
          <p:cNvSpPr txBox="1"/>
          <p:nvPr/>
        </p:nvSpPr>
        <p:spPr>
          <a:xfrm>
            <a:off x="6409555" y="4372852"/>
            <a:ext cx="168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Predicted Class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E1C28A1-0044-D12F-B409-D459F9C60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276645"/>
              </p:ext>
            </p:extLst>
          </p:nvPr>
        </p:nvGraphicFramePr>
        <p:xfrm>
          <a:off x="1024131" y="4792491"/>
          <a:ext cx="3420630" cy="103331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40210">
                  <a:extLst>
                    <a:ext uri="{9D8B030D-6E8A-4147-A177-3AD203B41FA5}">
                      <a16:colId xmlns:a16="http://schemas.microsoft.com/office/drawing/2014/main" val="1842629179"/>
                    </a:ext>
                  </a:extLst>
                </a:gridCol>
                <a:gridCol w="1140210">
                  <a:extLst>
                    <a:ext uri="{9D8B030D-6E8A-4147-A177-3AD203B41FA5}">
                      <a16:colId xmlns:a16="http://schemas.microsoft.com/office/drawing/2014/main" val="599258098"/>
                    </a:ext>
                  </a:extLst>
                </a:gridCol>
                <a:gridCol w="1140210">
                  <a:extLst>
                    <a:ext uri="{9D8B030D-6E8A-4147-A177-3AD203B41FA5}">
                      <a16:colId xmlns:a16="http://schemas.microsoft.com/office/drawing/2014/main" val="1483740333"/>
                    </a:ext>
                  </a:extLst>
                </a:gridCol>
              </a:tblGrid>
              <a:tr h="344438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77" marR="11877" marT="11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Crack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77" marR="11877" marT="11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Concrete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77" marR="11877" marT="11877" marB="0" anchor="ctr"/>
                </a:tc>
                <a:extLst>
                  <a:ext uri="{0D108BD9-81ED-4DB2-BD59-A6C34878D82A}">
                    <a16:rowId xmlns:a16="http://schemas.microsoft.com/office/drawing/2014/main" val="2683388209"/>
                  </a:ext>
                </a:extLst>
              </a:tr>
              <a:tr h="3444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Crack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77" marR="11877" marT="11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highlight>
                            <a:srgbClr val="00FF00"/>
                          </a:highlight>
                        </a:rPr>
                        <a:t>85.8%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1877" marR="11877" marT="11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14.2%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77" marR="11877" marT="11877" marB="0" anchor="ctr"/>
                </a:tc>
                <a:extLst>
                  <a:ext uri="{0D108BD9-81ED-4DB2-BD59-A6C34878D82A}">
                    <a16:rowId xmlns:a16="http://schemas.microsoft.com/office/drawing/2014/main" val="1533440931"/>
                  </a:ext>
                </a:extLst>
              </a:tr>
              <a:tr h="3444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Concrete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77" marR="11877" marT="11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1.60%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77" marR="11877" marT="11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highlight>
                            <a:srgbClr val="00FF00"/>
                          </a:highlight>
                        </a:rPr>
                        <a:t>98.40%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1877" marR="11877" marT="11877" marB="0" anchor="ctr"/>
                </a:tc>
                <a:extLst>
                  <a:ext uri="{0D108BD9-81ED-4DB2-BD59-A6C34878D82A}">
                    <a16:rowId xmlns:a16="http://schemas.microsoft.com/office/drawing/2014/main" val="13835423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4939296-A570-1250-07ED-2394C66CF2B3}"/>
              </a:ext>
            </a:extLst>
          </p:cNvPr>
          <p:cNvSpPr txBox="1"/>
          <p:nvPr/>
        </p:nvSpPr>
        <p:spPr>
          <a:xfrm>
            <a:off x="3163470" y="3503239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Normalized Confusion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0191AE-0FB4-4D08-F380-E10E99861079}"/>
              </a:ext>
            </a:extLst>
          </p:cNvPr>
          <p:cNvSpPr txBox="1"/>
          <p:nvPr/>
        </p:nvSpPr>
        <p:spPr>
          <a:xfrm rot="16200000">
            <a:off x="161879" y="5198980"/>
            <a:ext cx="118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True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626B98-3B97-914D-A84D-04DE9B1D7C62}"/>
              </a:ext>
            </a:extLst>
          </p:cNvPr>
          <p:cNvSpPr txBox="1"/>
          <p:nvPr/>
        </p:nvSpPr>
        <p:spPr>
          <a:xfrm>
            <a:off x="2416782" y="4386392"/>
            <a:ext cx="168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Predicted Class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60A22A-E097-FE7C-9263-B96EA09532EE}"/>
              </a:ext>
            </a:extLst>
          </p:cNvPr>
          <p:cNvSpPr txBox="1"/>
          <p:nvPr/>
        </p:nvSpPr>
        <p:spPr>
          <a:xfrm>
            <a:off x="1081114" y="4056977"/>
            <a:ext cx="354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Image Processing Based Approach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98E4A7-5F48-88BF-09FD-CE861F4EB079}"/>
              </a:ext>
            </a:extLst>
          </p:cNvPr>
          <p:cNvSpPr txBox="1"/>
          <p:nvPr/>
        </p:nvSpPr>
        <p:spPr>
          <a:xfrm>
            <a:off x="4941333" y="4052606"/>
            <a:ext cx="357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Machine Learning Based Approach</a:t>
            </a:r>
          </a:p>
        </p:txBody>
      </p:sp>
    </p:spTree>
    <p:extLst>
      <p:ext uri="{BB962C8B-B14F-4D97-AF65-F5344CB8AC3E}">
        <p14:creationId xmlns:p14="http://schemas.microsoft.com/office/powerpoint/2010/main" val="280651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23424-2835-8561-707F-AC67299036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173C5-9689-8FA1-49DC-07633C6FD2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Existing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Image Processing Based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Machine Learning Based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Future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References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F1B688-E3FB-8D12-A969-5B08C02C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/>
              <a:t>Outline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4E3E1-8AC7-CE5B-80DF-1E41738F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47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DD62DF-DAE7-0EE2-9602-B569DBFBC3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E6117-FBDB-B624-5FA0-F85A697DE6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Image Processing based approach outperformed the Machine learning based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Image processing based approach crack detection can be a viable alternative for manual crack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Continued research and development is needed to improve the current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Incorporating hybrid approaches that combines image processing based approach and machine learning approach based could be a better solution.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97381D-35C8-6DF1-7332-6900DEC1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/>
              <a:t>Conclusion and Future Directions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2F675-B9C4-C010-1997-0232B75C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77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6CB2FC-70CE-F9E8-5A1C-32157FBCC7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BA9A6-2238-D5BE-8E67-FC74DB3101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Munawar HS, Hammad AWA, Haddad A, Soares CAP, Waller ST. Image-Based Crack Detection Methods: A Review. Infrastructures. 2021; 6(8):115. </a:t>
            </a:r>
            <a:r>
              <a:rPr lang="en-US">
                <a:hlinkClick r:id="rId2"/>
              </a:rPr>
              <a:t>https://doi.org/10.3390/infrastructures6080115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Jahanshahi</a:t>
            </a:r>
            <a:r>
              <a:rPr lang="en-US"/>
              <a:t>, M. R., &amp;amp; </a:t>
            </a:r>
            <a:r>
              <a:rPr lang="en-US" err="1"/>
              <a:t>Masri</a:t>
            </a:r>
            <a:r>
              <a:rPr lang="en-US"/>
              <a:t>, S. F. (2011). A novel crack detection approach for condition assessment of structures. Computing in Civil Engineering (2011). doi:10.1061/41182(416)48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Chen, L.-C., Zhu, Y., Papandreou, G., </a:t>
            </a:r>
            <a:r>
              <a:rPr lang="en-US" err="1"/>
              <a:t>Schroff</a:t>
            </a:r>
            <a:r>
              <a:rPr lang="en-US"/>
              <a:t>, F., &amp;amp; Adam, H. (2018). Encoder-decoder with </a:t>
            </a:r>
            <a:r>
              <a:rPr lang="en-US" err="1"/>
              <a:t>atrous</a:t>
            </a:r>
            <a:r>
              <a:rPr lang="en-US"/>
              <a:t> separable convolution for Semantic Image segmentation. Computer Vision – ECCV 2018, 833–851. doi:10.1007/978-3-030-01234-2_49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A3EDE2-7AEB-1CA4-EA98-C8738758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/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55ACE-A963-2DD1-5C1A-D03FC33A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5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B875E6-DFFB-29A7-386D-51599FAB8F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EE3FA-8442-DEA1-D104-CE0A1B49AC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864" y="1543324"/>
            <a:ext cx="8450035" cy="4171676"/>
          </a:xfrm>
        </p:spPr>
        <p:txBody>
          <a:bodyPr vert="horz" lIns="91440" tIns="45720" rIns="91440" bIns="45720" numCol="1" rtlCol="0" anchor="t">
            <a:no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>
                <a:latin typeface="Franklin Gothic Book"/>
              </a:rPr>
              <a:t>Importance of Crack Detection</a:t>
            </a:r>
          </a:p>
          <a:p>
            <a:pPr marL="628650" lvl="1" indent="-285750">
              <a:buFont typeface="Arial,Sans-Serif"/>
              <a:buChar char="•"/>
            </a:pPr>
            <a:r>
              <a:rPr lang="en-US" sz="1600">
                <a:latin typeface="Franklin Gothic Book"/>
              </a:rPr>
              <a:t>Timely repairs</a:t>
            </a:r>
          </a:p>
          <a:p>
            <a:pPr marL="628650" lvl="1" indent="-285750">
              <a:buFont typeface="Arial,Sans-Serif"/>
              <a:buChar char="•"/>
            </a:pPr>
            <a:r>
              <a:rPr lang="en-US" sz="1600">
                <a:latin typeface="Franklin Gothic Book"/>
              </a:rPr>
              <a:t>Reduced maintenance cost</a:t>
            </a:r>
          </a:p>
          <a:p>
            <a:pPr marL="628650" lvl="1" indent="-285750">
              <a:buFont typeface="Arial,Sans-Serif"/>
              <a:buChar char="•"/>
            </a:pPr>
            <a:r>
              <a:rPr lang="en-US" sz="1600">
                <a:latin typeface="Franklin Gothic Book"/>
              </a:rPr>
              <a:t>Ensure safety</a:t>
            </a:r>
            <a:endParaRPr lang="en-US" sz="1600"/>
          </a:p>
          <a:p>
            <a:pPr marL="628650" lvl="1" indent="-285750">
              <a:buFont typeface="Arial,Sans-Serif"/>
              <a:buChar char="•"/>
            </a:pPr>
            <a:r>
              <a:rPr lang="en-US" sz="1600">
                <a:latin typeface="Franklin Gothic Book"/>
              </a:rPr>
              <a:t>Ensure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Franklin Gothic Book"/>
              </a:rPr>
              <a:t>Manual Crack Detection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>
                <a:latin typeface="Franklin Gothic Book"/>
              </a:rPr>
              <a:t>Time consuming and tedious</a:t>
            </a:r>
            <a:endParaRPr lang="en-US" sz="160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>
                <a:latin typeface="Franklin Gothic Book"/>
              </a:rPr>
              <a:t>Risky oftentimes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>
                <a:latin typeface="Franklin Gothic Book"/>
              </a:rPr>
              <a:t>Prone to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Franklin Gothic Book"/>
              </a:rPr>
              <a:t>Automatic Crack Detection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>
                <a:latin typeface="Franklin Gothic Book"/>
              </a:rPr>
              <a:t>Ensure frequent maintenance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>
                <a:latin typeface="Franklin Gothic Book"/>
              </a:rPr>
              <a:t>Safer detection approach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>
                <a:latin typeface="Franklin Gothic Book"/>
              </a:rPr>
              <a:t>Cost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Franklin Gothic Book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5032D7-D613-B58B-D85F-46AE782B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EDC4D-EA3E-5C7F-CA55-564610BB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3</a:t>
            </a:fld>
            <a:endParaRPr lang="en-US"/>
          </a:p>
        </p:txBody>
      </p:sp>
      <p:pic>
        <p:nvPicPr>
          <p:cNvPr id="1028" name="Picture 4" descr="Top 3 Methods For Crack Depth Measurement In Concrete">
            <a:extLst>
              <a:ext uri="{FF2B5EF4-FFF2-40B4-BE49-F238E27FC236}">
                <a16:creationId xmlns:a16="http://schemas.microsoft.com/office/drawing/2014/main" id="{6AE2D622-6596-464D-932C-AE1F7424875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883" y="1488948"/>
            <a:ext cx="237744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w tool will give large concrete structures what amounts to an ultrasound,  finding tiny cracks before they grow">
            <a:extLst>
              <a:ext uri="{FF2B5EF4-FFF2-40B4-BE49-F238E27FC236}">
                <a16:creationId xmlns:a16="http://schemas.microsoft.com/office/drawing/2014/main" id="{EDAAD722-CBCC-1900-D86B-15C4F56918A8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883" y="3112450"/>
            <a:ext cx="237744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NON-DESTRUCTIVE TESTING OF CONCRETE &amp; VARIOUS NDT TEST METHODS? -  CivilBlog.Org">
            <a:extLst>
              <a:ext uri="{FF2B5EF4-FFF2-40B4-BE49-F238E27FC236}">
                <a16:creationId xmlns:a16="http://schemas.microsoft.com/office/drawing/2014/main" id="{60D7A0F2-B461-0E49-6436-9AE08302FCE6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8" b="6469"/>
          <a:stretch/>
        </p:blipFill>
        <p:spPr bwMode="auto">
          <a:xfrm>
            <a:off x="5903883" y="4735953"/>
            <a:ext cx="237744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55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B875E6-DFFB-29A7-386D-51599FAB8F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EE3FA-8442-DEA1-D104-CE0A1B49AC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Pixel-based Methods: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b="1"/>
              <a:t>Thresholding:</a:t>
            </a:r>
            <a:r>
              <a:rPr lang="en-US" sz="1600"/>
              <a:t> Binarize image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b="1"/>
              <a:t>Edge Detection:</a:t>
            </a:r>
            <a:r>
              <a:rPr lang="en-US" sz="1600"/>
              <a:t> Identify sharp intensity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Region-based Methods: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b="1"/>
              <a:t>Morphological Operations:</a:t>
            </a:r>
            <a:r>
              <a:rPr lang="en-US" sz="1600"/>
              <a:t> Extract features by dilation and erosion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Pattern Recognition and Machine Learning: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b="1"/>
              <a:t>Genetic Programming:</a:t>
            </a:r>
            <a:r>
              <a:rPr lang="en-US" sz="1600"/>
              <a:t> Uses evolutionary principles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b="1"/>
              <a:t>Percolation Model:</a:t>
            </a:r>
            <a:r>
              <a:rPr lang="en-US" sz="1600"/>
              <a:t> Simulates crack propagation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b="1"/>
              <a:t>Machine Learning Techniques:</a:t>
            </a:r>
            <a:r>
              <a:rPr lang="en-US" sz="1600"/>
              <a:t> Utilizes 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Other Methods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b="1"/>
              <a:t>Frequency Domain Analysis:</a:t>
            </a:r>
            <a:r>
              <a:rPr lang="en-US" sz="1600"/>
              <a:t> Converts image to frequencies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b="1"/>
              <a:t>Wavelet based Methods:</a:t>
            </a:r>
            <a:r>
              <a:rPr lang="en-US" sz="1600"/>
              <a:t> Decompose image at different scales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b="1"/>
              <a:t>Fractal Analysis:</a:t>
            </a:r>
            <a:r>
              <a:rPr lang="en-US" sz="1600"/>
              <a:t> Measures self similarity of cracks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b="1"/>
              <a:t>Statistical Methods:</a:t>
            </a:r>
            <a:r>
              <a:rPr lang="en-US" sz="1600"/>
              <a:t> Extracts texture information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5032D7-D613-B58B-D85F-46AE782B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/>
              <a:t>Existing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EDC4D-EA3E-5C7F-CA55-564610BB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8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614FB8-1503-6BD9-15AD-5CEA5D5E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64" y="3134484"/>
            <a:ext cx="8450036" cy="589032"/>
          </a:xfrm>
        </p:spPr>
        <p:txBody>
          <a:bodyPr>
            <a:noAutofit/>
          </a:bodyPr>
          <a:lstStyle/>
          <a:p>
            <a:pPr algn="ctr"/>
            <a:r>
              <a:rPr lang="en-US" sz="4000" i="0"/>
              <a:t>Image Processing Based Approach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8495-A982-A0AD-7310-F30F7473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3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DD62DF-DAE7-0EE2-9602-B569DBFBC3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E6117-FBDB-B624-5FA0-F85A697DE6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97381D-35C8-6DF1-7332-6900DEC1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/>
              <a:t>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2F675-B9C4-C010-1997-0232B75C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37262B0-623A-4692-1266-E5A066D7A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9061343"/>
              </p:ext>
            </p:extLst>
          </p:nvPr>
        </p:nvGraphicFramePr>
        <p:xfrm>
          <a:off x="3017030" y="1320051"/>
          <a:ext cx="3118104" cy="4901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232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DD62DF-DAE7-0EE2-9602-B569DBFBC3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E6117-FBDB-B624-5FA0-F85A697DE6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97381D-35C8-6DF1-7332-6900DEC1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/>
              <a:t>Morphological  Operations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2F675-B9C4-C010-1997-0232B75C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A0E74-1815-DDD1-B81C-4B220A4AC4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52" r="49833" b="30580"/>
          <a:stretch/>
        </p:blipFill>
        <p:spPr bwMode="auto">
          <a:xfrm>
            <a:off x="2521461" y="5584622"/>
            <a:ext cx="4101079" cy="4043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077E477-46D4-FB53-673D-76A4CA09EEAC}"/>
              </a:ext>
            </a:extLst>
          </p:cNvPr>
          <p:cNvGrpSpPr/>
          <p:nvPr/>
        </p:nvGrpSpPr>
        <p:grpSpPr>
          <a:xfrm>
            <a:off x="1058421" y="1580937"/>
            <a:ext cx="6699927" cy="3780412"/>
            <a:chOff x="1058421" y="1580937"/>
            <a:chExt cx="6699927" cy="3780412"/>
          </a:xfrm>
        </p:grpSpPr>
        <p:pic>
          <p:nvPicPr>
            <p:cNvPr id="1026" name="Picture 2" descr="Morphological Image Processing">
              <a:extLst>
                <a:ext uri="{FF2B5EF4-FFF2-40B4-BE49-F238E27FC236}">
                  <a16:creationId xmlns:a16="http://schemas.microsoft.com/office/drawing/2014/main" id="{2B9A20EA-B8A8-6DD7-F713-89BA1E0469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5653" y="1580937"/>
              <a:ext cx="6372695" cy="3780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AC9027-188A-5357-AE38-B915F9C0B58E}"/>
                </a:ext>
              </a:extLst>
            </p:cNvPr>
            <p:cNvSpPr/>
            <p:nvPr/>
          </p:nvSpPr>
          <p:spPr>
            <a:xfrm>
              <a:off x="1058421" y="3538812"/>
              <a:ext cx="2926080" cy="1508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327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DD62DF-DAE7-0EE2-9602-B569DBFBC3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E6117-FBDB-B624-5FA0-F85A697DE6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97381D-35C8-6DF1-7332-6900DEC1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/>
              <a:t>Morphological  Operations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2F675-B9C4-C010-1997-0232B75C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8</a:t>
            </a:fld>
            <a:endParaRPr lang="en-US"/>
          </a:p>
        </p:txBody>
      </p:sp>
      <p:pic>
        <p:nvPicPr>
          <p:cNvPr id="16" name="Picture 15" descr="A crack in the ground&#10;&#10;Description automatically generated">
            <a:extLst>
              <a:ext uri="{FF2B5EF4-FFF2-40B4-BE49-F238E27FC236}">
                <a16:creationId xmlns:a16="http://schemas.microsoft.com/office/drawing/2014/main" id="{FFDDEBFB-1821-8532-48D2-4195F6BD7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388" y="2037554"/>
            <a:ext cx="1411224" cy="1411224"/>
          </a:xfrm>
          <a:prstGeom prst="rect">
            <a:avLst/>
          </a:prstGeom>
        </p:spPr>
      </p:pic>
      <p:pic>
        <p:nvPicPr>
          <p:cNvPr id="18" name="Picture 17" descr="A crack in the ground&#10;&#10;Description automatically generated">
            <a:extLst>
              <a:ext uri="{FF2B5EF4-FFF2-40B4-BE49-F238E27FC236}">
                <a16:creationId xmlns:a16="http://schemas.microsoft.com/office/drawing/2014/main" id="{EF0E4286-CA45-56ED-22DD-9331A2117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685" y="2037554"/>
            <a:ext cx="1411224" cy="1411224"/>
          </a:xfrm>
          <a:prstGeom prst="rect">
            <a:avLst/>
          </a:prstGeom>
        </p:spPr>
      </p:pic>
      <p:pic>
        <p:nvPicPr>
          <p:cNvPr id="20" name="Picture 19" descr="A crack in the sky&#10;&#10;Description automatically generated">
            <a:extLst>
              <a:ext uri="{FF2B5EF4-FFF2-40B4-BE49-F238E27FC236}">
                <a16:creationId xmlns:a16="http://schemas.microsoft.com/office/drawing/2014/main" id="{B18A25DF-54AB-9B60-6A3D-743C5B298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470" y="3943008"/>
            <a:ext cx="1411224" cy="1411224"/>
          </a:xfrm>
          <a:prstGeom prst="rect">
            <a:avLst/>
          </a:prstGeom>
        </p:spPr>
      </p:pic>
      <p:pic>
        <p:nvPicPr>
          <p:cNvPr id="22" name="Picture 21" descr="A black and white image of a crack in the air&#10;&#10;Description automatically generated">
            <a:extLst>
              <a:ext uri="{FF2B5EF4-FFF2-40B4-BE49-F238E27FC236}">
                <a16:creationId xmlns:a16="http://schemas.microsoft.com/office/drawing/2014/main" id="{51026DAD-8623-D3EB-2A1C-179B3BAC9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685" y="3943008"/>
            <a:ext cx="1411224" cy="1411224"/>
          </a:xfrm>
          <a:prstGeom prst="rect">
            <a:avLst/>
          </a:prstGeom>
        </p:spPr>
      </p:pic>
      <p:pic>
        <p:nvPicPr>
          <p:cNvPr id="24" name="Picture 23" descr="A close up of a crack in a wall&#10;&#10;Description automatically generated">
            <a:extLst>
              <a:ext uri="{FF2B5EF4-FFF2-40B4-BE49-F238E27FC236}">
                <a16:creationId xmlns:a16="http://schemas.microsoft.com/office/drawing/2014/main" id="{CB179CF1-B82A-20D5-5A8B-32D78C942D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091" y="2037554"/>
            <a:ext cx="1411224" cy="1411224"/>
          </a:xfrm>
          <a:prstGeom prst="rect">
            <a:avLst/>
          </a:prstGeom>
        </p:spPr>
      </p:pic>
      <p:pic>
        <p:nvPicPr>
          <p:cNvPr id="26" name="Picture 25" descr="A black and white image of a crack in the ground&#10;&#10;Description automatically generated">
            <a:extLst>
              <a:ext uri="{FF2B5EF4-FFF2-40B4-BE49-F238E27FC236}">
                <a16:creationId xmlns:a16="http://schemas.microsoft.com/office/drawing/2014/main" id="{F1FEF9D0-8EAB-54DB-91F0-97159E86E8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3091" y="3943008"/>
            <a:ext cx="1411224" cy="14112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6B293C-15F9-DBEA-9C9F-C183A8A3BCEB}"/>
              </a:ext>
            </a:extLst>
          </p:cNvPr>
          <p:cNvSpPr txBox="1"/>
          <p:nvPr/>
        </p:nvSpPr>
        <p:spPr>
          <a:xfrm>
            <a:off x="1831348" y="3448778"/>
            <a:ext cx="1274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Original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4420E9-AF01-1FD6-2F17-8A9251AD3136}"/>
              </a:ext>
            </a:extLst>
          </p:cNvPr>
          <p:cNvSpPr txBox="1"/>
          <p:nvPr/>
        </p:nvSpPr>
        <p:spPr>
          <a:xfrm>
            <a:off x="3597140" y="3467365"/>
            <a:ext cx="1941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Structuring element 0°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0C606-1BF6-BCD0-1E89-D2811D75A42E}"/>
              </a:ext>
            </a:extLst>
          </p:cNvPr>
          <p:cNvSpPr txBox="1"/>
          <p:nvPr/>
        </p:nvSpPr>
        <p:spPr>
          <a:xfrm>
            <a:off x="5629176" y="3452384"/>
            <a:ext cx="209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Structuring element 45°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F16D82-8CFF-5CD2-5B78-E5E650C0058F}"/>
              </a:ext>
            </a:extLst>
          </p:cNvPr>
          <p:cNvSpPr txBox="1"/>
          <p:nvPr/>
        </p:nvSpPr>
        <p:spPr>
          <a:xfrm>
            <a:off x="5596307" y="5354232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Structuring element 135°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508C61-00CA-2E69-0E68-80F2FE9F3941}"/>
              </a:ext>
            </a:extLst>
          </p:cNvPr>
          <p:cNvSpPr txBox="1"/>
          <p:nvPr/>
        </p:nvSpPr>
        <p:spPr>
          <a:xfrm>
            <a:off x="3544236" y="5346545"/>
            <a:ext cx="2047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Structuring element 90°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2F946C-735E-0F2E-2FB5-D59401DFA262}"/>
              </a:ext>
            </a:extLst>
          </p:cNvPr>
          <p:cNvSpPr txBox="1"/>
          <p:nvPr/>
        </p:nvSpPr>
        <p:spPr>
          <a:xfrm>
            <a:off x="1602919" y="5386796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Superimposed Image</a:t>
            </a:r>
          </a:p>
        </p:txBody>
      </p:sp>
    </p:spTree>
    <p:extLst>
      <p:ext uri="{BB962C8B-B14F-4D97-AF65-F5344CB8AC3E}">
        <p14:creationId xmlns:p14="http://schemas.microsoft.com/office/powerpoint/2010/main" val="330385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CA1D454-DC4D-EF99-35D0-7585731530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7BE103E-9461-4A12-E60B-7BEC39090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00" y="1543324"/>
            <a:ext cx="8450035" cy="8981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Otsu Thresholding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Closing Operation on Binarized Image (For false negatives)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5032D7-D613-B58B-D85F-46AE782B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300" i="0"/>
              <a:t>Image Thresholding/ Binarization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EDC4D-EA3E-5C7F-CA55-564610BB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46097E4-2930-9D48-A5CE-AF00B0E70697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8" name="Picture 7" descr="A white specks on a black background&#10;&#10;Description automatically generated">
            <a:extLst>
              <a:ext uri="{FF2B5EF4-FFF2-40B4-BE49-F238E27FC236}">
                <a16:creationId xmlns:a16="http://schemas.microsoft.com/office/drawing/2014/main" id="{1FE39044-C488-2ECF-BFEB-D6F506C8B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663" y="2872616"/>
            <a:ext cx="2630674" cy="2630674"/>
          </a:xfrm>
          <a:prstGeom prst="rect">
            <a:avLst/>
          </a:prstGeom>
          <a:noFill/>
        </p:spPr>
      </p:pic>
      <p:pic>
        <p:nvPicPr>
          <p:cNvPr id="10" name="Picture 9" descr="A white lines in the sky&#10;&#10;Description automatically generated with medium confidence">
            <a:extLst>
              <a:ext uri="{FF2B5EF4-FFF2-40B4-BE49-F238E27FC236}">
                <a16:creationId xmlns:a16="http://schemas.microsoft.com/office/drawing/2014/main" id="{747D7C05-5DAF-C5D7-E8EA-C06DFC72B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303" y="2872616"/>
            <a:ext cx="2630674" cy="2630674"/>
          </a:xfrm>
          <a:prstGeom prst="rect">
            <a:avLst/>
          </a:prstGeom>
          <a:noFill/>
        </p:spPr>
      </p:pic>
      <p:pic>
        <p:nvPicPr>
          <p:cNvPr id="6" name="Picture 5" descr="A black and white image of a crack in the ground&#10;&#10;Description automatically generated">
            <a:extLst>
              <a:ext uri="{FF2B5EF4-FFF2-40B4-BE49-F238E27FC236}">
                <a16:creationId xmlns:a16="http://schemas.microsoft.com/office/drawing/2014/main" id="{B09B5345-A29A-36D9-5785-57AD54E70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23" y="2872616"/>
            <a:ext cx="2630674" cy="2630674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917292-F4E4-8C80-C529-134D05F6C936}"/>
              </a:ext>
            </a:extLst>
          </p:cNvPr>
          <p:cNvSpPr txBox="1"/>
          <p:nvPr/>
        </p:nvSpPr>
        <p:spPr>
          <a:xfrm>
            <a:off x="223574" y="5586984"/>
            <a:ext cx="3037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Image after Morphological Operations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E41A88-8021-F011-CB7C-43A243A98EB3}"/>
              </a:ext>
            </a:extLst>
          </p:cNvPr>
          <p:cNvSpPr txBox="1"/>
          <p:nvPr/>
        </p:nvSpPr>
        <p:spPr>
          <a:xfrm>
            <a:off x="3865641" y="5586984"/>
            <a:ext cx="1404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Binarized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4C7003-E117-19A9-C8D7-17A4047202D4}"/>
              </a:ext>
            </a:extLst>
          </p:cNvPr>
          <p:cNvSpPr txBox="1"/>
          <p:nvPr/>
        </p:nvSpPr>
        <p:spPr>
          <a:xfrm>
            <a:off x="6210877" y="5557992"/>
            <a:ext cx="2395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Image after closing operation</a:t>
            </a:r>
          </a:p>
        </p:txBody>
      </p:sp>
    </p:spTree>
    <p:extLst>
      <p:ext uri="{BB962C8B-B14F-4D97-AF65-F5344CB8AC3E}">
        <p14:creationId xmlns:p14="http://schemas.microsoft.com/office/powerpoint/2010/main" val="1113777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EFFFF"/>
      </a:lt1>
      <a:dk2>
        <a:srgbClr val="55585F"/>
      </a:dk2>
      <a:lt2>
        <a:srgbClr val="CECACB"/>
      </a:lt2>
      <a:accent1>
        <a:srgbClr val="CFB891"/>
      </a:accent1>
      <a:accent2>
        <a:srgbClr val="555960"/>
      </a:accent2>
      <a:accent3>
        <a:srgbClr val="8D6F3D"/>
      </a:accent3>
      <a:accent4>
        <a:srgbClr val="FFFFFF"/>
      </a:accent4>
      <a:accent5>
        <a:srgbClr val="DAAA00"/>
      </a:accent5>
      <a:accent6>
        <a:srgbClr val="9D9694"/>
      </a:accent6>
      <a:hlink>
        <a:srgbClr val="000000"/>
      </a:hlink>
      <a:folHlink>
        <a:srgbClr val="FEFF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M-23-645083-Purdue-Alt-Standard-20231110" id="{E5D3F0C0-A362-8446-BA20-55FDC9E2A9C9}" vid="{A286A61B-3BE2-F74D-8ABA-43CBE7F55A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E202481DC1CB46AA011D949D311478" ma:contentTypeVersion="14" ma:contentTypeDescription="Create a new document." ma:contentTypeScope="" ma:versionID="525164dac9297210c095a5bd80287f9a">
  <xsd:schema xmlns:xsd="http://www.w3.org/2001/XMLSchema" xmlns:xs="http://www.w3.org/2001/XMLSchema" xmlns:p="http://schemas.microsoft.com/office/2006/metadata/properties" xmlns:ns2="37af3f4b-4b66-46f9-8456-831d9bc3e737" xmlns:ns3="d6656b4d-3fa0-4709-acfb-d5e813445d1e" targetNamespace="http://schemas.microsoft.com/office/2006/metadata/properties" ma:root="true" ma:fieldsID="47e49e78aff16fc85174c3b1ac7b7e79" ns2:_="" ns3:_="">
    <xsd:import namespace="37af3f4b-4b66-46f9-8456-831d9bc3e737"/>
    <xsd:import namespace="d6656b4d-3fa0-4709-acfb-d5e813445d1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af3f4b-4b66-46f9-8456-831d9bc3e73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8e9e90a8-b24c-4be7-8760-a88b2cd47e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56b4d-3fa0-4709-acfb-d5e813445d1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ebcf308-42de-4d63-b51a-b2360cc04078}" ma:internalName="TaxCatchAll" ma:showField="CatchAllData" ma:web="d6656b4d-3fa0-4709-acfb-d5e813445d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6656b4d-3fa0-4709-acfb-d5e813445d1e">
      <UserInfo>
        <DisplayName>Schott, Thomas H.</DisplayName>
        <AccountId>17</AccountId>
        <AccountType/>
      </UserInfo>
      <UserInfo>
        <DisplayName>Sarault, Olivia M</DisplayName>
        <AccountId>29</AccountId>
        <AccountType/>
      </UserInfo>
      <UserInfo>
        <DisplayName>Hiller, Kelly R</DisplayName>
        <AccountId>98</AccountId>
        <AccountType/>
      </UserInfo>
      <UserInfo>
        <DisplayName>Eddy, Abigail Ellen</DisplayName>
        <AccountId>46</AccountId>
        <AccountType/>
      </UserInfo>
      <UserInfo>
        <DisplayName>Gu, Yu Rain</DisplayName>
        <AccountId>77</AccountId>
        <AccountType/>
      </UserInfo>
      <UserInfo>
        <DisplayName>Reese, Kristy S</DisplayName>
        <AccountId>26</AccountId>
        <AccountType/>
      </UserInfo>
    </SharedWithUsers>
    <lcf76f155ced4ddcb4097134ff3c332f xmlns="37af3f4b-4b66-46f9-8456-831d9bc3e737">
      <Terms xmlns="http://schemas.microsoft.com/office/infopath/2007/PartnerControls"/>
    </lcf76f155ced4ddcb4097134ff3c332f>
    <TaxCatchAll xmlns="d6656b4d-3fa0-4709-acfb-d5e813445d1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123C2C-AFAE-4203-8853-55A6C8E1C3A7}">
  <ds:schemaRefs>
    <ds:schemaRef ds:uri="37af3f4b-4b66-46f9-8456-831d9bc3e737"/>
    <ds:schemaRef ds:uri="d6656b4d-3fa0-4709-acfb-d5e813445d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1DE0D6C-581B-4814-98E7-EF172D5D46A1}">
  <ds:schemaRefs>
    <ds:schemaRef ds:uri="http://schemas.microsoft.com/office/infopath/2007/PartnerControls"/>
    <ds:schemaRef ds:uri="37af3f4b-4b66-46f9-8456-831d9bc3e737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d6656b4d-3fa0-4709-acfb-d5e813445d1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5B64EEB-1B4A-4920-AA44-E234D7D48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MM-23-645083-Purdue-Alt-Standard-20231110</Template>
  <TotalTime>0</TotalTime>
  <Words>648</Words>
  <Application>Microsoft Office PowerPoint</Application>
  <PresentationFormat>On-screen Show (4:3)</PresentationFormat>
  <Paragraphs>148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Franklin Gothic Book</vt:lpstr>
      <vt:lpstr>Franklin Gothic Medium</vt:lpstr>
      <vt:lpstr>Calibri</vt:lpstr>
      <vt:lpstr>Arial</vt:lpstr>
      <vt:lpstr>Wingdings</vt:lpstr>
      <vt:lpstr>Franklin Gothic Medium Cond</vt:lpstr>
      <vt:lpstr>Arial,Sans-Serif</vt:lpstr>
      <vt:lpstr>Office Theme</vt:lpstr>
      <vt:lpstr>Crack Detection and Segmentation using Image Based and Deep Learning Techniques</vt:lpstr>
      <vt:lpstr>Outline</vt:lpstr>
      <vt:lpstr>Introduction</vt:lpstr>
      <vt:lpstr>Existing Methods</vt:lpstr>
      <vt:lpstr>Image Processing Based Approach</vt:lpstr>
      <vt:lpstr>Architecture</vt:lpstr>
      <vt:lpstr>Morphological  Operations</vt:lpstr>
      <vt:lpstr>Morphological  Operations</vt:lpstr>
      <vt:lpstr>Image Thresholding/ Binarization</vt:lpstr>
      <vt:lpstr>Connected Objects Detection</vt:lpstr>
      <vt:lpstr>Objects Filtering</vt:lpstr>
      <vt:lpstr>Segmentation</vt:lpstr>
      <vt:lpstr>Crack Width Calculation</vt:lpstr>
      <vt:lpstr>Output - Examples</vt:lpstr>
      <vt:lpstr>Machine Learning Based Approach</vt:lpstr>
      <vt:lpstr>Architecture</vt:lpstr>
      <vt:lpstr>Training Variables</vt:lpstr>
      <vt:lpstr>Output - Examples</vt:lpstr>
      <vt:lpstr>Results</vt:lpstr>
      <vt:lpstr>Conclusion and Future Directions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Title, Franklin Gothic Italic 44</dc:title>
  <dc:creator>Mittal, Nikhil</dc:creator>
  <cp:lastModifiedBy>Mittal, Nikhil</cp:lastModifiedBy>
  <cp:revision>1</cp:revision>
  <dcterms:created xsi:type="dcterms:W3CDTF">2023-12-04T18:36:15Z</dcterms:created>
  <dcterms:modified xsi:type="dcterms:W3CDTF">2023-12-06T16:33:32Z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2023-02-20T19:00:53Z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b33bf962-ed92-4dd9-bc75-9825fb79b2e3</vt:lpwstr>
  </property>
  <property fmtid="{D5CDD505-2E9C-101B-9397-08002B2CF9AE}" pid="8" name="MSIP_Label_4044bd30-2ed7-4c9d-9d12-46200872a97b_ContentBits">
    <vt:lpwstr>0</vt:lpwstr>
  </property>
  <property fmtid="{D5CDD505-2E9C-101B-9397-08002B2CF9AE}" pid="9" name="ContentTypeId">
    <vt:lpwstr>0x01010054E202481DC1CB46AA011D949D311478</vt:lpwstr>
  </property>
  <property fmtid="{D5CDD505-2E9C-101B-9397-08002B2CF9AE}" pid="10" name="MediaServiceImageTags">
    <vt:lpwstr/>
  </property>
</Properties>
</file>