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75" r:id="rId5"/>
    <p:sldId id="259" r:id="rId6"/>
    <p:sldId id="276" r:id="rId7"/>
    <p:sldId id="260" r:id="rId8"/>
    <p:sldId id="261" r:id="rId9"/>
    <p:sldId id="262" r:id="rId10"/>
    <p:sldId id="264" r:id="rId11"/>
    <p:sldId id="265" r:id="rId12"/>
    <p:sldId id="266" r:id="rId13"/>
    <p:sldId id="270" r:id="rId14"/>
    <p:sldId id="271" r:id="rId15"/>
    <p:sldId id="272" r:id="rId16"/>
    <p:sldId id="269" r:id="rId17"/>
    <p:sldId id="268"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AstroSage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AstroSag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20Analysis%20-%20Nikhil%20Mohanty\AstroSage_analysis%20-%20Nikhil_Mohan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20Analysis%20-%20Nikhil%20Mohanty\AstroSage_analysis%20-%20Nikhil_Mohant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AstroSag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20Analysis%20-%20Nikhil%20Mohanty\AstroSage_analysis%20-%20Nikhil_Mohant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AstroSag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AstroSage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khi\Desktop\Newton%20School%20Classes\Projects\Astrosage%20Analysis%20-%20Nikhil%20Mohanty\AstroSage_analysis%20-%20Nikhil_Mohant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[AstroSage_analysis.xlsx]Pivot&amp;Calculations!PivotTable1</c:name>
    <c:fmtId val="1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Day by Day call volumes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'Pivot&amp;Calculations'!$B$3</c:f>
              <c:strCache>
                <c:ptCount val="1"/>
                <c:pt idx="0">
                  <c:v>Total</c:v>
                </c:pt>
              </c:strCache>
            </c:strRef>
          </c:tx>
          <c:spPr>
            <a:ln w="28575" cap="rnd">
              <a:solidFill>
                <a:schemeClr val="accent1">
                  <a:lumMod val="60000"/>
                  <a:lumOff val="40000"/>
                </a:schemeClr>
              </a:solidFill>
              <a:round/>
            </a:ln>
            <a:effectLst/>
          </c:spPr>
          <c:marker>
            <c:symbol val="none"/>
          </c:marker>
          <c:trendline>
            <c:spPr>
              <a:ln w="19050" cap="rnd">
                <a:solidFill>
                  <a:schemeClr val="accent1">
                    <a:lumMod val="20000"/>
                    <a:lumOff val="80000"/>
                  </a:schemeClr>
                </a:solidFill>
                <a:prstDash val="sysDot"/>
              </a:ln>
              <a:effectLst/>
            </c:spPr>
            <c:trendlineType val="linear"/>
            <c:dispRSqr val="0"/>
            <c:dispEq val="0"/>
          </c:trendline>
          <c:cat>
            <c:strRef>
              <c:f>'Pivot&amp;Calculations'!$A$4:$A$38</c:f>
              <c:strCache>
                <c:ptCount val="34"/>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strCache>
            </c:strRef>
          </c:cat>
          <c:val>
            <c:numRef>
              <c:f>'Pivot&amp;Calculations'!$B$4:$B$38</c:f>
              <c:numCache>
                <c:formatCode>General</c:formatCode>
                <c:ptCount val="34"/>
                <c:pt idx="0">
                  <c:v>215</c:v>
                </c:pt>
                <c:pt idx="1">
                  <c:v>298</c:v>
                </c:pt>
                <c:pt idx="2">
                  <c:v>331</c:v>
                </c:pt>
                <c:pt idx="3">
                  <c:v>315</c:v>
                </c:pt>
                <c:pt idx="4">
                  <c:v>234</c:v>
                </c:pt>
                <c:pt idx="5">
                  <c:v>238</c:v>
                </c:pt>
                <c:pt idx="6">
                  <c:v>232</c:v>
                </c:pt>
                <c:pt idx="7">
                  <c:v>127</c:v>
                </c:pt>
                <c:pt idx="8">
                  <c:v>248</c:v>
                </c:pt>
                <c:pt idx="9">
                  <c:v>363</c:v>
                </c:pt>
                <c:pt idx="10">
                  <c:v>386</c:v>
                </c:pt>
                <c:pt idx="11">
                  <c:v>317</c:v>
                </c:pt>
                <c:pt idx="12">
                  <c:v>314</c:v>
                </c:pt>
                <c:pt idx="13">
                  <c:v>193</c:v>
                </c:pt>
                <c:pt idx="14">
                  <c:v>251</c:v>
                </c:pt>
                <c:pt idx="15">
                  <c:v>234</c:v>
                </c:pt>
                <c:pt idx="16">
                  <c:v>158</c:v>
                </c:pt>
                <c:pt idx="17">
                  <c:v>195</c:v>
                </c:pt>
                <c:pt idx="18">
                  <c:v>197</c:v>
                </c:pt>
                <c:pt idx="19">
                  <c:v>164</c:v>
                </c:pt>
                <c:pt idx="20">
                  <c:v>143</c:v>
                </c:pt>
                <c:pt idx="21">
                  <c:v>137</c:v>
                </c:pt>
                <c:pt idx="22">
                  <c:v>204</c:v>
                </c:pt>
                <c:pt idx="23">
                  <c:v>213</c:v>
                </c:pt>
                <c:pt idx="24">
                  <c:v>217</c:v>
                </c:pt>
                <c:pt idx="25">
                  <c:v>201</c:v>
                </c:pt>
                <c:pt idx="26">
                  <c:v>215</c:v>
                </c:pt>
                <c:pt idx="27">
                  <c:v>155</c:v>
                </c:pt>
                <c:pt idx="28">
                  <c:v>212</c:v>
                </c:pt>
                <c:pt idx="29">
                  <c:v>130</c:v>
                </c:pt>
                <c:pt idx="30">
                  <c:v>149</c:v>
                </c:pt>
                <c:pt idx="31">
                  <c:v>108</c:v>
                </c:pt>
                <c:pt idx="32">
                  <c:v>168</c:v>
                </c:pt>
                <c:pt idx="33">
                  <c:v>63</c:v>
                </c:pt>
              </c:numCache>
            </c:numRef>
          </c:val>
          <c:smooth val="0"/>
          <c:extLst>
            <c:ext xmlns:c16="http://schemas.microsoft.com/office/drawing/2014/chart" uri="{C3380CC4-5D6E-409C-BE32-E72D297353CC}">
              <c16:uniqueId val="{00000001-9909-45C2-87AD-1A7CED8DACC6}"/>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42778720"/>
        <c:axId val="42780160"/>
      </c:lineChart>
      <c:catAx>
        <c:axId val="427787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Date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80160"/>
        <c:crosses val="autoZero"/>
        <c:auto val="1"/>
        <c:lblAlgn val="ctr"/>
        <c:lblOffset val="100"/>
        <c:noMultiLvlLbl val="0"/>
      </c:catAx>
      <c:valAx>
        <c:axId val="4278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Number of calls</a:t>
                </a:r>
              </a:p>
            </c:rich>
          </c:tx>
          <c:layout>
            <c:manualLayout>
              <c:xMode val="edge"/>
              <c:yMode val="edge"/>
              <c:x val="1.6666666666666666E-2"/>
              <c:y val="0.2602606445027704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78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[AstroSage_analysis.xlsx]Pivot&amp;Calculations!PivotTable16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Call</a:t>
            </a:r>
            <a:r>
              <a:rPr lang="en-US" baseline="0"/>
              <a:t> Status by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pivotFmt>
      <c:pivotFmt>
        <c:idx val="2"/>
        <c:spPr>
          <a:solidFill>
            <a:schemeClr val="accent1"/>
          </a:solidFill>
          <a:ln w="19050">
            <a:solidFill>
              <a:schemeClr val="lt1"/>
            </a:solidFill>
          </a:ln>
          <a:effectLst/>
        </c:spPr>
        <c:dLbl>
          <c:idx val="0"/>
          <c:layout>
            <c:manualLayout>
              <c:x val="-0.12042271446377802"/>
              <c:y val="0.13301326917468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12042271446377802"/>
              <c:y val="0.13301326917468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12042271446377802"/>
              <c:y val="0.13301326917468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'Pivot&amp;Calculations'!$J$80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3D-4710-9933-0F2C7EB9A4E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43D-4710-9933-0F2C7EB9A4E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43D-4710-9933-0F2C7EB9A4E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43D-4710-9933-0F2C7EB9A4E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43D-4710-9933-0F2C7EB9A4E6}"/>
              </c:ext>
            </c:extLst>
          </c:dPt>
          <c:dLbls>
            <c:dLbl>
              <c:idx val="0"/>
              <c:layout>
                <c:manualLayout>
                  <c:x val="-0.12042271446377802"/>
                  <c:y val="0.1330132691746865"/>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3D-4710-9933-0F2C7EB9A4E6}"/>
                </c:ext>
              </c:extLst>
            </c:dLbl>
            <c:dLbl>
              <c:idx val="1"/>
              <c:layout>
                <c:manualLayout>
                  <c:x val="-0.18092155972769614"/>
                  <c:y val="-0.22773826946547543"/>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6780006202056122"/>
                      <c:h val="0.13962299207661677"/>
                    </c:manualLayout>
                  </c15:layout>
                </c:ext>
                <c:ext xmlns:c16="http://schemas.microsoft.com/office/drawing/2014/chart" uri="{C3380CC4-5D6E-409C-BE32-E72D297353CC}">
                  <c16:uniqueId val="{00000003-443D-4710-9933-0F2C7EB9A4E6}"/>
                </c:ext>
              </c:extLst>
            </c:dLbl>
            <c:dLbl>
              <c:idx val="3"/>
              <c:layout>
                <c:manualLayout>
                  <c:x val="0.19632708799873527"/>
                  <c:y val="-3.1146697944569778E-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5358254582600548"/>
                      <c:h val="0.13962299207661677"/>
                    </c:manualLayout>
                  </c15:layout>
                </c:ext>
                <c:ext xmlns:c16="http://schemas.microsoft.com/office/drawing/2014/chart" uri="{C3380CC4-5D6E-409C-BE32-E72D297353CC}">
                  <c16:uniqueId val="{00000007-443D-4710-9933-0F2C7EB9A4E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'Pivot&amp;Calculations'!$I$81:$I$86</c:f>
              <c:strCache>
                <c:ptCount val="5"/>
                <c:pt idx="0">
                  <c:v>busy</c:v>
                </c:pt>
                <c:pt idx="1">
                  <c:v>completed</c:v>
                </c:pt>
                <c:pt idx="2">
                  <c:v>failed</c:v>
                </c:pt>
                <c:pt idx="3">
                  <c:v>incomplete</c:v>
                </c:pt>
                <c:pt idx="4">
                  <c:v>no-answer</c:v>
                </c:pt>
              </c:strCache>
            </c:strRef>
          </c:cat>
          <c:val>
            <c:numRef>
              <c:f>'Pivot&amp;Calculations'!$J$81:$J$86</c:f>
              <c:numCache>
                <c:formatCode>0.00%</c:formatCode>
                <c:ptCount val="5"/>
                <c:pt idx="0">
                  <c:v>0.15182307232516437</c:v>
                </c:pt>
                <c:pt idx="1">
                  <c:v>0.41255230125523012</c:v>
                </c:pt>
                <c:pt idx="2">
                  <c:v>0.12432755528989839</c:v>
                </c:pt>
                <c:pt idx="3">
                  <c:v>0.10460251046025104</c:v>
                </c:pt>
                <c:pt idx="4">
                  <c:v>0.20669456066945607</c:v>
                </c:pt>
              </c:numCache>
            </c:numRef>
          </c:val>
          <c:extLst>
            <c:ext xmlns:c16="http://schemas.microsoft.com/office/drawing/2014/chart" uri="{C3380CC4-5D6E-409C-BE32-E72D297353CC}">
              <c16:uniqueId val="{0000000A-443D-4710-9933-0F2C7EB9A4E6}"/>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 Nikhil_Mohanty.xlsx]Subjective!PivotTable21</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10 Gurus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Subjective!$C$325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Subjective!$B$326:$B$335</c:f>
              <c:strCache>
                <c:ptCount val="10"/>
                <c:pt idx="0">
                  <c:v>Tarot Mystical</c:v>
                </c:pt>
                <c:pt idx="1">
                  <c:v>Astro Pujaa Rai</c:v>
                </c:pt>
                <c:pt idx="2">
                  <c:v>Daljit Kaur</c:v>
                </c:pt>
                <c:pt idx="3">
                  <c:v>Astro Reema</c:v>
                </c:pt>
                <c:pt idx="4">
                  <c:v>Tarot Ankita</c:v>
                </c:pt>
                <c:pt idx="5">
                  <c:v>Astro Saraswat</c:v>
                </c:pt>
                <c:pt idx="6">
                  <c:v>Tarot Diva Poonam</c:v>
                </c:pt>
                <c:pt idx="7">
                  <c:v>Astro Trisha</c:v>
                </c:pt>
                <c:pt idx="8">
                  <c:v>Tarot Oormika</c:v>
                </c:pt>
                <c:pt idx="9">
                  <c:v>Astro Manish S</c:v>
                </c:pt>
              </c:strCache>
            </c:strRef>
          </c:cat>
          <c:val>
            <c:numRef>
              <c:f>Subjective!$C$326:$C$335</c:f>
              <c:numCache>
                <c:formatCode>0.00</c:formatCode>
                <c:ptCount val="10"/>
                <c:pt idx="0">
                  <c:v>7.5</c:v>
                </c:pt>
                <c:pt idx="1">
                  <c:v>7.5</c:v>
                </c:pt>
                <c:pt idx="2">
                  <c:v>5.9459459459459456</c:v>
                </c:pt>
                <c:pt idx="3">
                  <c:v>5.9</c:v>
                </c:pt>
                <c:pt idx="4">
                  <c:v>5.75</c:v>
                </c:pt>
                <c:pt idx="5">
                  <c:v>5.6111111111111107</c:v>
                </c:pt>
                <c:pt idx="6">
                  <c:v>5.4626865671641793</c:v>
                </c:pt>
                <c:pt idx="7">
                  <c:v>5.4243243243243242</c:v>
                </c:pt>
                <c:pt idx="8">
                  <c:v>5.4</c:v>
                </c:pt>
                <c:pt idx="9">
                  <c:v>5.0487804878048781</c:v>
                </c:pt>
              </c:numCache>
            </c:numRef>
          </c:val>
          <c:extLst>
            <c:ext xmlns:c16="http://schemas.microsoft.com/office/drawing/2014/chart" uri="{C3380CC4-5D6E-409C-BE32-E72D297353CC}">
              <c16:uniqueId val="{00000000-1213-4AF1-8C9D-D823A1CDA59C}"/>
            </c:ext>
          </c:extLst>
        </c:ser>
        <c:dLbls>
          <c:dLblPos val="inEnd"/>
          <c:showLegendKey val="0"/>
          <c:showVal val="1"/>
          <c:showCatName val="0"/>
          <c:showSerName val="0"/>
          <c:showPercent val="0"/>
          <c:showBubbleSize val="0"/>
        </c:dLbls>
        <c:gapWidth val="100"/>
        <c:overlap val="-24"/>
        <c:axId val="751274656"/>
        <c:axId val="751265536"/>
      </c:barChart>
      <c:catAx>
        <c:axId val="7512746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265536"/>
        <c:crosses val="autoZero"/>
        <c:auto val="1"/>
        <c:lblAlgn val="ctr"/>
        <c:lblOffset val="100"/>
        <c:noMultiLvlLbl val="0"/>
      </c:catAx>
      <c:valAx>
        <c:axId val="751265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Rating</a:t>
                </a:r>
              </a:p>
            </c:rich>
          </c:tx>
          <c:layout>
            <c:manualLayout>
              <c:xMode val="edge"/>
              <c:yMode val="edge"/>
              <c:x val="2.4541062801932367E-2"/>
              <c:y val="0.3508703384539936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27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alpha val="45000"/>
          </a:schemeClr>
        </a:gs>
        <a:gs pos="61000">
          <a:schemeClr val="accent1">
            <a:lumMod val="45000"/>
            <a:lumOff val="55000"/>
            <a:alpha val="77000"/>
          </a:schemeClr>
        </a:gs>
        <a:gs pos="83000">
          <a:schemeClr val="accent1">
            <a:lumMod val="45000"/>
            <a:lumOff val="55000"/>
            <a:alpha val="75000"/>
          </a:schemeClr>
        </a:gs>
        <a:gs pos="100000">
          <a:schemeClr val="accent1">
            <a:lumMod val="30000"/>
            <a:lumOff val="70000"/>
            <a:alpha val="52000"/>
          </a:schemeClr>
        </a:gs>
      </a:gsLst>
      <a:lin ang="5400000" scaled="1"/>
    </a:gradFill>
    <a:ln w="9525" cap="flat" cmpd="sng" algn="ctr">
      <a:solidFill>
        <a:schemeClr val="tx1">
          <a:lumMod val="6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 Nikhil_Mohanty.xlsx]Subjective!PivotTable3</c:name>
    <c:fmtId val="1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400" dirty="0"/>
              <a:t>Bottom 10 Gurus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Subjective!$J$325</c:f>
              <c:strCache>
                <c:ptCount val="1"/>
                <c:pt idx="0">
                  <c:v>Total</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Subjective!$I$326:$I$335</c:f>
              <c:strCache>
                <c:ptCount val="10"/>
                <c:pt idx="0">
                  <c:v>Astro Manish S</c:v>
                </c:pt>
                <c:pt idx="1">
                  <c:v>Tarot Oormika</c:v>
                </c:pt>
                <c:pt idx="2">
                  <c:v>Astro Trisha</c:v>
                </c:pt>
                <c:pt idx="3">
                  <c:v>Tarot Diva Poonam</c:v>
                </c:pt>
                <c:pt idx="4">
                  <c:v>Astro Saraswat</c:v>
                </c:pt>
                <c:pt idx="5">
                  <c:v>Tarot Ankita</c:v>
                </c:pt>
                <c:pt idx="6">
                  <c:v>Astro Reema</c:v>
                </c:pt>
                <c:pt idx="7">
                  <c:v>Daljit Kaur</c:v>
                </c:pt>
                <c:pt idx="8">
                  <c:v>Tarot Mystical</c:v>
                </c:pt>
                <c:pt idx="9">
                  <c:v>Astro Pujaa Rai</c:v>
                </c:pt>
              </c:strCache>
            </c:strRef>
          </c:cat>
          <c:val>
            <c:numRef>
              <c:f>Subjective!$J$326:$J$335</c:f>
              <c:numCache>
                <c:formatCode>0.00</c:formatCode>
                <c:ptCount val="10"/>
                <c:pt idx="0">
                  <c:v>5.0487804878048781</c:v>
                </c:pt>
                <c:pt idx="1">
                  <c:v>5.4</c:v>
                </c:pt>
                <c:pt idx="2">
                  <c:v>5.4243243243243242</c:v>
                </c:pt>
                <c:pt idx="3">
                  <c:v>5.4626865671641793</c:v>
                </c:pt>
                <c:pt idx="4">
                  <c:v>5.6111111111111107</c:v>
                </c:pt>
                <c:pt idx="5">
                  <c:v>5.75</c:v>
                </c:pt>
                <c:pt idx="6">
                  <c:v>5.9</c:v>
                </c:pt>
                <c:pt idx="7">
                  <c:v>5.9459459459459456</c:v>
                </c:pt>
                <c:pt idx="8">
                  <c:v>7.5</c:v>
                </c:pt>
                <c:pt idx="9">
                  <c:v>7.5</c:v>
                </c:pt>
              </c:numCache>
            </c:numRef>
          </c:val>
          <c:extLst>
            <c:ext xmlns:c16="http://schemas.microsoft.com/office/drawing/2014/chart" uri="{C3380CC4-5D6E-409C-BE32-E72D297353CC}">
              <c16:uniqueId val="{00000000-B5C3-435D-ABBD-D9A6302F8A60}"/>
            </c:ext>
          </c:extLst>
        </c:ser>
        <c:dLbls>
          <c:dLblPos val="inEnd"/>
          <c:showLegendKey val="0"/>
          <c:showVal val="1"/>
          <c:showCatName val="0"/>
          <c:showSerName val="0"/>
          <c:showPercent val="0"/>
          <c:showBubbleSize val="0"/>
        </c:dLbls>
        <c:gapWidth val="100"/>
        <c:overlap val="-24"/>
        <c:axId val="215500543"/>
        <c:axId val="215499583"/>
      </c:barChart>
      <c:catAx>
        <c:axId val="2155005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499583"/>
        <c:crosses val="autoZero"/>
        <c:auto val="1"/>
        <c:lblAlgn val="ctr"/>
        <c:lblOffset val="100"/>
        <c:noMultiLvlLbl val="0"/>
      </c:catAx>
      <c:valAx>
        <c:axId val="2154995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500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alpha val="45000"/>
          </a:schemeClr>
        </a:gs>
        <a:gs pos="61000">
          <a:schemeClr val="accent1">
            <a:lumMod val="45000"/>
            <a:lumOff val="55000"/>
            <a:alpha val="77000"/>
          </a:schemeClr>
        </a:gs>
        <a:gs pos="83000">
          <a:schemeClr val="accent1">
            <a:lumMod val="45000"/>
            <a:lumOff val="55000"/>
            <a:alpha val="75000"/>
          </a:schemeClr>
        </a:gs>
        <a:gs pos="100000">
          <a:schemeClr val="accent1">
            <a:lumMod val="30000"/>
            <a:lumOff val="70000"/>
            <a:alpha val="52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[AstroSage_analysis.xlsx]Pivot&amp;Calculations!PivotTable17</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Paid</a:t>
            </a:r>
            <a:r>
              <a:rPr lang="en-US" baseline="0"/>
              <a:t> chat vs Free chat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1611048534509242"/>
              <c:y val="-4.3542186551562599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Paid Chat, </a:t>
                </a:r>
                <a:fld id="{7E3D0F84-D796-48F8-B25E-66A2CAE27D04}"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2"/>
          </a:solidFill>
          <a:ln w="19050">
            <a:solidFill>
              <a:schemeClr val="lt1"/>
            </a:solidFill>
          </a:ln>
          <a:effectLst/>
        </c:spPr>
        <c:dLbl>
          <c:idx val="0"/>
          <c:layout>
            <c:manualLayout>
              <c:x val="-0.17737351114287145"/>
              <c:y val="-4.94875564847912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Free Chat</a:t>
                </a:r>
                <a:r>
                  <a:rPr lang="en-US" baseline="0"/>
                  <a:t>, </a:t>
                </a:r>
                <a:fld id="{31BCD232-2BC8-4F29-BDDB-2B3F0F4E8F8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21611048534509242"/>
              <c:y val="-4.3542186551562599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Paid Chat, </a:t>
                </a:r>
                <a:fld id="{7E3D0F84-D796-48F8-B25E-66A2CAE27D04}"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1"/>
          </a:solidFill>
          <a:ln w="19050">
            <a:solidFill>
              <a:schemeClr val="lt1"/>
            </a:solidFill>
          </a:ln>
          <a:effectLst/>
        </c:spPr>
        <c:dLbl>
          <c:idx val="0"/>
          <c:layout>
            <c:manualLayout>
              <c:x val="-0.17737351114287145"/>
              <c:y val="-4.94875564847912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Free Chat</a:t>
                </a:r>
                <a:r>
                  <a:rPr lang="en-US" baseline="0"/>
                  <a:t>, </a:t>
                </a:r>
                <a:fld id="{31BCD232-2BC8-4F29-BDDB-2B3F0F4E8F8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21611048534509242"/>
              <c:y val="-4.3542186551562599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Paid Chat, </a:t>
                </a:r>
                <a:fld id="{7E3D0F84-D796-48F8-B25E-66A2CAE27D04}"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8"/>
        <c:spPr>
          <a:solidFill>
            <a:schemeClr val="accent1"/>
          </a:solidFill>
          <a:ln w="19050">
            <a:solidFill>
              <a:schemeClr val="lt1"/>
            </a:solidFill>
          </a:ln>
          <a:effectLst/>
        </c:spPr>
        <c:dLbl>
          <c:idx val="0"/>
          <c:layout>
            <c:manualLayout>
              <c:x val="-0.17737351114287145"/>
              <c:y val="-4.94875564847912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Free Chat</a:t>
                </a:r>
                <a:r>
                  <a:rPr lang="en-US" baseline="0"/>
                  <a:t>, </a:t>
                </a:r>
                <a:fld id="{31BCD232-2BC8-4F29-BDDB-2B3F0F4E8F8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s>
    <c:plotArea>
      <c:layout/>
      <c:doughnutChart>
        <c:varyColors val="1"/>
        <c:ser>
          <c:idx val="0"/>
          <c:order val="0"/>
          <c:tx>
            <c:strRef>
              <c:f>'Pivot&amp;Calculations'!$H$186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D54-45F3-8888-1CEED62F8B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D54-45F3-8888-1CEED62F8B0A}"/>
              </c:ext>
            </c:extLst>
          </c:dPt>
          <c:dLbls>
            <c:dLbl>
              <c:idx val="0"/>
              <c:layout>
                <c:manualLayout>
                  <c:x val="0.21611048534509242"/>
                  <c:y val="-4.3542186551562599E-3"/>
                </c:manualLayout>
              </c:layout>
              <c:tx>
                <c:rich>
                  <a:bodyPr/>
                  <a:lstStyle/>
                  <a:p>
                    <a:r>
                      <a:rPr lang="en-US" baseline="0"/>
                      <a:t>Paid Chat, </a:t>
                    </a:r>
                    <a:fld id="{7E3D0F84-D796-48F8-B25E-66A2CAE27D04}"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D54-45F3-8888-1CEED62F8B0A}"/>
                </c:ext>
              </c:extLst>
            </c:dLbl>
            <c:dLbl>
              <c:idx val="1"/>
              <c:layout>
                <c:manualLayout>
                  <c:x val="-0.17737351114287145"/>
                  <c:y val="-4.9487556484791292E-2"/>
                </c:manualLayout>
              </c:layout>
              <c:tx>
                <c:rich>
                  <a:bodyPr/>
                  <a:lstStyle/>
                  <a:p>
                    <a:r>
                      <a:rPr lang="en-US"/>
                      <a:t>Free Chat</a:t>
                    </a:r>
                    <a:r>
                      <a:rPr lang="en-US" baseline="0"/>
                      <a:t>, </a:t>
                    </a:r>
                    <a:fld id="{31BCD232-2BC8-4F29-BDDB-2B3F0F4E8F81}"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D54-45F3-8888-1CEED62F8B0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'Pivot&amp;Calculations'!$G$187:$G$189</c:f>
              <c:strCache>
                <c:ptCount val="2"/>
                <c:pt idx="0">
                  <c:v>FALSE</c:v>
                </c:pt>
                <c:pt idx="1">
                  <c:v>TRUE</c:v>
                </c:pt>
              </c:strCache>
            </c:strRef>
          </c:cat>
          <c:val>
            <c:numRef>
              <c:f>'Pivot&amp;Calculations'!$H$187:$H$189</c:f>
              <c:numCache>
                <c:formatCode>0.00%</c:formatCode>
                <c:ptCount val="2"/>
                <c:pt idx="0">
                  <c:v>0.87701145324151708</c:v>
                </c:pt>
                <c:pt idx="1">
                  <c:v>0.12298854675848289</c:v>
                </c:pt>
              </c:numCache>
            </c:numRef>
          </c:val>
          <c:extLst>
            <c:ext xmlns:c16="http://schemas.microsoft.com/office/drawing/2014/chart" uri="{C3380CC4-5D6E-409C-BE32-E72D297353CC}">
              <c16:uniqueId val="{00000004-FD54-45F3-8888-1CEED62F8B0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 Nikhil_Mohanty.xlsx]Objective !PivotTable6</c:name>
    <c:fmtId val="4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Revenue generated vs user couunt  by category</a:t>
            </a:r>
          </a:p>
        </c:rich>
      </c:tx>
      <c:layout>
        <c:manualLayout>
          <c:xMode val="edge"/>
          <c:yMode val="edge"/>
          <c:x val="0.14627643090714815"/>
          <c:y val="1.762423293659624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1"/>
          <c:showVal val="1"/>
          <c:showCatName val="1"/>
          <c:showSerName val="1"/>
          <c:showPercent val="1"/>
          <c:showBubbleSize val="1"/>
          <c:extLst>
            <c:ext xmlns:c15="http://schemas.microsoft.com/office/drawing/2012/chart" uri="{CE6537A1-D6FC-4f65-9D91-7224C49458BB}"/>
          </c:extLst>
        </c:dLbl>
      </c:pivotFmt>
      <c:pivotFmt>
        <c:idx val="2"/>
        <c:dLbl>
          <c:idx val="0"/>
          <c:showLegendKey val="1"/>
          <c:showVal val="1"/>
          <c:showCatName val="1"/>
          <c:showSerName val="1"/>
          <c:showPercent val="1"/>
          <c:showBubbleSize val="1"/>
          <c:extLst>
            <c:ext xmlns:c15="http://schemas.microsoft.com/office/drawing/2012/chart" uri="{CE6537A1-D6FC-4f65-9D91-7224C49458BB}"/>
          </c:extLst>
        </c:dLbl>
      </c:pivotFmt>
      <c:pivotFmt>
        <c:idx val="3"/>
        <c:dLbl>
          <c:idx val="0"/>
          <c:showLegendKey val="1"/>
          <c:showVal val="1"/>
          <c:showCatName val="1"/>
          <c:showSerName val="1"/>
          <c:showPercent val="1"/>
          <c:showBubbleSize val="1"/>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Lbl>
          <c:idx val="0"/>
          <c:layout>
            <c:manualLayout>
              <c:x val="0"/>
              <c:y val="-7.82643527442166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layout>
            <c:manualLayout>
              <c:x val="6.6981227516088062E-4"/>
              <c:y val="-5.04897637768722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3.8240191709191199E-2"/>
                  <c:h val="5.9898050893614427E-2"/>
                </c:manualLayout>
              </c15:layout>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Lbl>
          <c:idx val="0"/>
          <c:layout>
            <c:manualLayout>
              <c:x val="0"/>
              <c:y val="-7.82643527442166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layout>
            <c:manualLayout>
              <c:x val="6.6981227516088062E-4"/>
              <c:y val="-5.04897637768722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3.8240191709191199E-2"/>
                  <c:h val="5.9898050893614427E-2"/>
                </c:manualLayout>
              </c15:layout>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Lbl>
          <c:idx val="0"/>
          <c:layout>
            <c:manualLayout>
              <c:x val="0"/>
              <c:y val="-7.82643527442166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98000"/>
                  <a:lumMod val="100000"/>
                </a:schemeClr>
              </a:gs>
              <a:gs pos="100000">
                <a:schemeClr val="accent1">
                  <a:shade val="88000"/>
                  <a:lumMod val="88000"/>
                </a:schemeClr>
              </a:gs>
            </a:gsLst>
            <a:lin ang="5400000" scaled="1"/>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tint val="98000"/>
                  <a:lumMod val="100000"/>
                </a:schemeClr>
              </a:gs>
              <a:gs pos="100000">
                <a:schemeClr val="accent1">
                  <a:shade val="88000"/>
                  <a:lumMod val="88000"/>
                </a:schemeClr>
              </a:gs>
            </a:gsLst>
            <a:lin ang="5400000" scaled="1"/>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symbol val="none"/>
        </c:marker>
        <c:dLbl>
          <c:idx val="0"/>
          <c:layout>
            <c:manualLayout>
              <c:x val="6.6981227516088062E-4"/>
              <c:y val="-5.04897637768722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3.8240191709191199E-2"/>
                  <c:h val="5.9898050893614427E-2"/>
                </c:manualLayout>
              </c15:layout>
            </c:ext>
          </c:extLst>
        </c:dLbl>
      </c:pivotFmt>
    </c:pivotFmts>
    <c:plotArea>
      <c:layout>
        <c:manualLayout>
          <c:layoutTarget val="inner"/>
          <c:xMode val="edge"/>
          <c:yMode val="edge"/>
          <c:x val="0.17746597222222224"/>
          <c:y val="0.25792142973768928"/>
          <c:w val="0.76574050925925918"/>
          <c:h val="0.55975033731052948"/>
        </c:manualLayout>
      </c:layout>
      <c:barChart>
        <c:barDir val="col"/>
        <c:grouping val="clustered"/>
        <c:varyColors val="0"/>
        <c:ser>
          <c:idx val="0"/>
          <c:order val="0"/>
          <c:tx>
            <c:strRef>
              <c:f>'Objective '!$Q$4</c:f>
              <c:strCache>
                <c:ptCount val="1"/>
                <c:pt idx="0">
                  <c:v>Sum of netAmount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Pt>
            <c:idx val="0"/>
            <c:invertIfNegative val="0"/>
            <c:bubble3D val="0"/>
            <c:extLst>
              <c:ext xmlns:c16="http://schemas.microsoft.com/office/drawing/2014/chart" uri="{C3380CC4-5D6E-409C-BE32-E72D297353CC}">
                <c16:uniqueId val="{00000000-0815-45F1-B7D2-80E297C0E989}"/>
              </c:ext>
            </c:extLst>
          </c:dPt>
          <c:dPt>
            <c:idx val="1"/>
            <c:invertIfNegative val="0"/>
            <c:bubble3D val="0"/>
            <c:extLst>
              <c:ext xmlns:c16="http://schemas.microsoft.com/office/drawing/2014/chart" uri="{C3380CC4-5D6E-409C-BE32-E72D297353CC}">
                <c16:uniqueId val="{00000001-0815-45F1-B7D2-80E297C0E989}"/>
              </c:ext>
            </c:extLst>
          </c:dPt>
          <c:dPt>
            <c:idx val="3"/>
            <c:invertIfNegative val="0"/>
            <c:bubble3D val="0"/>
            <c:extLst>
              <c:ext xmlns:c16="http://schemas.microsoft.com/office/drawing/2014/chart" uri="{C3380CC4-5D6E-409C-BE32-E72D297353CC}">
                <c16:uniqueId val="{00000002-0815-45F1-B7D2-80E297C0E989}"/>
              </c:ext>
            </c:extLst>
          </c:dPt>
          <c:dLbls>
            <c:dLbl>
              <c:idx val="0"/>
              <c:layout>
                <c:manualLayout>
                  <c:x val="9.133803752195321E-3"/>
                  <c:y val="-3.04361371783064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815-45F1-B7D2-80E297C0E989}"/>
                </c:ext>
              </c:extLst>
            </c:dLbl>
            <c:dLbl>
              <c:idx val="1"/>
              <c:layout>
                <c:manualLayout>
                  <c:x val="9.1338037521953488E-3"/>
                  <c:y val="-4.34801959690093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815-45F1-B7D2-80E297C0E989}"/>
                </c:ext>
              </c:extLst>
            </c:dLbl>
            <c:dLbl>
              <c:idx val="3"/>
              <c:layout>
                <c:manualLayout>
                  <c:x val="-3.0446012507317831E-3"/>
                  <c:y val="-6.08722743566130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815-45F1-B7D2-80E297C0E9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'!$P$5:$P$9</c:f>
              <c:strCache>
                <c:ptCount val="4"/>
                <c:pt idx="0">
                  <c:v>Call</c:v>
                </c:pt>
                <c:pt idx="1">
                  <c:v>Chat</c:v>
                </c:pt>
                <c:pt idx="2">
                  <c:v>Complementary</c:v>
                </c:pt>
                <c:pt idx="3">
                  <c:v>public_live_Call</c:v>
                </c:pt>
              </c:strCache>
            </c:strRef>
          </c:cat>
          <c:val>
            <c:numRef>
              <c:f>'Objective '!$Q$5:$Q$9</c:f>
              <c:numCache>
                <c:formatCode>General</c:formatCode>
                <c:ptCount val="4"/>
                <c:pt idx="0">
                  <c:v>168442.03500000015</c:v>
                </c:pt>
                <c:pt idx="1">
                  <c:v>45494.683333333342</c:v>
                </c:pt>
                <c:pt idx="3">
                  <c:v>50.596999999999902</c:v>
                </c:pt>
              </c:numCache>
            </c:numRef>
          </c:val>
          <c:extLst>
            <c:ext xmlns:c16="http://schemas.microsoft.com/office/drawing/2014/chart" uri="{C3380CC4-5D6E-409C-BE32-E72D297353CC}">
              <c16:uniqueId val="{00000003-0815-45F1-B7D2-80E297C0E989}"/>
            </c:ext>
          </c:extLst>
        </c:ser>
        <c:dLbls>
          <c:showLegendKey val="0"/>
          <c:showVal val="0"/>
          <c:showCatName val="0"/>
          <c:showSerName val="0"/>
          <c:showPercent val="0"/>
          <c:showBubbleSize val="0"/>
        </c:dLbls>
        <c:gapWidth val="100"/>
        <c:axId val="1342546528"/>
        <c:axId val="1342547008"/>
      </c:barChart>
      <c:lineChart>
        <c:grouping val="standard"/>
        <c:varyColors val="0"/>
        <c:ser>
          <c:idx val="1"/>
          <c:order val="1"/>
          <c:tx>
            <c:strRef>
              <c:f>'Objective '!$R$4</c:f>
              <c:strCache>
                <c:ptCount val="1"/>
                <c:pt idx="0">
                  <c:v>Count of uid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2"/>
              <c:layout>
                <c:manualLayout>
                  <c:x val="-1.4553193978498035E-2"/>
                  <c:y val="-5.43177204052217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E3C-49E2-A10D-6FEC618D602D}"/>
                </c:ext>
              </c:extLst>
            </c:dLbl>
            <c:dLbl>
              <c:idx val="3"/>
              <c:layout>
                <c:manualLayout>
                  <c:x val="2.1982021030283475E-2"/>
                  <c:y val="-5.04897513412099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815-45F1-B7D2-80E297C0E9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'!$P$5:$P$9</c:f>
              <c:strCache>
                <c:ptCount val="4"/>
                <c:pt idx="0">
                  <c:v>Call</c:v>
                </c:pt>
                <c:pt idx="1">
                  <c:v>Chat</c:v>
                </c:pt>
                <c:pt idx="2">
                  <c:v>Complementary</c:v>
                </c:pt>
                <c:pt idx="3">
                  <c:v>public_live_Call</c:v>
                </c:pt>
              </c:strCache>
            </c:strRef>
          </c:cat>
          <c:val>
            <c:numRef>
              <c:f>'Objective '!$R$5:$R$9</c:f>
              <c:numCache>
                <c:formatCode>General</c:formatCode>
                <c:ptCount val="4"/>
                <c:pt idx="0">
                  <c:v>8508</c:v>
                </c:pt>
                <c:pt idx="1">
                  <c:v>19514</c:v>
                </c:pt>
                <c:pt idx="2">
                  <c:v>2</c:v>
                </c:pt>
                <c:pt idx="3">
                  <c:v>3</c:v>
                </c:pt>
              </c:numCache>
            </c:numRef>
          </c:val>
          <c:smooth val="0"/>
          <c:extLst>
            <c:ext xmlns:c16="http://schemas.microsoft.com/office/drawing/2014/chart" uri="{C3380CC4-5D6E-409C-BE32-E72D297353CC}">
              <c16:uniqueId val="{00000005-0815-45F1-B7D2-80E297C0E989}"/>
            </c:ext>
          </c:extLst>
        </c:ser>
        <c:dLbls>
          <c:showLegendKey val="0"/>
          <c:showVal val="0"/>
          <c:showCatName val="0"/>
          <c:showSerName val="0"/>
          <c:showPercent val="0"/>
          <c:showBubbleSize val="0"/>
        </c:dLbls>
        <c:marker val="1"/>
        <c:smooth val="0"/>
        <c:axId val="1102200319"/>
        <c:axId val="1102206559"/>
      </c:lineChart>
      <c:catAx>
        <c:axId val="13425465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2547008"/>
        <c:crosses val="autoZero"/>
        <c:auto val="1"/>
        <c:lblAlgn val="ctr"/>
        <c:lblOffset val="100"/>
        <c:noMultiLvlLbl val="0"/>
      </c:catAx>
      <c:valAx>
        <c:axId val="1342547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2546528"/>
        <c:crosses val="autoZero"/>
        <c:crossBetween val="between"/>
      </c:valAx>
      <c:valAx>
        <c:axId val="110220655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200319"/>
        <c:crosses val="max"/>
        <c:crossBetween val="between"/>
      </c:valAx>
      <c:catAx>
        <c:axId val="1102200319"/>
        <c:scaling>
          <c:orientation val="minMax"/>
        </c:scaling>
        <c:delete val="1"/>
        <c:axPos val="b"/>
        <c:numFmt formatCode="General" sourceLinked="1"/>
        <c:majorTickMark val="out"/>
        <c:minorTickMark val="none"/>
        <c:tickLblPos val="nextTo"/>
        <c:crossAx val="1102206559"/>
        <c:crosses val="autoZero"/>
        <c:auto val="1"/>
        <c:lblAlgn val="ctr"/>
        <c:lblOffset val="100"/>
        <c:noMultiLvlLbl val="0"/>
      </c:catAx>
      <c:spPr>
        <a:noFill/>
        <a:ln>
          <a:noFill/>
        </a:ln>
        <a:effectLst/>
      </c:spPr>
    </c:plotArea>
    <c:legend>
      <c:legendPos val="b"/>
      <c:layout>
        <c:manualLayout>
          <c:xMode val="edge"/>
          <c:yMode val="edge"/>
          <c:x val="0.2409360782371423"/>
          <c:y val="0.9118348300335174"/>
          <c:w val="0.59393673654226309"/>
          <c:h val="7.337334424332477E-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75000"/>
      </a:schemeClr>
    </a:solidFill>
    <a:ln w="9525" cap="flat" cmpd="sng" algn="ctr">
      <a:solidFill>
        <a:schemeClr val="tx1">
          <a:lumMod val="9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[AstroSage_analysis.xlsx]Pivot&amp;Calculations!PivotTable9</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Calls Distribution</a:t>
            </a:r>
            <a:r>
              <a:rPr lang="en-US" sz="1200" baseline="0"/>
              <a:t> across the hours</a:t>
            </a:r>
            <a:endParaRPr lang="en-US" sz="1200"/>
          </a:p>
        </c:rich>
      </c:tx>
      <c:layout>
        <c:manualLayout>
          <c:xMode val="edge"/>
          <c:yMode val="edge"/>
          <c:x val="0.23927756779158188"/>
          <c:y val="1.832874260776540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'Pivot&amp;Calculations'!$B$361</c:f>
              <c:strCache>
                <c:ptCount val="1"/>
                <c:pt idx="0">
                  <c:v>Total</c:v>
                </c:pt>
              </c:strCache>
            </c:strRef>
          </c:tx>
          <c:spPr>
            <a:solidFill>
              <a:schemeClr val="accent1"/>
            </a:solidFill>
            <a:ln>
              <a:noFill/>
            </a:ln>
            <a:effectLst/>
          </c:spPr>
          <c:invertIfNegative val="0"/>
          <c:cat>
            <c:strRef>
              <c:f>'Pivot&amp;Calculations'!$A$362:$A$386</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'Pivot&amp;Calculations'!$B$362:$B$386</c:f>
              <c:numCache>
                <c:formatCode>General</c:formatCode>
                <c:ptCount val="24"/>
                <c:pt idx="0">
                  <c:v>58</c:v>
                </c:pt>
                <c:pt idx="1">
                  <c:v>48</c:v>
                </c:pt>
                <c:pt idx="2">
                  <c:v>122</c:v>
                </c:pt>
                <c:pt idx="3">
                  <c:v>231</c:v>
                </c:pt>
                <c:pt idx="4">
                  <c:v>307</c:v>
                </c:pt>
                <c:pt idx="5">
                  <c:v>401</c:v>
                </c:pt>
                <c:pt idx="6">
                  <c:v>479</c:v>
                </c:pt>
                <c:pt idx="7">
                  <c:v>499</c:v>
                </c:pt>
                <c:pt idx="8">
                  <c:v>600</c:v>
                </c:pt>
                <c:pt idx="9">
                  <c:v>434</c:v>
                </c:pt>
                <c:pt idx="10">
                  <c:v>524</c:v>
                </c:pt>
                <c:pt idx="11">
                  <c:v>458</c:v>
                </c:pt>
                <c:pt idx="12">
                  <c:v>420</c:v>
                </c:pt>
                <c:pt idx="13">
                  <c:v>398</c:v>
                </c:pt>
                <c:pt idx="14">
                  <c:v>448</c:v>
                </c:pt>
                <c:pt idx="15">
                  <c:v>433</c:v>
                </c:pt>
                <c:pt idx="16">
                  <c:v>433</c:v>
                </c:pt>
                <c:pt idx="17">
                  <c:v>327</c:v>
                </c:pt>
                <c:pt idx="18">
                  <c:v>230</c:v>
                </c:pt>
                <c:pt idx="19">
                  <c:v>179</c:v>
                </c:pt>
                <c:pt idx="20">
                  <c:v>112</c:v>
                </c:pt>
                <c:pt idx="21">
                  <c:v>72</c:v>
                </c:pt>
                <c:pt idx="22">
                  <c:v>56</c:v>
                </c:pt>
                <c:pt idx="23">
                  <c:v>56</c:v>
                </c:pt>
              </c:numCache>
            </c:numRef>
          </c:val>
          <c:extLst>
            <c:ext xmlns:c16="http://schemas.microsoft.com/office/drawing/2014/chart" uri="{C3380CC4-5D6E-409C-BE32-E72D297353CC}">
              <c16:uniqueId val="{00000000-D344-4CDA-A4AC-1C74229A1109}"/>
            </c:ext>
          </c:extLst>
        </c:ser>
        <c:dLbls>
          <c:showLegendKey val="0"/>
          <c:showVal val="0"/>
          <c:showCatName val="0"/>
          <c:showSerName val="0"/>
          <c:showPercent val="0"/>
          <c:showBubbleSize val="0"/>
        </c:dLbls>
        <c:gapWidth val="219"/>
        <c:overlap val="-27"/>
        <c:axId val="1347421136"/>
        <c:axId val="1409739536"/>
      </c:barChart>
      <c:catAx>
        <c:axId val="1347421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Hour</a:t>
                </a:r>
                <a:r>
                  <a:rPr lang="en-IN" baseline="0"/>
                  <a:t> of the day</a:t>
                </a:r>
              </a:p>
            </c:rich>
          </c:tx>
          <c:layout>
            <c:manualLayout>
              <c:xMode val="edge"/>
              <c:yMode val="edge"/>
              <c:x val="0.40114916885389329"/>
              <c:y val="0.9064581510644502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739536"/>
        <c:crosses val="autoZero"/>
        <c:auto val="1"/>
        <c:lblAlgn val="ctr"/>
        <c:lblOffset val="100"/>
        <c:noMultiLvlLbl val="0"/>
      </c:catAx>
      <c:valAx>
        <c:axId val="1409739536"/>
        <c:scaling>
          <c:orientation val="minMax"/>
        </c:scaling>
        <c:delete val="0"/>
        <c:axPos val="l"/>
        <c:majorGridlines>
          <c:spPr>
            <a:ln w="9525" cap="flat" cmpd="sng" algn="ctr">
              <a:solidFill>
                <a:schemeClr val="tx1">
                  <a:alpha val="10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 of Calls</a:t>
                </a:r>
              </a:p>
            </c:rich>
          </c:tx>
          <c:layout>
            <c:manualLayout>
              <c:xMode val="edge"/>
              <c:yMode val="edge"/>
              <c:x val="1.9444444444444445E-2"/>
              <c:y val="0.3397145669291338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421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[AstroSage_analysis.xlsx]Pivot&amp;Calculations!PivotTable8</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Satisfaction scores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'Pivot&amp;Calculations'!$B$348</c:f>
              <c:strCache>
                <c:ptCount val="1"/>
                <c:pt idx="0">
                  <c:v>Total</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'Pivot&amp;Calculations'!$A$349:$A$353</c:f>
              <c:multiLvlStrCache>
                <c:ptCount val="2"/>
                <c:lvl>
                  <c:pt idx="0">
                    <c:v>Dec</c:v>
                  </c:pt>
                  <c:pt idx="1">
                    <c:v>Jan</c:v>
                  </c:pt>
                </c:lvl>
                <c:lvl>
                  <c:pt idx="0">
                    <c:v>2023</c:v>
                  </c:pt>
                  <c:pt idx="1">
                    <c:v>2024</c:v>
                  </c:pt>
                </c:lvl>
              </c:multiLvlStrCache>
            </c:multiLvlStrRef>
          </c:cat>
          <c:val>
            <c:numRef>
              <c:f>'Pivot&amp;Calculations'!$B$349:$B$353</c:f>
              <c:numCache>
                <c:formatCode>General</c:formatCode>
                <c:ptCount val="2"/>
                <c:pt idx="0">
                  <c:v>2.9479604590387458</c:v>
                </c:pt>
                <c:pt idx="1">
                  <c:v>2.6755526657997399</c:v>
                </c:pt>
              </c:numCache>
            </c:numRef>
          </c:val>
          <c:extLst>
            <c:ext xmlns:c16="http://schemas.microsoft.com/office/drawing/2014/chart" uri="{C3380CC4-5D6E-409C-BE32-E72D297353CC}">
              <c16:uniqueId val="{00000000-5369-4741-87BC-995BD8D5E9FD}"/>
            </c:ext>
          </c:extLst>
        </c:ser>
        <c:dLbls>
          <c:dLblPos val="outEnd"/>
          <c:showLegendKey val="0"/>
          <c:showVal val="1"/>
          <c:showCatName val="0"/>
          <c:showSerName val="0"/>
          <c:showPercent val="0"/>
          <c:showBubbleSize val="0"/>
        </c:dLbls>
        <c:gapWidth val="219"/>
        <c:overlap val="-27"/>
        <c:axId val="1161394144"/>
        <c:axId val="1161389824"/>
      </c:barChart>
      <c:catAx>
        <c:axId val="116139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389824"/>
        <c:crosses val="autoZero"/>
        <c:auto val="1"/>
        <c:lblAlgn val="ctr"/>
        <c:lblOffset val="100"/>
        <c:noMultiLvlLbl val="0"/>
      </c:catAx>
      <c:valAx>
        <c:axId val="1161389824"/>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39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 Nikhil_Mohanty.xlsx]Subjective!PivotTable19</c:name>
    <c:fmtId val="4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Ratings Vs Count of Gurus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Subjective!$C$371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Subjective!$B$372:$B$380</c:f>
              <c:strCache>
                <c:ptCount val="8"/>
                <c:pt idx="0">
                  <c:v>1</c:v>
                </c:pt>
                <c:pt idx="1">
                  <c:v>2</c:v>
                </c:pt>
                <c:pt idx="2">
                  <c:v>3</c:v>
                </c:pt>
                <c:pt idx="3">
                  <c:v>4</c:v>
                </c:pt>
                <c:pt idx="4">
                  <c:v>5</c:v>
                </c:pt>
                <c:pt idx="5">
                  <c:v>6</c:v>
                </c:pt>
                <c:pt idx="6">
                  <c:v>7</c:v>
                </c:pt>
                <c:pt idx="7">
                  <c:v>8</c:v>
                </c:pt>
              </c:strCache>
            </c:strRef>
          </c:cat>
          <c:val>
            <c:numRef>
              <c:f>Subjective!$C$372:$C$380</c:f>
              <c:numCache>
                <c:formatCode>General</c:formatCode>
                <c:ptCount val="8"/>
                <c:pt idx="0">
                  <c:v>2199</c:v>
                </c:pt>
                <c:pt idx="1">
                  <c:v>4042</c:v>
                </c:pt>
                <c:pt idx="2">
                  <c:v>4116</c:v>
                </c:pt>
                <c:pt idx="3">
                  <c:v>1827</c:v>
                </c:pt>
                <c:pt idx="4">
                  <c:v>1866</c:v>
                </c:pt>
                <c:pt idx="5">
                  <c:v>1829</c:v>
                </c:pt>
                <c:pt idx="6">
                  <c:v>1824</c:v>
                </c:pt>
                <c:pt idx="7">
                  <c:v>1882</c:v>
                </c:pt>
              </c:numCache>
            </c:numRef>
          </c:val>
          <c:extLst>
            <c:ext xmlns:c16="http://schemas.microsoft.com/office/drawing/2014/chart" uri="{C3380CC4-5D6E-409C-BE32-E72D297353CC}">
              <c16:uniqueId val="{00000000-08EE-4E8D-9D31-EDAE3095470E}"/>
            </c:ext>
          </c:extLst>
        </c:ser>
        <c:dLbls>
          <c:dLblPos val="outEnd"/>
          <c:showLegendKey val="0"/>
          <c:showVal val="1"/>
          <c:showCatName val="0"/>
          <c:showSerName val="0"/>
          <c:showPercent val="0"/>
          <c:showBubbleSize val="0"/>
        </c:dLbls>
        <c:gapWidth val="219"/>
        <c:overlap val="-27"/>
        <c:axId val="715233760"/>
        <c:axId val="715232320"/>
      </c:barChart>
      <c:catAx>
        <c:axId val="715233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5232320"/>
        <c:crosses val="autoZero"/>
        <c:auto val="1"/>
        <c:lblAlgn val="ctr"/>
        <c:lblOffset val="100"/>
        <c:noMultiLvlLbl val="0"/>
      </c:catAx>
      <c:valAx>
        <c:axId val="715232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layout>
            <c:manualLayout>
              <c:xMode val="edge"/>
              <c:yMode val="edge"/>
              <c:x val="1.8405797101449274E-2"/>
              <c:y val="0.4109228660921279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5233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1.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2.svg"/><Relationship Id="rId9" Type="http://schemas.openxmlformats.org/officeDocument/2006/relationships/image" Target="../media/image31.pn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1.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2.svg"/><Relationship Id="rId9"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38EEB-D6CB-4973-BF0F-4B6B085A7B02}"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IN"/>
        </a:p>
      </dgm:t>
    </dgm:pt>
    <dgm:pt modelId="{F8EEC4A0-FDFF-423C-B288-5EB9EBA6C67E}">
      <dgm:prSet phldrT="[Text]" custT="1"/>
      <dgm:spPr/>
      <dgm:t>
        <a:bodyPr/>
        <a:lstStyle/>
        <a:p>
          <a:pPr algn="ctr"/>
          <a:r>
            <a:rPr lang="en-IN" sz="1200" b="1" dirty="0"/>
            <a:t>User Registration And Login</a:t>
          </a:r>
        </a:p>
        <a:p>
          <a:pPr algn="ctr"/>
          <a:r>
            <a:rPr lang="en-IN" sz="1200" b="0" dirty="0"/>
            <a:t>New Users register on Astrosage platform for creating new IDs providing basic details like name, birthdate and preferred astrology services</a:t>
          </a:r>
        </a:p>
      </dgm:t>
    </dgm:pt>
    <dgm:pt modelId="{23929288-3220-4EEE-8DF3-70C5C76E1B22}" type="parTrans" cxnId="{31534BC1-C34A-4D67-8DBB-2A34FF72FD89}">
      <dgm:prSet/>
      <dgm:spPr/>
      <dgm:t>
        <a:bodyPr/>
        <a:lstStyle/>
        <a:p>
          <a:endParaRPr lang="en-IN"/>
        </a:p>
      </dgm:t>
    </dgm:pt>
    <dgm:pt modelId="{B9F49EC8-8C82-44B1-8D7E-80D7E3AD975B}" type="sibTrans" cxnId="{31534BC1-C34A-4D67-8DBB-2A34FF72FD89}">
      <dgm:prSet phldrT="1"/>
      <dgm:spPr/>
      <dgm:t>
        <a:bodyPr/>
        <a:lstStyle/>
        <a:p>
          <a:r>
            <a:rPr lang="en-IN"/>
            <a:t>1</a:t>
          </a:r>
        </a:p>
      </dgm:t>
    </dgm:pt>
    <dgm:pt modelId="{F6CBC0DE-E36B-4287-BFE5-F1C7F5DDFE28}">
      <dgm:prSet phldrT="[Text]" custT="1"/>
      <dgm:spPr/>
      <dgm: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Select desired service from Astrosage</a:t>
          </a:r>
        </a:p>
        <a:p>
          <a:pPr marL="0" lvl="0" indent="0" algn="ctr" defTabSz="533400">
            <a:lnSpc>
              <a:spcPct val="90000"/>
            </a:lnSpc>
            <a:spcBef>
              <a:spcPct val="0"/>
            </a:spcBef>
            <a:spcAft>
              <a:spcPct val="35000"/>
            </a:spcAft>
            <a:buNone/>
          </a:pPr>
          <a:r>
            <a:rPr lang="en-IN" sz="1200" b="0" kern="1200" dirty="0"/>
            <a:t>Users must choose the desired services provided by Astrosage and choose according to the ratings and experience</a:t>
          </a:r>
          <a:endParaRPr lang="en-IN" sz="1200" b="1" kern="1200" dirty="0">
            <a:solidFill>
              <a:prstClr val="black">
                <a:hueOff val="0"/>
                <a:satOff val="0"/>
                <a:lumOff val="0"/>
                <a:alphaOff val="0"/>
              </a:prstClr>
            </a:solidFill>
            <a:latin typeface="Calibri" panose="020F0502020204030204"/>
            <a:ea typeface="+mn-ea"/>
            <a:cs typeface="+mn-cs"/>
          </a:endParaRPr>
        </a:p>
      </dgm:t>
    </dgm:pt>
    <dgm:pt modelId="{DE9165C6-96A8-4256-87E5-DF1F3C92BA66}" type="parTrans" cxnId="{BBDBCEF8-A8CD-479E-968A-9F68FBDD309F}">
      <dgm:prSet/>
      <dgm:spPr/>
      <dgm:t>
        <a:bodyPr/>
        <a:lstStyle/>
        <a:p>
          <a:endParaRPr lang="en-IN"/>
        </a:p>
      </dgm:t>
    </dgm:pt>
    <dgm:pt modelId="{2A70730E-ED49-4CE6-ADF8-B5D6AC219897}" type="sibTrans" cxnId="{BBDBCEF8-A8CD-479E-968A-9F68FBDD309F}">
      <dgm:prSet phldrT="2"/>
      <dgm:spPr/>
      <dgm:t>
        <a:bodyPr/>
        <a:lstStyle/>
        <a:p>
          <a:r>
            <a:rPr lang="en-IN"/>
            <a:t>2</a:t>
          </a:r>
        </a:p>
      </dgm:t>
    </dgm:pt>
    <dgm:pt modelId="{0611B4DB-5ECE-4B6D-9CD2-7991029F685E}">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Booking a consultation</a:t>
          </a:r>
        </a:p>
        <a:p>
          <a:pPr algn="ctr">
            <a:buNone/>
          </a:pPr>
          <a:r>
            <a:rPr lang="en-IN" sz="1200" b="0" dirty="0"/>
            <a:t>After choosing an astrologer/guru users can book a consultation via call / chat at their desired time.</a:t>
          </a:r>
          <a:endParaRPr lang="en-IN" sz="1200" dirty="0"/>
        </a:p>
      </dgm:t>
    </dgm:pt>
    <dgm:pt modelId="{908B3F37-3585-43EE-B129-D6E57FF63A9A}" type="parTrans" cxnId="{69214DFF-F588-4995-8493-6DB06DDC3178}">
      <dgm:prSet/>
      <dgm:spPr/>
      <dgm:t>
        <a:bodyPr/>
        <a:lstStyle/>
        <a:p>
          <a:endParaRPr lang="en-IN"/>
        </a:p>
      </dgm:t>
    </dgm:pt>
    <dgm:pt modelId="{AD27A4E2-DE15-4418-9436-20B576C7057A}" type="sibTrans" cxnId="{69214DFF-F588-4995-8493-6DB06DDC3178}">
      <dgm:prSet phldrT="3"/>
      <dgm:spPr/>
      <dgm:t>
        <a:bodyPr/>
        <a:lstStyle/>
        <a:p>
          <a:r>
            <a:rPr lang="en-IN"/>
            <a:t>3</a:t>
          </a:r>
        </a:p>
      </dgm:t>
    </dgm:pt>
    <dgm:pt modelId="{37362C24-32DF-400A-8A0F-C72DE21313FA}">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Expert Recommendations</a:t>
          </a:r>
        </a:p>
        <a:p>
          <a:pPr algn="ctr"/>
          <a:r>
            <a:rPr lang="en-IN" sz="1200" b="0" dirty="0"/>
            <a:t>During the consultation users have personalized experience with the astrologer and provided with recommendations to improve the quality of life</a:t>
          </a:r>
          <a:endParaRPr lang="en-IN" sz="1200" dirty="0"/>
        </a:p>
      </dgm:t>
    </dgm:pt>
    <dgm:pt modelId="{1F0C8CFC-0B6D-4DF9-8BFD-9A3C24DB4AC3}" type="parTrans" cxnId="{B062BF20-42F2-4549-84A9-581935E58515}">
      <dgm:prSet/>
      <dgm:spPr/>
      <dgm:t>
        <a:bodyPr/>
        <a:lstStyle/>
        <a:p>
          <a:endParaRPr lang="en-IN"/>
        </a:p>
      </dgm:t>
    </dgm:pt>
    <dgm:pt modelId="{ADDB0E52-32EC-4DEB-9B2D-3FBA9E8D5809}" type="sibTrans" cxnId="{B062BF20-42F2-4549-84A9-581935E58515}">
      <dgm:prSet phldrT="4"/>
      <dgm:spPr/>
      <dgm:t>
        <a:bodyPr/>
        <a:lstStyle/>
        <a:p>
          <a:r>
            <a:rPr lang="en-IN"/>
            <a:t>4</a:t>
          </a:r>
        </a:p>
      </dgm:t>
    </dgm:pt>
    <dgm:pt modelId="{1CAFAA62-DEED-4B00-A004-EB5ED54ED72E}">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User Feedback and Detailed report</a:t>
          </a:r>
        </a:p>
        <a:p>
          <a:pPr algn="ctr"/>
          <a:r>
            <a:rPr lang="en-IN" sz="1200" b="0" dirty="0"/>
            <a:t>Post consultation users could provide a feedback regarding the consultation and could collect a detailed report of their consultation and could organize further consultations.</a:t>
          </a:r>
          <a:endParaRPr lang="en-IN" sz="1200" dirty="0"/>
        </a:p>
      </dgm:t>
    </dgm:pt>
    <dgm:pt modelId="{65DAE683-B2A1-468A-A042-A13C363477AB}" type="parTrans" cxnId="{0C94C0E8-1BA9-444C-96DC-5621704A33A6}">
      <dgm:prSet/>
      <dgm:spPr/>
      <dgm:t>
        <a:bodyPr/>
        <a:lstStyle/>
        <a:p>
          <a:endParaRPr lang="en-IN"/>
        </a:p>
      </dgm:t>
    </dgm:pt>
    <dgm:pt modelId="{BEB9AE6F-7C64-4BB5-9F06-8D68CC1ED3BA}" type="sibTrans" cxnId="{0C94C0E8-1BA9-444C-96DC-5621704A33A6}">
      <dgm:prSet phldrT="5"/>
      <dgm:spPr/>
      <dgm:t>
        <a:bodyPr/>
        <a:lstStyle/>
        <a:p>
          <a:r>
            <a:rPr lang="en-IN"/>
            <a:t>5</a:t>
          </a:r>
        </a:p>
      </dgm:t>
    </dgm:pt>
    <dgm:pt modelId="{1B1720C2-7968-4A2D-A657-DDE906604B19}" type="pres">
      <dgm:prSet presAssocID="{8B738EEB-D6CB-4973-BF0F-4B6B085A7B02}" presName="linearFlow" presStyleCnt="0">
        <dgm:presLayoutVars>
          <dgm:dir/>
          <dgm:animLvl val="lvl"/>
          <dgm:resizeHandles val="exact"/>
        </dgm:presLayoutVars>
      </dgm:prSet>
      <dgm:spPr/>
    </dgm:pt>
    <dgm:pt modelId="{33FCD3DE-DB98-444E-9239-5170AC2F503E}" type="pres">
      <dgm:prSet presAssocID="{F8EEC4A0-FDFF-423C-B288-5EB9EBA6C67E}" presName="compositeNode" presStyleCnt="0"/>
      <dgm:spPr/>
    </dgm:pt>
    <dgm:pt modelId="{F0C64CA0-8E3E-413C-AEC5-0F09228CB924}" type="pres">
      <dgm:prSet presAssocID="{F8EEC4A0-FDFF-423C-B288-5EB9EBA6C67E}" presName="parTx" presStyleLbl="node1" presStyleIdx="0" presStyleCnt="0">
        <dgm:presLayoutVars>
          <dgm:chMax val="0"/>
          <dgm:chPref val="0"/>
          <dgm:bulletEnabled val="1"/>
        </dgm:presLayoutVars>
      </dgm:prSet>
      <dgm:spPr/>
    </dgm:pt>
    <dgm:pt modelId="{AECC1A0A-2F4B-4AD6-A76B-716BE50BBB64}" type="pres">
      <dgm:prSet presAssocID="{F8EEC4A0-FDFF-423C-B288-5EB9EBA6C67E}" presName="parSh" presStyleCnt="0"/>
      <dgm:spPr/>
    </dgm:pt>
    <dgm:pt modelId="{CEDC4C49-F835-48F2-9CF7-A0796666B902}" type="pres">
      <dgm:prSet presAssocID="{F8EEC4A0-FDFF-423C-B288-5EB9EBA6C67E}" presName="lineNode" presStyleLbl="alignAccFollowNode1" presStyleIdx="0" presStyleCnt="15"/>
      <dgm:spPr/>
    </dgm:pt>
    <dgm:pt modelId="{A12BB1D8-C0C2-4C32-B9BE-16017C771FBA}" type="pres">
      <dgm:prSet presAssocID="{F8EEC4A0-FDFF-423C-B288-5EB9EBA6C67E}" presName="lineArrowNode" presStyleLbl="alignAccFollowNode1" presStyleIdx="1" presStyleCnt="15"/>
      <dgm:spPr/>
    </dgm:pt>
    <dgm:pt modelId="{CBD967BD-CAD5-4C1B-9D1F-28CE96149587}" type="pres">
      <dgm:prSet presAssocID="{B9F49EC8-8C82-44B1-8D7E-80D7E3AD975B}" presName="sibTransNodeCircle" presStyleLbl="alignNode1" presStyleIdx="0" presStyleCnt="5">
        <dgm:presLayoutVars>
          <dgm:chMax val="0"/>
          <dgm:bulletEnabled/>
        </dgm:presLayoutVars>
      </dgm:prSet>
      <dgm:spPr/>
    </dgm:pt>
    <dgm:pt modelId="{163EF707-36B5-4A43-8843-C378D1A7E0BF}" type="pres">
      <dgm:prSet presAssocID="{B9F49EC8-8C82-44B1-8D7E-80D7E3AD975B}" presName="spacerBetweenCircleAndCallout" presStyleCnt="0">
        <dgm:presLayoutVars/>
      </dgm:prSet>
      <dgm:spPr/>
    </dgm:pt>
    <dgm:pt modelId="{AE97208A-B93C-400B-81F1-AEC460B4A545}" type="pres">
      <dgm:prSet presAssocID="{F8EEC4A0-FDFF-423C-B288-5EB9EBA6C67E}" presName="nodeText" presStyleLbl="alignAccFollowNode1" presStyleIdx="2" presStyleCnt="15">
        <dgm:presLayoutVars>
          <dgm:bulletEnabled val="1"/>
        </dgm:presLayoutVars>
      </dgm:prSet>
      <dgm:spPr/>
    </dgm:pt>
    <dgm:pt modelId="{BEB115EA-BEC7-4F4D-8421-AA73C5F43C76}" type="pres">
      <dgm:prSet presAssocID="{B9F49EC8-8C82-44B1-8D7E-80D7E3AD975B}" presName="sibTransComposite" presStyleCnt="0"/>
      <dgm:spPr/>
    </dgm:pt>
    <dgm:pt modelId="{CB1AD4BA-B213-4F40-954F-546BB824F6FC}" type="pres">
      <dgm:prSet presAssocID="{F6CBC0DE-E36B-4287-BFE5-F1C7F5DDFE28}" presName="compositeNode" presStyleCnt="0"/>
      <dgm:spPr/>
    </dgm:pt>
    <dgm:pt modelId="{200A00CC-37F5-49B9-8B66-57A8704D4540}" type="pres">
      <dgm:prSet presAssocID="{F6CBC0DE-E36B-4287-BFE5-F1C7F5DDFE28}" presName="parTx" presStyleLbl="node1" presStyleIdx="0" presStyleCnt="0">
        <dgm:presLayoutVars>
          <dgm:chMax val="0"/>
          <dgm:chPref val="0"/>
          <dgm:bulletEnabled val="1"/>
        </dgm:presLayoutVars>
      </dgm:prSet>
      <dgm:spPr/>
    </dgm:pt>
    <dgm:pt modelId="{4CA358BC-7585-4457-9976-D83EC185251C}" type="pres">
      <dgm:prSet presAssocID="{F6CBC0DE-E36B-4287-BFE5-F1C7F5DDFE28}" presName="parSh" presStyleCnt="0"/>
      <dgm:spPr/>
    </dgm:pt>
    <dgm:pt modelId="{F8682D60-1A43-4AAB-9F3A-2044E6F27321}" type="pres">
      <dgm:prSet presAssocID="{F6CBC0DE-E36B-4287-BFE5-F1C7F5DDFE28}" presName="lineNode" presStyleLbl="alignAccFollowNode1" presStyleIdx="3" presStyleCnt="15"/>
      <dgm:spPr/>
    </dgm:pt>
    <dgm:pt modelId="{F4AD5C71-FB26-460D-BD1C-7649B0F46416}" type="pres">
      <dgm:prSet presAssocID="{F6CBC0DE-E36B-4287-BFE5-F1C7F5DDFE28}" presName="lineArrowNode" presStyleLbl="alignAccFollowNode1" presStyleIdx="4" presStyleCnt="15"/>
      <dgm:spPr/>
    </dgm:pt>
    <dgm:pt modelId="{FC5BDB79-F4D5-435B-81B0-0C39F5BDC6FD}" type="pres">
      <dgm:prSet presAssocID="{2A70730E-ED49-4CE6-ADF8-B5D6AC219897}" presName="sibTransNodeCircle" presStyleLbl="alignNode1" presStyleIdx="1" presStyleCnt="5">
        <dgm:presLayoutVars>
          <dgm:chMax val="0"/>
          <dgm:bulletEnabled/>
        </dgm:presLayoutVars>
      </dgm:prSet>
      <dgm:spPr/>
    </dgm:pt>
    <dgm:pt modelId="{EEFA15B8-1F86-479A-B18C-DE9F890B4348}" type="pres">
      <dgm:prSet presAssocID="{2A70730E-ED49-4CE6-ADF8-B5D6AC219897}" presName="spacerBetweenCircleAndCallout" presStyleCnt="0">
        <dgm:presLayoutVars/>
      </dgm:prSet>
      <dgm:spPr/>
    </dgm:pt>
    <dgm:pt modelId="{90761D25-A158-4F87-A215-F71A84D770A2}" type="pres">
      <dgm:prSet presAssocID="{F6CBC0DE-E36B-4287-BFE5-F1C7F5DDFE28}" presName="nodeText" presStyleLbl="alignAccFollowNode1" presStyleIdx="5" presStyleCnt="15">
        <dgm:presLayoutVars>
          <dgm:bulletEnabled val="1"/>
        </dgm:presLayoutVars>
      </dgm:prSet>
      <dgm:spPr/>
    </dgm:pt>
    <dgm:pt modelId="{CEEF6FCB-63DC-4E73-92A3-1C22D9F940BC}" type="pres">
      <dgm:prSet presAssocID="{2A70730E-ED49-4CE6-ADF8-B5D6AC219897}" presName="sibTransComposite" presStyleCnt="0"/>
      <dgm:spPr/>
    </dgm:pt>
    <dgm:pt modelId="{A5CA70E0-4C31-49F9-B6D7-BC555B3E0EBC}" type="pres">
      <dgm:prSet presAssocID="{0611B4DB-5ECE-4B6D-9CD2-7991029F685E}" presName="compositeNode" presStyleCnt="0"/>
      <dgm:spPr/>
    </dgm:pt>
    <dgm:pt modelId="{7346B562-888C-4B2B-BFA0-19C28C45E80C}" type="pres">
      <dgm:prSet presAssocID="{0611B4DB-5ECE-4B6D-9CD2-7991029F685E}" presName="parTx" presStyleLbl="node1" presStyleIdx="0" presStyleCnt="0">
        <dgm:presLayoutVars>
          <dgm:chMax val="0"/>
          <dgm:chPref val="0"/>
          <dgm:bulletEnabled val="1"/>
        </dgm:presLayoutVars>
      </dgm:prSet>
      <dgm:spPr/>
    </dgm:pt>
    <dgm:pt modelId="{0DA2AEC7-185B-458B-A343-79CA11F90040}" type="pres">
      <dgm:prSet presAssocID="{0611B4DB-5ECE-4B6D-9CD2-7991029F685E}" presName="parSh" presStyleCnt="0"/>
      <dgm:spPr/>
    </dgm:pt>
    <dgm:pt modelId="{C2537F4E-30A1-4587-8DAB-3CD095874F51}" type="pres">
      <dgm:prSet presAssocID="{0611B4DB-5ECE-4B6D-9CD2-7991029F685E}" presName="lineNode" presStyleLbl="alignAccFollowNode1" presStyleIdx="6" presStyleCnt="15"/>
      <dgm:spPr/>
    </dgm:pt>
    <dgm:pt modelId="{9345409C-2F42-4681-8ED9-6C1B3DD60A9B}" type="pres">
      <dgm:prSet presAssocID="{0611B4DB-5ECE-4B6D-9CD2-7991029F685E}" presName="lineArrowNode" presStyleLbl="alignAccFollowNode1" presStyleIdx="7" presStyleCnt="15"/>
      <dgm:spPr/>
    </dgm:pt>
    <dgm:pt modelId="{D1A7F2F5-8CE3-40BA-8B21-5CEF7E01E3EE}" type="pres">
      <dgm:prSet presAssocID="{AD27A4E2-DE15-4418-9436-20B576C7057A}" presName="sibTransNodeCircle" presStyleLbl="alignNode1" presStyleIdx="2" presStyleCnt="5">
        <dgm:presLayoutVars>
          <dgm:chMax val="0"/>
          <dgm:bulletEnabled/>
        </dgm:presLayoutVars>
      </dgm:prSet>
      <dgm:spPr/>
    </dgm:pt>
    <dgm:pt modelId="{98F9C11C-F903-4EC2-A2B6-B696CB92C359}" type="pres">
      <dgm:prSet presAssocID="{AD27A4E2-DE15-4418-9436-20B576C7057A}" presName="spacerBetweenCircleAndCallout" presStyleCnt="0">
        <dgm:presLayoutVars/>
      </dgm:prSet>
      <dgm:spPr/>
    </dgm:pt>
    <dgm:pt modelId="{8A170EF6-687D-40B4-91D4-C188506B3263}" type="pres">
      <dgm:prSet presAssocID="{0611B4DB-5ECE-4B6D-9CD2-7991029F685E}" presName="nodeText" presStyleLbl="alignAccFollowNode1" presStyleIdx="8" presStyleCnt="15">
        <dgm:presLayoutVars>
          <dgm:bulletEnabled val="1"/>
        </dgm:presLayoutVars>
      </dgm:prSet>
      <dgm:spPr/>
    </dgm:pt>
    <dgm:pt modelId="{0DCB1D3E-304F-4BDC-89F9-D036DC957E89}" type="pres">
      <dgm:prSet presAssocID="{AD27A4E2-DE15-4418-9436-20B576C7057A}" presName="sibTransComposite" presStyleCnt="0"/>
      <dgm:spPr/>
    </dgm:pt>
    <dgm:pt modelId="{A1A63707-99EB-4BEE-801E-3414B0181B94}" type="pres">
      <dgm:prSet presAssocID="{37362C24-32DF-400A-8A0F-C72DE21313FA}" presName="compositeNode" presStyleCnt="0"/>
      <dgm:spPr/>
    </dgm:pt>
    <dgm:pt modelId="{484C81BB-A3F1-49BA-9413-3ADF72D516E1}" type="pres">
      <dgm:prSet presAssocID="{37362C24-32DF-400A-8A0F-C72DE21313FA}" presName="parTx" presStyleLbl="node1" presStyleIdx="0" presStyleCnt="0">
        <dgm:presLayoutVars>
          <dgm:chMax val="0"/>
          <dgm:chPref val="0"/>
          <dgm:bulletEnabled val="1"/>
        </dgm:presLayoutVars>
      </dgm:prSet>
      <dgm:spPr/>
    </dgm:pt>
    <dgm:pt modelId="{007B644C-E5DC-413A-AA9E-7B983BEFF6D4}" type="pres">
      <dgm:prSet presAssocID="{37362C24-32DF-400A-8A0F-C72DE21313FA}" presName="parSh" presStyleCnt="0"/>
      <dgm:spPr/>
    </dgm:pt>
    <dgm:pt modelId="{57585D3C-503E-4B02-89C5-E355FDB9E5E5}" type="pres">
      <dgm:prSet presAssocID="{37362C24-32DF-400A-8A0F-C72DE21313FA}" presName="lineNode" presStyleLbl="alignAccFollowNode1" presStyleIdx="9" presStyleCnt="15"/>
      <dgm:spPr/>
    </dgm:pt>
    <dgm:pt modelId="{0CDBA837-4367-43E0-B504-8F56497ADF18}" type="pres">
      <dgm:prSet presAssocID="{37362C24-32DF-400A-8A0F-C72DE21313FA}" presName="lineArrowNode" presStyleLbl="alignAccFollowNode1" presStyleIdx="10" presStyleCnt="15"/>
      <dgm:spPr/>
    </dgm:pt>
    <dgm:pt modelId="{69782242-477D-4A47-A378-AE83C6DAE5E2}" type="pres">
      <dgm:prSet presAssocID="{ADDB0E52-32EC-4DEB-9B2D-3FBA9E8D5809}" presName="sibTransNodeCircle" presStyleLbl="alignNode1" presStyleIdx="3" presStyleCnt="5">
        <dgm:presLayoutVars>
          <dgm:chMax val="0"/>
          <dgm:bulletEnabled/>
        </dgm:presLayoutVars>
      </dgm:prSet>
      <dgm:spPr/>
    </dgm:pt>
    <dgm:pt modelId="{350AACA8-6185-4C72-9AC8-79E21DED23AF}" type="pres">
      <dgm:prSet presAssocID="{ADDB0E52-32EC-4DEB-9B2D-3FBA9E8D5809}" presName="spacerBetweenCircleAndCallout" presStyleCnt="0">
        <dgm:presLayoutVars/>
      </dgm:prSet>
      <dgm:spPr/>
    </dgm:pt>
    <dgm:pt modelId="{6608F584-E706-4A2D-ABC9-6F9A42A5B92B}" type="pres">
      <dgm:prSet presAssocID="{37362C24-32DF-400A-8A0F-C72DE21313FA}" presName="nodeText" presStyleLbl="alignAccFollowNode1" presStyleIdx="11" presStyleCnt="15">
        <dgm:presLayoutVars>
          <dgm:bulletEnabled val="1"/>
        </dgm:presLayoutVars>
      </dgm:prSet>
      <dgm:spPr/>
    </dgm:pt>
    <dgm:pt modelId="{DADADEC4-A56C-42EE-BA18-ABEF4F181711}" type="pres">
      <dgm:prSet presAssocID="{ADDB0E52-32EC-4DEB-9B2D-3FBA9E8D5809}" presName="sibTransComposite" presStyleCnt="0"/>
      <dgm:spPr/>
    </dgm:pt>
    <dgm:pt modelId="{834E6CA3-8389-433C-A7B8-972ECBAD7B5D}" type="pres">
      <dgm:prSet presAssocID="{1CAFAA62-DEED-4B00-A004-EB5ED54ED72E}" presName="compositeNode" presStyleCnt="0"/>
      <dgm:spPr/>
    </dgm:pt>
    <dgm:pt modelId="{4B9BB431-85D9-4CB7-82F2-B9DDD7F4E5D3}" type="pres">
      <dgm:prSet presAssocID="{1CAFAA62-DEED-4B00-A004-EB5ED54ED72E}" presName="parTx" presStyleLbl="node1" presStyleIdx="0" presStyleCnt="0">
        <dgm:presLayoutVars>
          <dgm:chMax val="0"/>
          <dgm:chPref val="0"/>
          <dgm:bulletEnabled val="1"/>
        </dgm:presLayoutVars>
      </dgm:prSet>
      <dgm:spPr/>
    </dgm:pt>
    <dgm:pt modelId="{85B20901-F74B-471E-8D5F-401A4A79D166}" type="pres">
      <dgm:prSet presAssocID="{1CAFAA62-DEED-4B00-A004-EB5ED54ED72E}" presName="parSh" presStyleCnt="0"/>
      <dgm:spPr/>
    </dgm:pt>
    <dgm:pt modelId="{EAFD029C-873E-4FAF-AF11-FFB0BF046A37}" type="pres">
      <dgm:prSet presAssocID="{1CAFAA62-DEED-4B00-A004-EB5ED54ED72E}" presName="lineNode" presStyleLbl="alignAccFollowNode1" presStyleIdx="12" presStyleCnt="15"/>
      <dgm:spPr/>
    </dgm:pt>
    <dgm:pt modelId="{FCD7F74F-F217-416E-ABD6-AEC47CA123C0}" type="pres">
      <dgm:prSet presAssocID="{1CAFAA62-DEED-4B00-A004-EB5ED54ED72E}" presName="lineArrowNode" presStyleLbl="alignAccFollowNode1" presStyleIdx="13" presStyleCnt="15"/>
      <dgm:spPr/>
    </dgm:pt>
    <dgm:pt modelId="{AFFAF995-B917-4ADD-B326-89700AA38F5C}" type="pres">
      <dgm:prSet presAssocID="{BEB9AE6F-7C64-4BB5-9F06-8D68CC1ED3BA}" presName="sibTransNodeCircle" presStyleLbl="alignNode1" presStyleIdx="4" presStyleCnt="5">
        <dgm:presLayoutVars>
          <dgm:chMax val="0"/>
          <dgm:bulletEnabled/>
        </dgm:presLayoutVars>
      </dgm:prSet>
      <dgm:spPr/>
    </dgm:pt>
    <dgm:pt modelId="{7B781828-9A13-4BEC-A5EF-1A816172DD45}" type="pres">
      <dgm:prSet presAssocID="{BEB9AE6F-7C64-4BB5-9F06-8D68CC1ED3BA}" presName="spacerBetweenCircleAndCallout" presStyleCnt="0">
        <dgm:presLayoutVars/>
      </dgm:prSet>
      <dgm:spPr/>
    </dgm:pt>
    <dgm:pt modelId="{04151AF1-C19D-4AA7-B52C-A00F5521D233}" type="pres">
      <dgm:prSet presAssocID="{1CAFAA62-DEED-4B00-A004-EB5ED54ED72E}" presName="nodeText" presStyleLbl="alignAccFollowNode1" presStyleIdx="14" presStyleCnt="15">
        <dgm:presLayoutVars>
          <dgm:bulletEnabled val="1"/>
        </dgm:presLayoutVars>
      </dgm:prSet>
      <dgm:spPr/>
    </dgm:pt>
  </dgm:ptLst>
  <dgm:cxnLst>
    <dgm:cxn modelId="{5CEDC10A-E21C-483B-BE0D-2C5C44046B9A}" type="presOf" srcId="{AD27A4E2-DE15-4418-9436-20B576C7057A}" destId="{D1A7F2F5-8CE3-40BA-8B21-5CEF7E01E3EE}" srcOrd="0" destOrd="0" presId="urn:microsoft.com/office/officeart/2016/7/layout/LinearArrowProcessNumbered"/>
    <dgm:cxn modelId="{B062BF20-42F2-4549-84A9-581935E58515}" srcId="{8B738EEB-D6CB-4973-BF0F-4B6B085A7B02}" destId="{37362C24-32DF-400A-8A0F-C72DE21313FA}" srcOrd="3" destOrd="0" parTransId="{1F0C8CFC-0B6D-4DF9-8BFD-9A3C24DB4AC3}" sibTransId="{ADDB0E52-32EC-4DEB-9B2D-3FBA9E8D5809}"/>
    <dgm:cxn modelId="{DDED0039-8CA3-4DF0-86AD-8443D61BF8D0}" type="presOf" srcId="{1CAFAA62-DEED-4B00-A004-EB5ED54ED72E}" destId="{04151AF1-C19D-4AA7-B52C-A00F5521D233}" srcOrd="0" destOrd="0" presId="urn:microsoft.com/office/officeart/2016/7/layout/LinearArrowProcessNumbered"/>
    <dgm:cxn modelId="{96BE1F62-2554-431B-99E4-5C3A95C2DECC}" type="presOf" srcId="{BEB9AE6F-7C64-4BB5-9F06-8D68CC1ED3BA}" destId="{AFFAF995-B917-4ADD-B326-89700AA38F5C}" srcOrd="0" destOrd="0" presId="urn:microsoft.com/office/officeart/2016/7/layout/LinearArrowProcessNumbered"/>
    <dgm:cxn modelId="{D42FE546-3C9A-4CEE-9169-E810B0BC40A4}" type="presOf" srcId="{F6CBC0DE-E36B-4287-BFE5-F1C7F5DDFE28}" destId="{90761D25-A158-4F87-A215-F71A84D770A2}" srcOrd="0" destOrd="0" presId="urn:microsoft.com/office/officeart/2016/7/layout/LinearArrowProcessNumbered"/>
    <dgm:cxn modelId="{7802324B-57C8-4512-94A0-575410DC1409}" type="presOf" srcId="{B9F49EC8-8C82-44B1-8D7E-80D7E3AD975B}" destId="{CBD967BD-CAD5-4C1B-9D1F-28CE96149587}" srcOrd="0" destOrd="0" presId="urn:microsoft.com/office/officeart/2016/7/layout/LinearArrowProcessNumbered"/>
    <dgm:cxn modelId="{6709C550-75F1-493F-94BB-DD9CC03A00A1}" type="presOf" srcId="{0611B4DB-5ECE-4B6D-9CD2-7991029F685E}" destId="{8A170EF6-687D-40B4-91D4-C188506B3263}" srcOrd="0" destOrd="0" presId="urn:microsoft.com/office/officeart/2016/7/layout/LinearArrowProcessNumbered"/>
    <dgm:cxn modelId="{412C8E8D-9578-4088-A93E-9F70F58EC477}" type="presOf" srcId="{8B738EEB-D6CB-4973-BF0F-4B6B085A7B02}" destId="{1B1720C2-7968-4A2D-A657-DDE906604B19}" srcOrd="0" destOrd="0" presId="urn:microsoft.com/office/officeart/2016/7/layout/LinearArrowProcessNumbered"/>
    <dgm:cxn modelId="{6BD6CA96-64F3-4A0E-9189-931226146B0F}" type="presOf" srcId="{37362C24-32DF-400A-8A0F-C72DE21313FA}" destId="{6608F584-E706-4A2D-ABC9-6F9A42A5B92B}" srcOrd="0" destOrd="0" presId="urn:microsoft.com/office/officeart/2016/7/layout/LinearArrowProcessNumbered"/>
    <dgm:cxn modelId="{BD2739A7-E168-4B20-A1E6-A66AB3E4FB15}" type="presOf" srcId="{F8EEC4A0-FDFF-423C-B288-5EB9EBA6C67E}" destId="{AE97208A-B93C-400B-81F1-AEC460B4A545}" srcOrd="0" destOrd="0" presId="urn:microsoft.com/office/officeart/2016/7/layout/LinearArrowProcessNumbered"/>
    <dgm:cxn modelId="{44203AAF-22A3-484E-BB31-5F8CFF0B9A21}" type="presOf" srcId="{2A70730E-ED49-4CE6-ADF8-B5D6AC219897}" destId="{FC5BDB79-F4D5-435B-81B0-0C39F5BDC6FD}" srcOrd="0" destOrd="0" presId="urn:microsoft.com/office/officeart/2016/7/layout/LinearArrowProcessNumbered"/>
    <dgm:cxn modelId="{31534BC1-C34A-4D67-8DBB-2A34FF72FD89}" srcId="{8B738EEB-D6CB-4973-BF0F-4B6B085A7B02}" destId="{F8EEC4A0-FDFF-423C-B288-5EB9EBA6C67E}" srcOrd="0" destOrd="0" parTransId="{23929288-3220-4EEE-8DF3-70C5C76E1B22}" sibTransId="{B9F49EC8-8C82-44B1-8D7E-80D7E3AD975B}"/>
    <dgm:cxn modelId="{0C94C0E8-1BA9-444C-96DC-5621704A33A6}" srcId="{8B738EEB-D6CB-4973-BF0F-4B6B085A7B02}" destId="{1CAFAA62-DEED-4B00-A004-EB5ED54ED72E}" srcOrd="4" destOrd="0" parTransId="{65DAE683-B2A1-468A-A042-A13C363477AB}" sibTransId="{BEB9AE6F-7C64-4BB5-9F06-8D68CC1ED3BA}"/>
    <dgm:cxn modelId="{BBDBCEF8-A8CD-479E-968A-9F68FBDD309F}" srcId="{8B738EEB-D6CB-4973-BF0F-4B6B085A7B02}" destId="{F6CBC0DE-E36B-4287-BFE5-F1C7F5DDFE28}" srcOrd="1" destOrd="0" parTransId="{DE9165C6-96A8-4256-87E5-DF1F3C92BA66}" sibTransId="{2A70730E-ED49-4CE6-ADF8-B5D6AC219897}"/>
    <dgm:cxn modelId="{69214DFF-F588-4995-8493-6DB06DDC3178}" srcId="{8B738EEB-D6CB-4973-BF0F-4B6B085A7B02}" destId="{0611B4DB-5ECE-4B6D-9CD2-7991029F685E}" srcOrd="2" destOrd="0" parTransId="{908B3F37-3585-43EE-B129-D6E57FF63A9A}" sibTransId="{AD27A4E2-DE15-4418-9436-20B576C7057A}"/>
    <dgm:cxn modelId="{E5BF79FF-2E62-4D3A-958C-79803EC97828}" type="presOf" srcId="{ADDB0E52-32EC-4DEB-9B2D-3FBA9E8D5809}" destId="{69782242-477D-4A47-A378-AE83C6DAE5E2}" srcOrd="0" destOrd="0" presId="urn:microsoft.com/office/officeart/2016/7/layout/LinearArrowProcessNumbered"/>
    <dgm:cxn modelId="{C0DA0354-7495-4C62-8205-07158AFD6F00}" type="presParOf" srcId="{1B1720C2-7968-4A2D-A657-DDE906604B19}" destId="{33FCD3DE-DB98-444E-9239-5170AC2F503E}" srcOrd="0" destOrd="0" presId="urn:microsoft.com/office/officeart/2016/7/layout/LinearArrowProcessNumbered"/>
    <dgm:cxn modelId="{3E0572D6-F672-4204-933D-77D79BFE4BE1}" type="presParOf" srcId="{33FCD3DE-DB98-444E-9239-5170AC2F503E}" destId="{F0C64CA0-8E3E-413C-AEC5-0F09228CB924}" srcOrd="0" destOrd="0" presId="urn:microsoft.com/office/officeart/2016/7/layout/LinearArrowProcessNumbered"/>
    <dgm:cxn modelId="{5493B4F5-715F-4D08-AC82-F9B8E137EDC3}" type="presParOf" srcId="{33FCD3DE-DB98-444E-9239-5170AC2F503E}" destId="{AECC1A0A-2F4B-4AD6-A76B-716BE50BBB64}" srcOrd="1" destOrd="0" presId="urn:microsoft.com/office/officeart/2016/7/layout/LinearArrowProcessNumbered"/>
    <dgm:cxn modelId="{7ABE14AA-F16F-4259-9B1F-803F25313AFB}" type="presParOf" srcId="{AECC1A0A-2F4B-4AD6-A76B-716BE50BBB64}" destId="{CEDC4C49-F835-48F2-9CF7-A0796666B902}" srcOrd="0" destOrd="0" presId="urn:microsoft.com/office/officeart/2016/7/layout/LinearArrowProcessNumbered"/>
    <dgm:cxn modelId="{69701054-1739-432C-AB56-9521E70077B8}" type="presParOf" srcId="{AECC1A0A-2F4B-4AD6-A76B-716BE50BBB64}" destId="{A12BB1D8-C0C2-4C32-B9BE-16017C771FBA}" srcOrd="1" destOrd="0" presId="urn:microsoft.com/office/officeart/2016/7/layout/LinearArrowProcessNumbered"/>
    <dgm:cxn modelId="{BF130E28-E1F0-4826-8DF9-DDC01D7EA27D}" type="presParOf" srcId="{AECC1A0A-2F4B-4AD6-A76B-716BE50BBB64}" destId="{CBD967BD-CAD5-4C1B-9D1F-28CE96149587}" srcOrd="2" destOrd="0" presId="urn:microsoft.com/office/officeart/2016/7/layout/LinearArrowProcessNumbered"/>
    <dgm:cxn modelId="{6EA5EBB2-3692-4DC4-933F-7DAA7DF8E327}" type="presParOf" srcId="{AECC1A0A-2F4B-4AD6-A76B-716BE50BBB64}" destId="{163EF707-36B5-4A43-8843-C378D1A7E0BF}" srcOrd="3" destOrd="0" presId="urn:microsoft.com/office/officeart/2016/7/layout/LinearArrowProcessNumbered"/>
    <dgm:cxn modelId="{8D76C786-C0D0-46AA-A65B-3C17621C05A3}" type="presParOf" srcId="{33FCD3DE-DB98-444E-9239-5170AC2F503E}" destId="{AE97208A-B93C-400B-81F1-AEC460B4A545}" srcOrd="2" destOrd="0" presId="urn:microsoft.com/office/officeart/2016/7/layout/LinearArrowProcessNumbered"/>
    <dgm:cxn modelId="{C26C9967-3774-435E-9A5B-B76AB283503D}" type="presParOf" srcId="{1B1720C2-7968-4A2D-A657-DDE906604B19}" destId="{BEB115EA-BEC7-4F4D-8421-AA73C5F43C76}" srcOrd="1" destOrd="0" presId="urn:microsoft.com/office/officeart/2016/7/layout/LinearArrowProcessNumbered"/>
    <dgm:cxn modelId="{79440003-C1EC-4ECA-AC1B-AFD882855511}" type="presParOf" srcId="{1B1720C2-7968-4A2D-A657-DDE906604B19}" destId="{CB1AD4BA-B213-4F40-954F-546BB824F6FC}" srcOrd="2" destOrd="0" presId="urn:microsoft.com/office/officeart/2016/7/layout/LinearArrowProcessNumbered"/>
    <dgm:cxn modelId="{9BE52414-BDE3-42B6-95E2-DB27972CCBB2}" type="presParOf" srcId="{CB1AD4BA-B213-4F40-954F-546BB824F6FC}" destId="{200A00CC-37F5-49B9-8B66-57A8704D4540}" srcOrd="0" destOrd="0" presId="urn:microsoft.com/office/officeart/2016/7/layout/LinearArrowProcessNumbered"/>
    <dgm:cxn modelId="{D4C4FE2C-AC05-44A5-A1B9-EC8EE3F01AB1}" type="presParOf" srcId="{CB1AD4BA-B213-4F40-954F-546BB824F6FC}" destId="{4CA358BC-7585-4457-9976-D83EC185251C}" srcOrd="1" destOrd="0" presId="urn:microsoft.com/office/officeart/2016/7/layout/LinearArrowProcessNumbered"/>
    <dgm:cxn modelId="{86910CAD-935F-4803-A1CB-84BF8FFE0551}" type="presParOf" srcId="{4CA358BC-7585-4457-9976-D83EC185251C}" destId="{F8682D60-1A43-4AAB-9F3A-2044E6F27321}" srcOrd="0" destOrd="0" presId="urn:microsoft.com/office/officeart/2016/7/layout/LinearArrowProcessNumbered"/>
    <dgm:cxn modelId="{4C35D171-4340-43D4-8D6A-26C932EA05BD}" type="presParOf" srcId="{4CA358BC-7585-4457-9976-D83EC185251C}" destId="{F4AD5C71-FB26-460D-BD1C-7649B0F46416}" srcOrd="1" destOrd="0" presId="urn:microsoft.com/office/officeart/2016/7/layout/LinearArrowProcessNumbered"/>
    <dgm:cxn modelId="{572BFD2B-DE40-4028-B031-4F60F37B1FB6}" type="presParOf" srcId="{4CA358BC-7585-4457-9976-D83EC185251C}" destId="{FC5BDB79-F4D5-435B-81B0-0C39F5BDC6FD}" srcOrd="2" destOrd="0" presId="urn:microsoft.com/office/officeart/2016/7/layout/LinearArrowProcessNumbered"/>
    <dgm:cxn modelId="{8D89AB14-1040-40A9-A47A-D8E6864679F7}" type="presParOf" srcId="{4CA358BC-7585-4457-9976-D83EC185251C}" destId="{EEFA15B8-1F86-479A-B18C-DE9F890B4348}" srcOrd="3" destOrd="0" presId="urn:microsoft.com/office/officeart/2016/7/layout/LinearArrowProcessNumbered"/>
    <dgm:cxn modelId="{10EFDF3B-FE32-4A77-944D-904A286CE547}" type="presParOf" srcId="{CB1AD4BA-B213-4F40-954F-546BB824F6FC}" destId="{90761D25-A158-4F87-A215-F71A84D770A2}" srcOrd="2" destOrd="0" presId="urn:microsoft.com/office/officeart/2016/7/layout/LinearArrowProcessNumbered"/>
    <dgm:cxn modelId="{F3A9195F-D719-445A-9144-5FBCF88E094F}" type="presParOf" srcId="{1B1720C2-7968-4A2D-A657-DDE906604B19}" destId="{CEEF6FCB-63DC-4E73-92A3-1C22D9F940BC}" srcOrd="3" destOrd="0" presId="urn:microsoft.com/office/officeart/2016/7/layout/LinearArrowProcessNumbered"/>
    <dgm:cxn modelId="{D557C4F0-8A62-4015-AAAA-CA70C4AA3389}" type="presParOf" srcId="{1B1720C2-7968-4A2D-A657-DDE906604B19}" destId="{A5CA70E0-4C31-49F9-B6D7-BC555B3E0EBC}" srcOrd="4" destOrd="0" presId="urn:microsoft.com/office/officeart/2016/7/layout/LinearArrowProcessNumbered"/>
    <dgm:cxn modelId="{E49A757A-4CF5-49D8-97D8-2C2E57995A0B}" type="presParOf" srcId="{A5CA70E0-4C31-49F9-B6D7-BC555B3E0EBC}" destId="{7346B562-888C-4B2B-BFA0-19C28C45E80C}" srcOrd="0" destOrd="0" presId="urn:microsoft.com/office/officeart/2016/7/layout/LinearArrowProcessNumbered"/>
    <dgm:cxn modelId="{049BFC80-8D5A-4E90-891C-FEB2787D25AB}" type="presParOf" srcId="{A5CA70E0-4C31-49F9-B6D7-BC555B3E0EBC}" destId="{0DA2AEC7-185B-458B-A343-79CA11F90040}" srcOrd="1" destOrd="0" presId="urn:microsoft.com/office/officeart/2016/7/layout/LinearArrowProcessNumbered"/>
    <dgm:cxn modelId="{F3AE4CD9-B02E-4893-B3BF-6741D78320B8}" type="presParOf" srcId="{0DA2AEC7-185B-458B-A343-79CA11F90040}" destId="{C2537F4E-30A1-4587-8DAB-3CD095874F51}" srcOrd="0" destOrd="0" presId="urn:microsoft.com/office/officeart/2016/7/layout/LinearArrowProcessNumbered"/>
    <dgm:cxn modelId="{324628DF-4E3D-4E47-9E2B-1D12DFF8C8F7}" type="presParOf" srcId="{0DA2AEC7-185B-458B-A343-79CA11F90040}" destId="{9345409C-2F42-4681-8ED9-6C1B3DD60A9B}" srcOrd="1" destOrd="0" presId="urn:microsoft.com/office/officeart/2016/7/layout/LinearArrowProcessNumbered"/>
    <dgm:cxn modelId="{2C875C2F-587F-411F-8220-C44F6DD0F211}" type="presParOf" srcId="{0DA2AEC7-185B-458B-A343-79CA11F90040}" destId="{D1A7F2F5-8CE3-40BA-8B21-5CEF7E01E3EE}" srcOrd="2" destOrd="0" presId="urn:microsoft.com/office/officeart/2016/7/layout/LinearArrowProcessNumbered"/>
    <dgm:cxn modelId="{84C7FBD3-6EFB-46D0-8F5D-D12DEFA42BF5}" type="presParOf" srcId="{0DA2AEC7-185B-458B-A343-79CA11F90040}" destId="{98F9C11C-F903-4EC2-A2B6-B696CB92C359}" srcOrd="3" destOrd="0" presId="urn:microsoft.com/office/officeart/2016/7/layout/LinearArrowProcessNumbered"/>
    <dgm:cxn modelId="{64B764F5-36E8-4985-9ADA-1423B533E34B}" type="presParOf" srcId="{A5CA70E0-4C31-49F9-B6D7-BC555B3E0EBC}" destId="{8A170EF6-687D-40B4-91D4-C188506B3263}" srcOrd="2" destOrd="0" presId="urn:microsoft.com/office/officeart/2016/7/layout/LinearArrowProcessNumbered"/>
    <dgm:cxn modelId="{D599C2F4-C3DF-4DA7-8967-EE8107167548}" type="presParOf" srcId="{1B1720C2-7968-4A2D-A657-DDE906604B19}" destId="{0DCB1D3E-304F-4BDC-89F9-D036DC957E89}" srcOrd="5" destOrd="0" presId="urn:microsoft.com/office/officeart/2016/7/layout/LinearArrowProcessNumbered"/>
    <dgm:cxn modelId="{BEA231F2-EF64-4DF9-A892-7ABD68B90545}" type="presParOf" srcId="{1B1720C2-7968-4A2D-A657-DDE906604B19}" destId="{A1A63707-99EB-4BEE-801E-3414B0181B94}" srcOrd="6" destOrd="0" presId="urn:microsoft.com/office/officeart/2016/7/layout/LinearArrowProcessNumbered"/>
    <dgm:cxn modelId="{838C36D9-1336-4B62-9DB6-EFB07D683C41}" type="presParOf" srcId="{A1A63707-99EB-4BEE-801E-3414B0181B94}" destId="{484C81BB-A3F1-49BA-9413-3ADF72D516E1}" srcOrd="0" destOrd="0" presId="urn:microsoft.com/office/officeart/2016/7/layout/LinearArrowProcessNumbered"/>
    <dgm:cxn modelId="{BE0B62C0-CD6B-45D3-ACB6-E556C24DE88E}" type="presParOf" srcId="{A1A63707-99EB-4BEE-801E-3414B0181B94}" destId="{007B644C-E5DC-413A-AA9E-7B983BEFF6D4}" srcOrd="1" destOrd="0" presId="urn:microsoft.com/office/officeart/2016/7/layout/LinearArrowProcessNumbered"/>
    <dgm:cxn modelId="{C5E9381C-CEE7-46F3-91FD-D239891FC8D0}" type="presParOf" srcId="{007B644C-E5DC-413A-AA9E-7B983BEFF6D4}" destId="{57585D3C-503E-4B02-89C5-E355FDB9E5E5}" srcOrd="0" destOrd="0" presId="urn:microsoft.com/office/officeart/2016/7/layout/LinearArrowProcessNumbered"/>
    <dgm:cxn modelId="{26418FBC-4FC3-4382-B896-6E5078160DE5}" type="presParOf" srcId="{007B644C-E5DC-413A-AA9E-7B983BEFF6D4}" destId="{0CDBA837-4367-43E0-B504-8F56497ADF18}" srcOrd="1" destOrd="0" presId="urn:microsoft.com/office/officeart/2016/7/layout/LinearArrowProcessNumbered"/>
    <dgm:cxn modelId="{1AC444D2-26F7-4879-838B-79EE0624D372}" type="presParOf" srcId="{007B644C-E5DC-413A-AA9E-7B983BEFF6D4}" destId="{69782242-477D-4A47-A378-AE83C6DAE5E2}" srcOrd="2" destOrd="0" presId="urn:microsoft.com/office/officeart/2016/7/layout/LinearArrowProcessNumbered"/>
    <dgm:cxn modelId="{829AA570-E6BA-44A6-92FE-2C808A3E4FF8}" type="presParOf" srcId="{007B644C-E5DC-413A-AA9E-7B983BEFF6D4}" destId="{350AACA8-6185-4C72-9AC8-79E21DED23AF}" srcOrd="3" destOrd="0" presId="urn:microsoft.com/office/officeart/2016/7/layout/LinearArrowProcessNumbered"/>
    <dgm:cxn modelId="{C3CFFF3F-9CC2-49DE-84D6-030068C579D7}" type="presParOf" srcId="{A1A63707-99EB-4BEE-801E-3414B0181B94}" destId="{6608F584-E706-4A2D-ABC9-6F9A42A5B92B}" srcOrd="2" destOrd="0" presId="urn:microsoft.com/office/officeart/2016/7/layout/LinearArrowProcessNumbered"/>
    <dgm:cxn modelId="{BF18A4A9-3A83-4DB7-BE59-FD8606A99984}" type="presParOf" srcId="{1B1720C2-7968-4A2D-A657-DDE906604B19}" destId="{DADADEC4-A56C-42EE-BA18-ABEF4F181711}" srcOrd="7" destOrd="0" presId="urn:microsoft.com/office/officeart/2016/7/layout/LinearArrowProcessNumbered"/>
    <dgm:cxn modelId="{9461C29D-4B77-4D5D-B54D-8FBC4388C329}" type="presParOf" srcId="{1B1720C2-7968-4A2D-A657-DDE906604B19}" destId="{834E6CA3-8389-433C-A7B8-972ECBAD7B5D}" srcOrd="8" destOrd="0" presId="urn:microsoft.com/office/officeart/2016/7/layout/LinearArrowProcessNumbered"/>
    <dgm:cxn modelId="{6BFCBCC8-5041-4700-A3AE-45838119759F}" type="presParOf" srcId="{834E6CA3-8389-433C-A7B8-972ECBAD7B5D}" destId="{4B9BB431-85D9-4CB7-82F2-B9DDD7F4E5D3}" srcOrd="0" destOrd="0" presId="urn:microsoft.com/office/officeart/2016/7/layout/LinearArrowProcessNumbered"/>
    <dgm:cxn modelId="{161F6091-D5E3-457F-B3A1-70BBC6D500A6}" type="presParOf" srcId="{834E6CA3-8389-433C-A7B8-972ECBAD7B5D}" destId="{85B20901-F74B-471E-8D5F-401A4A79D166}" srcOrd="1" destOrd="0" presId="urn:microsoft.com/office/officeart/2016/7/layout/LinearArrowProcessNumbered"/>
    <dgm:cxn modelId="{6F31371A-1A2B-429E-B09A-D904C8ACE854}" type="presParOf" srcId="{85B20901-F74B-471E-8D5F-401A4A79D166}" destId="{EAFD029C-873E-4FAF-AF11-FFB0BF046A37}" srcOrd="0" destOrd="0" presId="urn:microsoft.com/office/officeart/2016/7/layout/LinearArrowProcessNumbered"/>
    <dgm:cxn modelId="{6A8DBC8A-F450-466A-AF91-911ADA59D7C8}" type="presParOf" srcId="{85B20901-F74B-471E-8D5F-401A4A79D166}" destId="{FCD7F74F-F217-416E-ABD6-AEC47CA123C0}" srcOrd="1" destOrd="0" presId="urn:microsoft.com/office/officeart/2016/7/layout/LinearArrowProcessNumbered"/>
    <dgm:cxn modelId="{A3243519-A4FB-4634-9F05-BB732C9F958D}" type="presParOf" srcId="{85B20901-F74B-471E-8D5F-401A4A79D166}" destId="{AFFAF995-B917-4ADD-B326-89700AA38F5C}" srcOrd="2" destOrd="0" presId="urn:microsoft.com/office/officeart/2016/7/layout/LinearArrowProcessNumbered"/>
    <dgm:cxn modelId="{A0F44004-A250-41D5-9028-450DF022436F}" type="presParOf" srcId="{85B20901-F74B-471E-8D5F-401A4A79D166}" destId="{7B781828-9A13-4BEC-A5EF-1A816172DD45}" srcOrd="3" destOrd="0" presId="urn:microsoft.com/office/officeart/2016/7/layout/LinearArrowProcessNumbered"/>
    <dgm:cxn modelId="{2802F70E-A906-4B71-AF12-30503C8D81A9}" type="presParOf" srcId="{834E6CA3-8389-433C-A7B8-972ECBAD7B5D}" destId="{04151AF1-C19D-4AA7-B52C-A00F5521D233}"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F701D4-E214-479A-884F-599896C180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7D8EBC-0985-4907-9BC6-230807B1F674}">
      <dgm:prSet custT="1"/>
      <dgm:spPr/>
      <dgm:t>
        <a:bodyPr/>
        <a:lstStyle/>
        <a:p>
          <a:pPr>
            <a:lnSpc>
              <a:spcPct val="100000"/>
            </a:lnSpc>
          </a:pPr>
          <a:r>
            <a:rPr lang="en-IN" sz="1600" b="1" dirty="0">
              <a:solidFill>
                <a:schemeClr val="accent1">
                  <a:lumMod val="75000"/>
                </a:schemeClr>
              </a:solidFill>
            </a:rPr>
            <a:t>Total revenue of more than 200000 Rs. across all platforms and all categories.</a:t>
          </a:r>
          <a:endParaRPr lang="en-US" sz="1600" b="1" dirty="0">
            <a:solidFill>
              <a:schemeClr val="accent1">
                <a:lumMod val="75000"/>
              </a:schemeClr>
            </a:solidFill>
          </a:endParaRPr>
        </a:p>
      </dgm:t>
    </dgm:pt>
    <dgm:pt modelId="{EC687E39-B8A0-474A-B852-A5DAC38A8F94}" type="parTrans" cxnId="{5FD9EF9F-3116-4D07-876D-F55EBF401ACD}">
      <dgm:prSet/>
      <dgm:spPr/>
      <dgm:t>
        <a:bodyPr/>
        <a:lstStyle/>
        <a:p>
          <a:endParaRPr lang="en-US"/>
        </a:p>
      </dgm:t>
    </dgm:pt>
    <dgm:pt modelId="{3F6F65CE-1F07-49FA-B8F5-A637D0B5907C}" type="sibTrans" cxnId="{5FD9EF9F-3116-4D07-876D-F55EBF401ACD}">
      <dgm:prSet/>
      <dgm:spPr/>
      <dgm:t>
        <a:bodyPr/>
        <a:lstStyle/>
        <a:p>
          <a:endParaRPr lang="en-US"/>
        </a:p>
      </dgm:t>
    </dgm:pt>
    <dgm:pt modelId="{33CCB6B0-C6C6-4637-8A24-1AEA2EBE64D3}">
      <dgm:prSet custT="1"/>
      <dgm:spPr/>
      <dgm:t>
        <a:bodyPr/>
        <a:lstStyle/>
        <a:p>
          <a:pPr>
            <a:lnSpc>
              <a:spcPct val="100000"/>
            </a:lnSpc>
          </a:pPr>
          <a:r>
            <a:rPr lang="en-IN" sz="1600" b="1" dirty="0">
              <a:solidFill>
                <a:schemeClr val="accent1">
                  <a:lumMod val="75000"/>
                </a:schemeClr>
              </a:solidFill>
            </a:rPr>
            <a:t>Total Active agents of 131 ready for consultations.</a:t>
          </a:r>
          <a:endParaRPr lang="en-US" sz="1600" b="1" dirty="0">
            <a:solidFill>
              <a:schemeClr val="accent1">
                <a:lumMod val="75000"/>
              </a:schemeClr>
            </a:solidFill>
          </a:endParaRPr>
        </a:p>
      </dgm:t>
    </dgm:pt>
    <dgm:pt modelId="{A341CAD3-0B8D-4CAF-9A36-DEA79F2F93E0}" type="parTrans" cxnId="{4BA109C9-F28D-4E5F-BC22-905A26FD6B0C}">
      <dgm:prSet/>
      <dgm:spPr/>
      <dgm:t>
        <a:bodyPr/>
        <a:lstStyle/>
        <a:p>
          <a:endParaRPr lang="en-US"/>
        </a:p>
      </dgm:t>
    </dgm:pt>
    <dgm:pt modelId="{326482E0-FC99-4A37-ABCB-1DF84331DC26}" type="sibTrans" cxnId="{4BA109C9-F28D-4E5F-BC22-905A26FD6B0C}">
      <dgm:prSet/>
      <dgm:spPr/>
      <dgm:t>
        <a:bodyPr/>
        <a:lstStyle/>
        <a:p>
          <a:endParaRPr lang="en-US"/>
        </a:p>
      </dgm:t>
    </dgm:pt>
    <dgm:pt modelId="{DADFBE04-4DA3-4F54-A2A6-A7A797E16F11}">
      <dgm:prSet custT="1"/>
      <dgm:spPr/>
      <dgm:t>
        <a:bodyPr/>
        <a:lstStyle/>
        <a:p>
          <a:pPr>
            <a:lnSpc>
              <a:spcPct val="100000"/>
            </a:lnSpc>
          </a:pPr>
          <a:r>
            <a:rPr lang="en-IN" sz="1600" b="1" dirty="0">
              <a:solidFill>
                <a:schemeClr val="accent1">
                  <a:lumMod val="75000"/>
                </a:schemeClr>
              </a:solidFill>
            </a:rPr>
            <a:t>Total customers of more than 10000 actively seeking consultations from </a:t>
          </a:r>
          <a:r>
            <a:rPr lang="en-IN" sz="1600" b="1" dirty="0" err="1">
              <a:solidFill>
                <a:schemeClr val="accent1">
                  <a:lumMod val="75000"/>
                </a:schemeClr>
              </a:solidFill>
            </a:rPr>
            <a:t>Astrosage</a:t>
          </a:r>
          <a:r>
            <a:rPr lang="en-IN" sz="1600" b="1" dirty="0">
              <a:solidFill>
                <a:schemeClr val="accent1">
                  <a:lumMod val="75000"/>
                </a:schemeClr>
              </a:solidFill>
            </a:rPr>
            <a:t> across all platforms.</a:t>
          </a:r>
          <a:endParaRPr lang="en-US" sz="1600" b="1" dirty="0">
            <a:solidFill>
              <a:schemeClr val="accent1">
                <a:lumMod val="75000"/>
              </a:schemeClr>
            </a:solidFill>
          </a:endParaRPr>
        </a:p>
      </dgm:t>
    </dgm:pt>
    <dgm:pt modelId="{A5DC00CA-2F80-43E0-9958-94A457909AE0}" type="parTrans" cxnId="{7AE33D59-A6FA-4DB2-868B-ED7DFFE800B2}">
      <dgm:prSet/>
      <dgm:spPr/>
      <dgm:t>
        <a:bodyPr/>
        <a:lstStyle/>
        <a:p>
          <a:endParaRPr lang="en-US"/>
        </a:p>
      </dgm:t>
    </dgm:pt>
    <dgm:pt modelId="{480DCB33-A20B-44E2-BBB8-563757DF6611}" type="sibTrans" cxnId="{7AE33D59-A6FA-4DB2-868B-ED7DFFE800B2}">
      <dgm:prSet/>
      <dgm:spPr/>
      <dgm:t>
        <a:bodyPr/>
        <a:lstStyle/>
        <a:p>
          <a:endParaRPr lang="en-US"/>
        </a:p>
      </dgm:t>
    </dgm:pt>
    <dgm:pt modelId="{405184E2-CF28-4EBE-B63A-9C91CCF4236B}" type="pres">
      <dgm:prSet presAssocID="{6BF701D4-E214-479A-884F-599896C180A8}" presName="root" presStyleCnt="0">
        <dgm:presLayoutVars>
          <dgm:dir/>
          <dgm:resizeHandles val="exact"/>
        </dgm:presLayoutVars>
      </dgm:prSet>
      <dgm:spPr/>
    </dgm:pt>
    <dgm:pt modelId="{84276DA9-1D4A-413B-ACFA-5B83B3C73C02}" type="pres">
      <dgm:prSet presAssocID="{567D8EBC-0985-4907-9BC6-230807B1F674}" presName="compNode" presStyleCnt="0"/>
      <dgm:spPr/>
    </dgm:pt>
    <dgm:pt modelId="{E7C29AA4-28B8-4E85-8EA7-119A0BFCA118}" type="pres">
      <dgm:prSet presAssocID="{567D8EBC-0985-4907-9BC6-230807B1F674}" presName="bgRect" presStyleLbl="bgShp" presStyleIdx="0" presStyleCnt="3"/>
      <dgm:spPr/>
    </dgm:pt>
    <dgm:pt modelId="{B2C6AB2E-7136-4F10-A06F-11AFD8AB4C35}" type="pres">
      <dgm:prSet presAssocID="{567D8EBC-0985-4907-9BC6-230807B1F6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819D4E69-5951-4B16-A8DA-3488503851A2}" type="pres">
      <dgm:prSet presAssocID="{567D8EBC-0985-4907-9BC6-230807B1F674}" presName="spaceRect" presStyleCnt="0"/>
      <dgm:spPr/>
    </dgm:pt>
    <dgm:pt modelId="{E5201696-476F-4AC9-85D4-E2A656745FF3}" type="pres">
      <dgm:prSet presAssocID="{567D8EBC-0985-4907-9BC6-230807B1F674}" presName="parTx" presStyleLbl="revTx" presStyleIdx="0" presStyleCnt="3">
        <dgm:presLayoutVars>
          <dgm:chMax val="0"/>
          <dgm:chPref val="0"/>
        </dgm:presLayoutVars>
      </dgm:prSet>
      <dgm:spPr/>
    </dgm:pt>
    <dgm:pt modelId="{4E1D8837-F2E1-4763-ADC8-AA117AA906C7}" type="pres">
      <dgm:prSet presAssocID="{3F6F65CE-1F07-49FA-B8F5-A637D0B5907C}" presName="sibTrans" presStyleCnt="0"/>
      <dgm:spPr/>
    </dgm:pt>
    <dgm:pt modelId="{9057E8F7-B5AF-4C98-93B5-C0FC57AA5414}" type="pres">
      <dgm:prSet presAssocID="{33CCB6B0-C6C6-4637-8A24-1AEA2EBE64D3}" presName="compNode" presStyleCnt="0"/>
      <dgm:spPr/>
    </dgm:pt>
    <dgm:pt modelId="{883A59E0-76A9-42B1-A491-553AEC027978}" type="pres">
      <dgm:prSet presAssocID="{33CCB6B0-C6C6-4637-8A24-1AEA2EBE64D3}" presName="bgRect" presStyleLbl="bgShp" presStyleIdx="1" presStyleCnt="3"/>
      <dgm:spPr/>
    </dgm:pt>
    <dgm:pt modelId="{2AFB9496-3584-4E7B-B552-96E0DC03900C}" type="pres">
      <dgm:prSet presAssocID="{33CCB6B0-C6C6-4637-8A24-1AEA2EBE64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622F19CD-A5FD-45D3-B4FD-22C97C7023CD}" type="pres">
      <dgm:prSet presAssocID="{33CCB6B0-C6C6-4637-8A24-1AEA2EBE64D3}" presName="spaceRect" presStyleCnt="0"/>
      <dgm:spPr/>
    </dgm:pt>
    <dgm:pt modelId="{88F9D6AD-E270-4799-8EA8-2A27ED69D09B}" type="pres">
      <dgm:prSet presAssocID="{33CCB6B0-C6C6-4637-8A24-1AEA2EBE64D3}" presName="parTx" presStyleLbl="revTx" presStyleIdx="1" presStyleCnt="3">
        <dgm:presLayoutVars>
          <dgm:chMax val="0"/>
          <dgm:chPref val="0"/>
        </dgm:presLayoutVars>
      </dgm:prSet>
      <dgm:spPr/>
    </dgm:pt>
    <dgm:pt modelId="{2F90857B-B9BE-4FD1-B9DA-C422029FDF58}" type="pres">
      <dgm:prSet presAssocID="{326482E0-FC99-4A37-ABCB-1DF84331DC26}" presName="sibTrans" presStyleCnt="0"/>
      <dgm:spPr/>
    </dgm:pt>
    <dgm:pt modelId="{6FF3EEED-3CE5-41A4-95E1-C35311768561}" type="pres">
      <dgm:prSet presAssocID="{DADFBE04-4DA3-4F54-A2A6-A7A797E16F11}" presName="compNode" presStyleCnt="0"/>
      <dgm:spPr/>
    </dgm:pt>
    <dgm:pt modelId="{3966B93C-B81D-4C8C-9106-9C47FC31FFC4}" type="pres">
      <dgm:prSet presAssocID="{DADFBE04-4DA3-4F54-A2A6-A7A797E16F11}" presName="bgRect" presStyleLbl="bgShp" presStyleIdx="2" presStyleCnt="3"/>
      <dgm:spPr/>
    </dgm:pt>
    <dgm:pt modelId="{4F25017A-CEA5-46BA-BD3F-0F206BE17572}" type="pres">
      <dgm:prSet presAssocID="{DADFBE04-4DA3-4F54-A2A6-A7A797E16F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18ECAA71-1933-4D0D-8B5A-87E156A8F585}" type="pres">
      <dgm:prSet presAssocID="{DADFBE04-4DA3-4F54-A2A6-A7A797E16F11}" presName="spaceRect" presStyleCnt="0"/>
      <dgm:spPr/>
    </dgm:pt>
    <dgm:pt modelId="{45507E67-60B0-4D45-B40B-0E1D62454C5B}" type="pres">
      <dgm:prSet presAssocID="{DADFBE04-4DA3-4F54-A2A6-A7A797E16F11}" presName="parTx" presStyleLbl="revTx" presStyleIdx="2" presStyleCnt="3">
        <dgm:presLayoutVars>
          <dgm:chMax val="0"/>
          <dgm:chPref val="0"/>
        </dgm:presLayoutVars>
      </dgm:prSet>
      <dgm:spPr/>
    </dgm:pt>
  </dgm:ptLst>
  <dgm:cxnLst>
    <dgm:cxn modelId="{56B5C50B-4D8A-4B66-B608-7810DDD575F6}" type="presOf" srcId="{567D8EBC-0985-4907-9BC6-230807B1F674}" destId="{E5201696-476F-4AC9-85D4-E2A656745FF3}" srcOrd="0" destOrd="0" presId="urn:microsoft.com/office/officeart/2018/2/layout/IconVerticalSolidList"/>
    <dgm:cxn modelId="{04274B1F-818E-4B27-AB06-85EE1BB62794}" type="presOf" srcId="{DADFBE04-4DA3-4F54-A2A6-A7A797E16F11}" destId="{45507E67-60B0-4D45-B40B-0E1D62454C5B}" srcOrd="0" destOrd="0" presId="urn:microsoft.com/office/officeart/2018/2/layout/IconVerticalSolidList"/>
    <dgm:cxn modelId="{7AE33D59-A6FA-4DB2-868B-ED7DFFE800B2}" srcId="{6BF701D4-E214-479A-884F-599896C180A8}" destId="{DADFBE04-4DA3-4F54-A2A6-A7A797E16F11}" srcOrd="2" destOrd="0" parTransId="{A5DC00CA-2F80-43E0-9958-94A457909AE0}" sibTransId="{480DCB33-A20B-44E2-BBB8-563757DF6611}"/>
    <dgm:cxn modelId="{5FD9EF9F-3116-4D07-876D-F55EBF401ACD}" srcId="{6BF701D4-E214-479A-884F-599896C180A8}" destId="{567D8EBC-0985-4907-9BC6-230807B1F674}" srcOrd="0" destOrd="0" parTransId="{EC687E39-B8A0-474A-B852-A5DAC38A8F94}" sibTransId="{3F6F65CE-1F07-49FA-B8F5-A637D0B5907C}"/>
    <dgm:cxn modelId="{CA87B0C6-AF14-4D7A-876D-649C0E7405CB}" type="presOf" srcId="{33CCB6B0-C6C6-4637-8A24-1AEA2EBE64D3}" destId="{88F9D6AD-E270-4799-8EA8-2A27ED69D09B}" srcOrd="0" destOrd="0" presId="urn:microsoft.com/office/officeart/2018/2/layout/IconVerticalSolidList"/>
    <dgm:cxn modelId="{4BA109C9-F28D-4E5F-BC22-905A26FD6B0C}" srcId="{6BF701D4-E214-479A-884F-599896C180A8}" destId="{33CCB6B0-C6C6-4637-8A24-1AEA2EBE64D3}" srcOrd="1" destOrd="0" parTransId="{A341CAD3-0B8D-4CAF-9A36-DEA79F2F93E0}" sibTransId="{326482E0-FC99-4A37-ABCB-1DF84331DC26}"/>
    <dgm:cxn modelId="{46E3E6CF-9427-4292-9696-9E24CF3E5AB5}" type="presOf" srcId="{6BF701D4-E214-479A-884F-599896C180A8}" destId="{405184E2-CF28-4EBE-B63A-9C91CCF4236B}" srcOrd="0" destOrd="0" presId="urn:microsoft.com/office/officeart/2018/2/layout/IconVerticalSolidList"/>
    <dgm:cxn modelId="{3B65B785-D728-40D0-876B-3EE1BFAA9ECD}" type="presParOf" srcId="{405184E2-CF28-4EBE-B63A-9C91CCF4236B}" destId="{84276DA9-1D4A-413B-ACFA-5B83B3C73C02}" srcOrd="0" destOrd="0" presId="urn:microsoft.com/office/officeart/2018/2/layout/IconVerticalSolidList"/>
    <dgm:cxn modelId="{1DC57EE5-2451-4804-9C4D-E2E92183701E}" type="presParOf" srcId="{84276DA9-1D4A-413B-ACFA-5B83B3C73C02}" destId="{E7C29AA4-28B8-4E85-8EA7-119A0BFCA118}" srcOrd="0" destOrd="0" presId="urn:microsoft.com/office/officeart/2018/2/layout/IconVerticalSolidList"/>
    <dgm:cxn modelId="{102769E0-752E-4998-8942-257850159185}" type="presParOf" srcId="{84276DA9-1D4A-413B-ACFA-5B83B3C73C02}" destId="{B2C6AB2E-7136-4F10-A06F-11AFD8AB4C35}" srcOrd="1" destOrd="0" presId="urn:microsoft.com/office/officeart/2018/2/layout/IconVerticalSolidList"/>
    <dgm:cxn modelId="{0F9FBB48-D5A6-4DB1-A3AD-610115433E7B}" type="presParOf" srcId="{84276DA9-1D4A-413B-ACFA-5B83B3C73C02}" destId="{819D4E69-5951-4B16-A8DA-3488503851A2}" srcOrd="2" destOrd="0" presId="urn:microsoft.com/office/officeart/2018/2/layout/IconVerticalSolidList"/>
    <dgm:cxn modelId="{000166B8-05B1-4422-9C27-F6D9713B682E}" type="presParOf" srcId="{84276DA9-1D4A-413B-ACFA-5B83B3C73C02}" destId="{E5201696-476F-4AC9-85D4-E2A656745FF3}" srcOrd="3" destOrd="0" presId="urn:microsoft.com/office/officeart/2018/2/layout/IconVerticalSolidList"/>
    <dgm:cxn modelId="{3D1BA260-152B-438F-ADEE-AAF4C7FE87F5}" type="presParOf" srcId="{405184E2-CF28-4EBE-B63A-9C91CCF4236B}" destId="{4E1D8837-F2E1-4763-ADC8-AA117AA906C7}" srcOrd="1" destOrd="0" presId="urn:microsoft.com/office/officeart/2018/2/layout/IconVerticalSolidList"/>
    <dgm:cxn modelId="{43C0CF76-373A-47F2-9C94-0C8276CDCD92}" type="presParOf" srcId="{405184E2-CF28-4EBE-B63A-9C91CCF4236B}" destId="{9057E8F7-B5AF-4C98-93B5-C0FC57AA5414}" srcOrd="2" destOrd="0" presId="urn:microsoft.com/office/officeart/2018/2/layout/IconVerticalSolidList"/>
    <dgm:cxn modelId="{68494296-893F-4813-BD93-15FD22C1596E}" type="presParOf" srcId="{9057E8F7-B5AF-4C98-93B5-C0FC57AA5414}" destId="{883A59E0-76A9-42B1-A491-553AEC027978}" srcOrd="0" destOrd="0" presId="urn:microsoft.com/office/officeart/2018/2/layout/IconVerticalSolidList"/>
    <dgm:cxn modelId="{FDA0BC26-5DFA-4628-AC47-52C6983D94BE}" type="presParOf" srcId="{9057E8F7-B5AF-4C98-93B5-C0FC57AA5414}" destId="{2AFB9496-3584-4E7B-B552-96E0DC03900C}" srcOrd="1" destOrd="0" presId="urn:microsoft.com/office/officeart/2018/2/layout/IconVerticalSolidList"/>
    <dgm:cxn modelId="{D7D7050D-EC54-4EE8-855E-B95413206B4D}" type="presParOf" srcId="{9057E8F7-B5AF-4C98-93B5-C0FC57AA5414}" destId="{622F19CD-A5FD-45D3-B4FD-22C97C7023CD}" srcOrd="2" destOrd="0" presId="urn:microsoft.com/office/officeart/2018/2/layout/IconVerticalSolidList"/>
    <dgm:cxn modelId="{53F5AD43-DDD5-473F-AE23-3788DCAC810F}" type="presParOf" srcId="{9057E8F7-B5AF-4C98-93B5-C0FC57AA5414}" destId="{88F9D6AD-E270-4799-8EA8-2A27ED69D09B}" srcOrd="3" destOrd="0" presId="urn:microsoft.com/office/officeart/2018/2/layout/IconVerticalSolidList"/>
    <dgm:cxn modelId="{3ADBC9B6-FBA5-43FE-A80F-492A312291B5}" type="presParOf" srcId="{405184E2-CF28-4EBE-B63A-9C91CCF4236B}" destId="{2F90857B-B9BE-4FD1-B9DA-C422029FDF58}" srcOrd="3" destOrd="0" presId="urn:microsoft.com/office/officeart/2018/2/layout/IconVerticalSolidList"/>
    <dgm:cxn modelId="{7374987B-D5A7-4F5D-99D6-756879751E58}" type="presParOf" srcId="{405184E2-CF28-4EBE-B63A-9C91CCF4236B}" destId="{6FF3EEED-3CE5-41A4-95E1-C35311768561}" srcOrd="4" destOrd="0" presId="urn:microsoft.com/office/officeart/2018/2/layout/IconVerticalSolidList"/>
    <dgm:cxn modelId="{D9BA9846-95DF-4528-A0FD-C5385EE5DA23}" type="presParOf" srcId="{6FF3EEED-3CE5-41A4-95E1-C35311768561}" destId="{3966B93C-B81D-4C8C-9106-9C47FC31FFC4}" srcOrd="0" destOrd="0" presId="urn:microsoft.com/office/officeart/2018/2/layout/IconVerticalSolidList"/>
    <dgm:cxn modelId="{8475FD39-8F96-461E-BBA8-840EFC788EFF}" type="presParOf" srcId="{6FF3EEED-3CE5-41A4-95E1-C35311768561}" destId="{4F25017A-CEA5-46BA-BD3F-0F206BE17572}" srcOrd="1" destOrd="0" presId="urn:microsoft.com/office/officeart/2018/2/layout/IconVerticalSolidList"/>
    <dgm:cxn modelId="{BE705D02-E7DE-4BB8-AD5E-ECEC5A80FA6A}" type="presParOf" srcId="{6FF3EEED-3CE5-41A4-95E1-C35311768561}" destId="{18ECAA71-1933-4D0D-8B5A-87E156A8F585}" srcOrd="2" destOrd="0" presId="urn:microsoft.com/office/officeart/2018/2/layout/IconVerticalSolidList"/>
    <dgm:cxn modelId="{EB57D3DE-8794-4774-A0AD-04B40179EFA1}" type="presParOf" srcId="{6FF3EEED-3CE5-41A4-95E1-C35311768561}" destId="{45507E67-60B0-4D45-B40B-0E1D62454C5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730F98-16C2-4179-8ECC-96E7FDD24B1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B2C4BB-5B73-4618-858C-814ED3BD1315}">
      <dgm:prSet/>
      <dgm:spPr/>
      <dgm:t>
        <a:bodyPr/>
        <a:lstStyle/>
        <a:p>
          <a:pPr>
            <a:lnSpc>
              <a:spcPct val="100000"/>
            </a:lnSpc>
          </a:pPr>
          <a:r>
            <a:rPr lang="en-IN"/>
            <a:t>Unwanted attributes from the dataset like TimeDuration, isWhitelistUser &amp; Queue have been removed as they contain static data for every user.</a:t>
          </a:r>
          <a:endParaRPr lang="en-US"/>
        </a:p>
      </dgm:t>
    </dgm:pt>
    <dgm:pt modelId="{3A7C2A21-F031-495E-B093-04A518461133}" type="parTrans" cxnId="{81316082-7187-4A0C-A94E-E98A3E8B4C80}">
      <dgm:prSet/>
      <dgm:spPr/>
      <dgm:t>
        <a:bodyPr/>
        <a:lstStyle/>
        <a:p>
          <a:endParaRPr lang="en-US"/>
        </a:p>
      </dgm:t>
    </dgm:pt>
    <dgm:pt modelId="{23A43534-94E2-42DD-B2FD-B38D04C088BC}" type="sibTrans" cxnId="{81316082-7187-4A0C-A94E-E98A3E8B4C80}">
      <dgm:prSet/>
      <dgm:spPr/>
      <dgm:t>
        <a:bodyPr/>
        <a:lstStyle/>
        <a:p>
          <a:pPr>
            <a:lnSpc>
              <a:spcPct val="100000"/>
            </a:lnSpc>
          </a:pPr>
          <a:endParaRPr lang="en-US"/>
        </a:p>
      </dgm:t>
    </dgm:pt>
    <dgm:pt modelId="{C9E94508-AE6F-4638-88B5-E7387ACF26F8}">
      <dgm:prSet/>
      <dgm:spPr/>
      <dgm:t>
        <a:bodyPr/>
        <a:lstStyle/>
        <a:p>
          <a:pPr>
            <a:lnSpc>
              <a:spcPct val="100000"/>
            </a:lnSpc>
          </a:pPr>
          <a:r>
            <a:rPr lang="en-IN" dirty="0"/>
            <a:t>CreatedAT attribute have been cleaned and formatted to datetime, columns added to extract month from CreatedAt for the data distribution analysis.</a:t>
          </a:r>
          <a:endParaRPr lang="en-US" dirty="0"/>
        </a:p>
      </dgm:t>
    </dgm:pt>
    <dgm:pt modelId="{FD0F8E87-FD2C-42A0-B2C0-DCAEEF1C8422}" type="parTrans" cxnId="{9760CF4A-D3EB-4CCD-A655-917DA29E4F11}">
      <dgm:prSet/>
      <dgm:spPr/>
      <dgm:t>
        <a:bodyPr/>
        <a:lstStyle/>
        <a:p>
          <a:endParaRPr lang="en-US"/>
        </a:p>
      </dgm:t>
    </dgm:pt>
    <dgm:pt modelId="{0D9A91C1-1CBD-4C3D-88DE-66CB2B206C48}" type="sibTrans" cxnId="{9760CF4A-D3EB-4CCD-A655-917DA29E4F11}">
      <dgm:prSet/>
      <dgm:spPr/>
      <dgm:t>
        <a:bodyPr/>
        <a:lstStyle/>
        <a:p>
          <a:pPr>
            <a:lnSpc>
              <a:spcPct val="100000"/>
            </a:lnSpc>
          </a:pPr>
          <a:endParaRPr lang="en-US"/>
        </a:p>
      </dgm:t>
    </dgm:pt>
    <dgm:pt modelId="{1B2F11A9-1CA6-40D5-B2F3-DB3E9F76F02D}">
      <dgm:prSet/>
      <dgm:spPr/>
      <dgm:t>
        <a:bodyPr/>
        <a:lstStyle/>
        <a:p>
          <a:pPr>
            <a:lnSpc>
              <a:spcPct val="100000"/>
            </a:lnSpc>
          </a:pPr>
          <a:r>
            <a:rPr lang="en-IN" dirty="0"/>
            <a:t>Removed unwanted characters from chatStartTime and chatEndTime to improve data consistency.</a:t>
          </a:r>
          <a:endParaRPr lang="en-US" dirty="0"/>
        </a:p>
      </dgm:t>
    </dgm:pt>
    <dgm:pt modelId="{9612C8AF-F7F1-4CB1-8E0A-11C14406C62A}" type="parTrans" cxnId="{F5C8E63A-7D6D-48A3-B8D9-9FFDEC3ABD4D}">
      <dgm:prSet/>
      <dgm:spPr/>
      <dgm:t>
        <a:bodyPr/>
        <a:lstStyle/>
        <a:p>
          <a:endParaRPr lang="en-US"/>
        </a:p>
      </dgm:t>
    </dgm:pt>
    <dgm:pt modelId="{24DCF3EF-3700-45B3-971C-30A52C6F6CEA}" type="sibTrans" cxnId="{F5C8E63A-7D6D-48A3-B8D9-9FFDEC3ABD4D}">
      <dgm:prSet/>
      <dgm:spPr/>
      <dgm:t>
        <a:bodyPr/>
        <a:lstStyle/>
        <a:p>
          <a:pPr>
            <a:lnSpc>
              <a:spcPct val="100000"/>
            </a:lnSpc>
          </a:pPr>
          <a:endParaRPr lang="en-US"/>
        </a:p>
      </dgm:t>
    </dgm:pt>
    <dgm:pt modelId="{858C7FE1-098C-4A75-A7FE-5854EF2771AD}">
      <dgm:prSet/>
      <dgm:spPr/>
      <dgm:t>
        <a:bodyPr/>
        <a:lstStyle/>
        <a:p>
          <a:pPr>
            <a:lnSpc>
              <a:spcPct val="100000"/>
            </a:lnSpc>
          </a:pPr>
          <a:r>
            <a:rPr lang="en-IN"/>
            <a:t>Removed extra spaces and duplicates values from guru name attribute in the cleaning process.</a:t>
          </a:r>
          <a:endParaRPr lang="en-US"/>
        </a:p>
      </dgm:t>
    </dgm:pt>
    <dgm:pt modelId="{1B86B25F-BB0F-47AD-A09F-A10C072AB4D6}" type="parTrans" cxnId="{2FA15F22-13CF-49E9-B838-6D14989C358A}">
      <dgm:prSet/>
      <dgm:spPr/>
      <dgm:t>
        <a:bodyPr/>
        <a:lstStyle/>
        <a:p>
          <a:endParaRPr lang="en-US"/>
        </a:p>
      </dgm:t>
    </dgm:pt>
    <dgm:pt modelId="{6C9074DD-7B98-4EFD-ADC0-F72C22D3FA66}" type="sibTrans" cxnId="{2FA15F22-13CF-49E9-B838-6D14989C358A}">
      <dgm:prSet/>
      <dgm:spPr/>
      <dgm:t>
        <a:bodyPr/>
        <a:lstStyle/>
        <a:p>
          <a:pPr>
            <a:lnSpc>
              <a:spcPct val="100000"/>
            </a:lnSpc>
          </a:pPr>
          <a:endParaRPr lang="en-US"/>
        </a:p>
      </dgm:t>
    </dgm:pt>
    <dgm:pt modelId="{B9903080-7CBC-4D78-B190-009B18BCB30B}">
      <dgm:prSet/>
      <dgm:spPr/>
      <dgm:t>
        <a:bodyPr/>
        <a:lstStyle/>
        <a:p>
          <a:pPr>
            <a:lnSpc>
              <a:spcPct val="100000"/>
            </a:lnSpc>
          </a:pPr>
          <a:r>
            <a:rPr lang="en-IN"/>
            <a:t>The cleaned data would be used for further analysis and would provide a time series performance of the organization.</a:t>
          </a:r>
          <a:endParaRPr lang="en-US"/>
        </a:p>
      </dgm:t>
    </dgm:pt>
    <dgm:pt modelId="{2544CB12-4745-4B30-8E2C-0B74E0161874}" type="parTrans" cxnId="{1B15B780-9C5E-4AB8-B497-220D7D7A8B79}">
      <dgm:prSet/>
      <dgm:spPr/>
      <dgm:t>
        <a:bodyPr/>
        <a:lstStyle/>
        <a:p>
          <a:endParaRPr lang="en-US"/>
        </a:p>
      </dgm:t>
    </dgm:pt>
    <dgm:pt modelId="{519AD3C0-75BF-422E-A35D-F8A77B17ECE7}" type="sibTrans" cxnId="{1B15B780-9C5E-4AB8-B497-220D7D7A8B79}">
      <dgm:prSet/>
      <dgm:spPr/>
      <dgm:t>
        <a:bodyPr/>
        <a:lstStyle/>
        <a:p>
          <a:pPr>
            <a:lnSpc>
              <a:spcPct val="100000"/>
            </a:lnSpc>
          </a:pPr>
          <a:endParaRPr lang="en-US"/>
        </a:p>
      </dgm:t>
    </dgm:pt>
    <dgm:pt modelId="{0944ACE9-8824-4987-9973-07EEE66546E0}">
      <dgm:prSet/>
      <dgm:spPr/>
      <dgm:t>
        <a:bodyPr/>
        <a:lstStyle/>
        <a:p>
          <a:pPr>
            <a:lnSpc>
              <a:spcPct val="100000"/>
            </a:lnSpc>
          </a:pPr>
          <a:r>
            <a:rPr lang="en-IN"/>
            <a:t>The Data would provide key insights valuable for organizational decisions and contribute to the exponential growth of Astrosage.</a:t>
          </a:r>
          <a:endParaRPr lang="en-US"/>
        </a:p>
      </dgm:t>
    </dgm:pt>
    <dgm:pt modelId="{AB425E61-C5CA-4CDE-9167-14E74A1DAD13}" type="parTrans" cxnId="{57BEEE20-B304-4F9B-A5E4-E60512EBCD08}">
      <dgm:prSet/>
      <dgm:spPr/>
      <dgm:t>
        <a:bodyPr/>
        <a:lstStyle/>
        <a:p>
          <a:endParaRPr lang="en-US"/>
        </a:p>
      </dgm:t>
    </dgm:pt>
    <dgm:pt modelId="{10E9277C-6E23-4B47-A166-F27C60F5BB8A}" type="sibTrans" cxnId="{57BEEE20-B304-4F9B-A5E4-E60512EBCD08}">
      <dgm:prSet/>
      <dgm:spPr/>
      <dgm:t>
        <a:bodyPr/>
        <a:lstStyle/>
        <a:p>
          <a:pPr>
            <a:lnSpc>
              <a:spcPct val="100000"/>
            </a:lnSpc>
          </a:pPr>
          <a:endParaRPr lang="en-US"/>
        </a:p>
      </dgm:t>
    </dgm:pt>
    <dgm:pt modelId="{3BC516F0-DEDE-447F-940E-ADF0860D6934}">
      <dgm:prSet/>
      <dgm:spPr/>
      <dgm:t>
        <a:bodyPr/>
        <a:lstStyle/>
        <a:p>
          <a:pPr>
            <a:lnSpc>
              <a:spcPct val="100000"/>
            </a:lnSpc>
          </a:pPr>
          <a:r>
            <a:rPr lang="en-IN"/>
            <a:t>Analysis would determine the purpose at which the investment of Rs 1 Crore would be used for Astrosage.</a:t>
          </a:r>
          <a:endParaRPr lang="en-US"/>
        </a:p>
      </dgm:t>
    </dgm:pt>
    <dgm:pt modelId="{A46C8928-15FE-4A74-9DB5-5FD72F7EA85E}" type="parTrans" cxnId="{A703DE0E-FECA-4867-A36B-581E2891D892}">
      <dgm:prSet/>
      <dgm:spPr/>
      <dgm:t>
        <a:bodyPr/>
        <a:lstStyle/>
        <a:p>
          <a:endParaRPr lang="en-US"/>
        </a:p>
      </dgm:t>
    </dgm:pt>
    <dgm:pt modelId="{B6679134-0F07-4CC1-8089-EC6C8828BF97}" type="sibTrans" cxnId="{A703DE0E-FECA-4867-A36B-581E2891D892}">
      <dgm:prSet/>
      <dgm:spPr/>
      <dgm:t>
        <a:bodyPr/>
        <a:lstStyle/>
        <a:p>
          <a:endParaRPr lang="en-US"/>
        </a:p>
      </dgm:t>
    </dgm:pt>
    <dgm:pt modelId="{E42479F6-FE10-4D57-8291-2EF28000FD27}" type="pres">
      <dgm:prSet presAssocID="{33730F98-16C2-4179-8ECC-96E7FDD24B18}" presName="root" presStyleCnt="0">
        <dgm:presLayoutVars>
          <dgm:dir/>
          <dgm:resizeHandles val="exact"/>
        </dgm:presLayoutVars>
      </dgm:prSet>
      <dgm:spPr/>
    </dgm:pt>
    <dgm:pt modelId="{ED1F7BF7-0E5F-4577-9209-37778A6FF89F}" type="pres">
      <dgm:prSet presAssocID="{33730F98-16C2-4179-8ECC-96E7FDD24B18}" presName="container" presStyleCnt="0">
        <dgm:presLayoutVars>
          <dgm:dir/>
          <dgm:resizeHandles val="exact"/>
        </dgm:presLayoutVars>
      </dgm:prSet>
      <dgm:spPr/>
    </dgm:pt>
    <dgm:pt modelId="{2FB5FD45-905C-4CF3-B976-86CD3F3FC543}" type="pres">
      <dgm:prSet presAssocID="{A7B2C4BB-5B73-4618-858C-814ED3BD1315}" presName="compNode" presStyleCnt="0"/>
      <dgm:spPr/>
    </dgm:pt>
    <dgm:pt modelId="{366EACD7-F319-4A2F-AC6B-9AFCE4406768}" type="pres">
      <dgm:prSet presAssocID="{A7B2C4BB-5B73-4618-858C-814ED3BD1315}" presName="iconBgRect" presStyleLbl="bgShp" presStyleIdx="0" presStyleCnt="7"/>
      <dgm:spPr/>
    </dgm:pt>
    <dgm:pt modelId="{476A2BD4-F112-475B-8174-5D8D37AD0CB3}" type="pres">
      <dgm:prSet presAssocID="{A7B2C4BB-5B73-4618-858C-814ED3BD131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CC999A5D-821C-4B20-AE6D-F5FA2CE3297A}" type="pres">
      <dgm:prSet presAssocID="{A7B2C4BB-5B73-4618-858C-814ED3BD1315}" presName="spaceRect" presStyleCnt="0"/>
      <dgm:spPr/>
    </dgm:pt>
    <dgm:pt modelId="{A08A329E-BE07-458A-B296-BF109BE0D885}" type="pres">
      <dgm:prSet presAssocID="{A7B2C4BB-5B73-4618-858C-814ED3BD1315}" presName="textRect" presStyleLbl="revTx" presStyleIdx="0" presStyleCnt="7">
        <dgm:presLayoutVars>
          <dgm:chMax val="1"/>
          <dgm:chPref val="1"/>
        </dgm:presLayoutVars>
      </dgm:prSet>
      <dgm:spPr/>
    </dgm:pt>
    <dgm:pt modelId="{D817CF50-3011-4F90-8ACD-B17A6509438A}" type="pres">
      <dgm:prSet presAssocID="{23A43534-94E2-42DD-B2FD-B38D04C088BC}" presName="sibTrans" presStyleLbl="sibTrans2D1" presStyleIdx="0" presStyleCnt="0"/>
      <dgm:spPr/>
    </dgm:pt>
    <dgm:pt modelId="{34799594-8D13-489F-BF0D-1F2E9C25AE43}" type="pres">
      <dgm:prSet presAssocID="{C9E94508-AE6F-4638-88B5-E7387ACF26F8}" presName="compNode" presStyleCnt="0"/>
      <dgm:spPr/>
    </dgm:pt>
    <dgm:pt modelId="{D8985052-2A34-49E8-A1CB-991D3E3BD9E0}" type="pres">
      <dgm:prSet presAssocID="{C9E94508-AE6F-4638-88B5-E7387ACF26F8}" presName="iconBgRect" presStyleLbl="bgShp" presStyleIdx="1" presStyleCnt="7"/>
      <dgm:spPr/>
    </dgm:pt>
    <dgm:pt modelId="{9469D30E-EE05-4889-A270-B9E20904267B}" type="pres">
      <dgm:prSet presAssocID="{C9E94508-AE6F-4638-88B5-E7387ACF26F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422BF633-A5E8-4FDD-A9A0-4511CF1CA78C}" type="pres">
      <dgm:prSet presAssocID="{C9E94508-AE6F-4638-88B5-E7387ACF26F8}" presName="spaceRect" presStyleCnt="0"/>
      <dgm:spPr/>
    </dgm:pt>
    <dgm:pt modelId="{17777AA6-305A-473E-98A2-A52F446DAB51}" type="pres">
      <dgm:prSet presAssocID="{C9E94508-AE6F-4638-88B5-E7387ACF26F8}" presName="textRect" presStyleLbl="revTx" presStyleIdx="1" presStyleCnt="7">
        <dgm:presLayoutVars>
          <dgm:chMax val="1"/>
          <dgm:chPref val="1"/>
        </dgm:presLayoutVars>
      </dgm:prSet>
      <dgm:spPr/>
    </dgm:pt>
    <dgm:pt modelId="{36644804-D64A-4755-8C59-30ED6A9F8AFB}" type="pres">
      <dgm:prSet presAssocID="{0D9A91C1-1CBD-4C3D-88DE-66CB2B206C48}" presName="sibTrans" presStyleLbl="sibTrans2D1" presStyleIdx="0" presStyleCnt="0"/>
      <dgm:spPr/>
    </dgm:pt>
    <dgm:pt modelId="{97E40AF3-4E34-4A02-809C-D99D681D2FE8}" type="pres">
      <dgm:prSet presAssocID="{1B2F11A9-1CA6-40D5-B2F3-DB3E9F76F02D}" presName="compNode" presStyleCnt="0"/>
      <dgm:spPr/>
    </dgm:pt>
    <dgm:pt modelId="{E87E0417-EF39-4D6F-A6B7-718596BFA2EB}" type="pres">
      <dgm:prSet presAssocID="{1B2F11A9-1CA6-40D5-B2F3-DB3E9F76F02D}" presName="iconBgRect" presStyleLbl="bgShp" presStyleIdx="2" presStyleCnt="7"/>
      <dgm:spPr/>
    </dgm:pt>
    <dgm:pt modelId="{1E761AA8-2125-4D1F-85F5-D83C65B6BF4C}" type="pres">
      <dgm:prSet presAssocID="{1B2F11A9-1CA6-40D5-B2F3-DB3E9F76F02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ap"/>
        </a:ext>
      </dgm:extLst>
    </dgm:pt>
    <dgm:pt modelId="{BC3DE14C-E035-45E8-A2ED-CAA8B6A324A8}" type="pres">
      <dgm:prSet presAssocID="{1B2F11A9-1CA6-40D5-B2F3-DB3E9F76F02D}" presName="spaceRect" presStyleCnt="0"/>
      <dgm:spPr/>
    </dgm:pt>
    <dgm:pt modelId="{DFD0BB1F-6BFB-471A-8533-50669ECB2A4C}" type="pres">
      <dgm:prSet presAssocID="{1B2F11A9-1CA6-40D5-B2F3-DB3E9F76F02D}" presName="textRect" presStyleLbl="revTx" presStyleIdx="2" presStyleCnt="7">
        <dgm:presLayoutVars>
          <dgm:chMax val="1"/>
          <dgm:chPref val="1"/>
        </dgm:presLayoutVars>
      </dgm:prSet>
      <dgm:spPr/>
    </dgm:pt>
    <dgm:pt modelId="{BFF11A03-1757-4CEE-BB74-20F8D302C663}" type="pres">
      <dgm:prSet presAssocID="{24DCF3EF-3700-45B3-971C-30A52C6F6CEA}" presName="sibTrans" presStyleLbl="sibTrans2D1" presStyleIdx="0" presStyleCnt="0"/>
      <dgm:spPr/>
    </dgm:pt>
    <dgm:pt modelId="{A1F14796-916C-43C4-8D79-F96CAA9CE5A1}" type="pres">
      <dgm:prSet presAssocID="{858C7FE1-098C-4A75-A7FE-5854EF2771AD}" presName="compNode" presStyleCnt="0"/>
      <dgm:spPr/>
    </dgm:pt>
    <dgm:pt modelId="{EB25C8D7-6CED-49B6-BA28-8ECA9DDA9008}" type="pres">
      <dgm:prSet presAssocID="{858C7FE1-098C-4A75-A7FE-5854EF2771AD}" presName="iconBgRect" presStyleLbl="bgShp" presStyleIdx="3" presStyleCnt="7"/>
      <dgm:spPr/>
    </dgm:pt>
    <dgm:pt modelId="{C0E7336C-CE71-4B6D-A15C-98FB41DFA5B5}" type="pres">
      <dgm:prSet presAssocID="{858C7FE1-098C-4A75-A7FE-5854EF2771A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yramid with Levels"/>
        </a:ext>
      </dgm:extLst>
    </dgm:pt>
    <dgm:pt modelId="{6C66C2FB-E544-4AC6-9410-58DE1077830B}" type="pres">
      <dgm:prSet presAssocID="{858C7FE1-098C-4A75-A7FE-5854EF2771AD}" presName="spaceRect" presStyleCnt="0"/>
      <dgm:spPr/>
    </dgm:pt>
    <dgm:pt modelId="{69DFF14F-B424-4CE7-83F0-541D1360A4B2}" type="pres">
      <dgm:prSet presAssocID="{858C7FE1-098C-4A75-A7FE-5854EF2771AD}" presName="textRect" presStyleLbl="revTx" presStyleIdx="3" presStyleCnt="7">
        <dgm:presLayoutVars>
          <dgm:chMax val="1"/>
          <dgm:chPref val="1"/>
        </dgm:presLayoutVars>
      </dgm:prSet>
      <dgm:spPr/>
    </dgm:pt>
    <dgm:pt modelId="{D26D32A3-C019-432B-A782-ED1C2C2EE1A5}" type="pres">
      <dgm:prSet presAssocID="{6C9074DD-7B98-4EFD-ADC0-F72C22D3FA66}" presName="sibTrans" presStyleLbl="sibTrans2D1" presStyleIdx="0" presStyleCnt="0"/>
      <dgm:spPr/>
    </dgm:pt>
    <dgm:pt modelId="{68F38386-771B-4DF2-853E-C92ADD1F572C}" type="pres">
      <dgm:prSet presAssocID="{B9903080-7CBC-4D78-B190-009B18BCB30B}" presName="compNode" presStyleCnt="0"/>
      <dgm:spPr/>
    </dgm:pt>
    <dgm:pt modelId="{5FE4E089-7DFD-45F8-AB8B-E0E3779CC2F1}" type="pres">
      <dgm:prSet presAssocID="{B9903080-7CBC-4D78-B190-009B18BCB30B}" presName="iconBgRect" presStyleLbl="bgShp" presStyleIdx="4" presStyleCnt="7"/>
      <dgm:spPr/>
    </dgm:pt>
    <dgm:pt modelId="{A243304B-929F-42AC-AA1C-D1E4494B3A74}" type="pres">
      <dgm:prSet presAssocID="{B9903080-7CBC-4D78-B190-009B18BCB30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202C1CAB-0DC8-4013-BD18-E02915236E43}" type="pres">
      <dgm:prSet presAssocID="{B9903080-7CBC-4D78-B190-009B18BCB30B}" presName="spaceRect" presStyleCnt="0"/>
      <dgm:spPr/>
    </dgm:pt>
    <dgm:pt modelId="{0B73CB9C-60F7-444A-B7E3-95C9031AF933}" type="pres">
      <dgm:prSet presAssocID="{B9903080-7CBC-4D78-B190-009B18BCB30B}" presName="textRect" presStyleLbl="revTx" presStyleIdx="4" presStyleCnt="7">
        <dgm:presLayoutVars>
          <dgm:chMax val="1"/>
          <dgm:chPref val="1"/>
        </dgm:presLayoutVars>
      </dgm:prSet>
      <dgm:spPr/>
    </dgm:pt>
    <dgm:pt modelId="{76DED4AA-1D48-4A5E-B23D-964B6EFEBCA8}" type="pres">
      <dgm:prSet presAssocID="{519AD3C0-75BF-422E-A35D-F8A77B17ECE7}" presName="sibTrans" presStyleLbl="sibTrans2D1" presStyleIdx="0" presStyleCnt="0"/>
      <dgm:spPr/>
    </dgm:pt>
    <dgm:pt modelId="{D37AE2F6-3A79-470F-BDF8-80299BBEDB84}" type="pres">
      <dgm:prSet presAssocID="{0944ACE9-8824-4987-9973-07EEE66546E0}" presName="compNode" presStyleCnt="0"/>
      <dgm:spPr/>
    </dgm:pt>
    <dgm:pt modelId="{D0FFB84F-CF90-4E09-8CFE-AD108D2D02A2}" type="pres">
      <dgm:prSet presAssocID="{0944ACE9-8824-4987-9973-07EEE66546E0}" presName="iconBgRect" presStyleLbl="bgShp" presStyleIdx="5" presStyleCnt="7"/>
      <dgm:spPr/>
    </dgm:pt>
    <dgm:pt modelId="{60803F7B-F510-4ED6-A393-7C47CFFC9607}" type="pres">
      <dgm:prSet presAssocID="{0944ACE9-8824-4987-9973-07EEE66546E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siness Growth"/>
        </a:ext>
      </dgm:extLst>
    </dgm:pt>
    <dgm:pt modelId="{E77A20A3-E29A-455F-9966-836B0CFE1CC1}" type="pres">
      <dgm:prSet presAssocID="{0944ACE9-8824-4987-9973-07EEE66546E0}" presName="spaceRect" presStyleCnt="0"/>
      <dgm:spPr/>
    </dgm:pt>
    <dgm:pt modelId="{C19B9F43-150F-4035-B87E-8AA68AE3A29D}" type="pres">
      <dgm:prSet presAssocID="{0944ACE9-8824-4987-9973-07EEE66546E0}" presName="textRect" presStyleLbl="revTx" presStyleIdx="5" presStyleCnt="7">
        <dgm:presLayoutVars>
          <dgm:chMax val="1"/>
          <dgm:chPref val="1"/>
        </dgm:presLayoutVars>
      </dgm:prSet>
      <dgm:spPr/>
    </dgm:pt>
    <dgm:pt modelId="{3E77858A-85D3-4E02-8FC0-32612947CB0E}" type="pres">
      <dgm:prSet presAssocID="{10E9277C-6E23-4B47-A166-F27C60F5BB8A}" presName="sibTrans" presStyleLbl="sibTrans2D1" presStyleIdx="0" presStyleCnt="0"/>
      <dgm:spPr/>
    </dgm:pt>
    <dgm:pt modelId="{23B8262D-0406-4455-906A-59AEE6382A5A}" type="pres">
      <dgm:prSet presAssocID="{3BC516F0-DEDE-447F-940E-ADF0860D6934}" presName="compNode" presStyleCnt="0"/>
      <dgm:spPr/>
    </dgm:pt>
    <dgm:pt modelId="{AAC0A42B-C27F-4B68-A4AB-B0FE569A5443}" type="pres">
      <dgm:prSet presAssocID="{3BC516F0-DEDE-447F-940E-ADF0860D6934}" presName="iconBgRect" presStyleLbl="bgShp" presStyleIdx="6" presStyleCnt="7"/>
      <dgm:spPr/>
    </dgm:pt>
    <dgm:pt modelId="{6AE1D218-2289-498A-87EC-6C5906C9C332}" type="pres">
      <dgm:prSet presAssocID="{3BC516F0-DEDE-447F-940E-ADF0860D693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ollar"/>
        </a:ext>
      </dgm:extLst>
    </dgm:pt>
    <dgm:pt modelId="{FC83ED14-84B1-4257-8360-EDAD644F6B74}" type="pres">
      <dgm:prSet presAssocID="{3BC516F0-DEDE-447F-940E-ADF0860D6934}" presName="spaceRect" presStyleCnt="0"/>
      <dgm:spPr/>
    </dgm:pt>
    <dgm:pt modelId="{D9489878-3FA2-432A-81EC-F61EDCB24B78}" type="pres">
      <dgm:prSet presAssocID="{3BC516F0-DEDE-447F-940E-ADF0860D6934}" presName="textRect" presStyleLbl="revTx" presStyleIdx="6" presStyleCnt="7">
        <dgm:presLayoutVars>
          <dgm:chMax val="1"/>
          <dgm:chPref val="1"/>
        </dgm:presLayoutVars>
      </dgm:prSet>
      <dgm:spPr/>
    </dgm:pt>
  </dgm:ptLst>
  <dgm:cxnLst>
    <dgm:cxn modelId="{FD936306-49BB-4B42-8F6D-E1D07435DAFD}" type="presOf" srcId="{33730F98-16C2-4179-8ECC-96E7FDD24B18}" destId="{E42479F6-FE10-4D57-8291-2EF28000FD27}" srcOrd="0" destOrd="0" presId="urn:microsoft.com/office/officeart/2018/2/layout/IconCircleList"/>
    <dgm:cxn modelId="{A703DE0E-FECA-4867-A36B-581E2891D892}" srcId="{33730F98-16C2-4179-8ECC-96E7FDD24B18}" destId="{3BC516F0-DEDE-447F-940E-ADF0860D6934}" srcOrd="6" destOrd="0" parTransId="{A46C8928-15FE-4A74-9DB5-5FD72F7EA85E}" sibTransId="{B6679134-0F07-4CC1-8089-EC6C8828BF97}"/>
    <dgm:cxn modelId="{652B3611-AA67-4F51-9208-5043BD982318}" type="presOf" srcId="{1B2F11A9-1CA6-40D5-B2F3-DB3E9F76F02D}" destId="{DFD0BB1F-6BFB-471A-8533-50669ECB2A4C}" srcOrd="0" destOrd="0" presId="urn:microsoft.com/office/officeart/2018/2/layout/IconCircleList"/>
    <dgm:cxn modelId="{E0F0F51E-C5A4-41A1-9B34-921BE8C3BF25}" type="presOf" srcId="{A7B2C4BB-5B73-4618-858C-814ED3BD1315}" destId="{A08A329E-BE07-458A-B296-BF109BE0D885}" srcOrd="0" destOrd="0" presId="urn:microsoft.com/office/officeart/2018/2/layout/IconCircleList"/>
    <dgm:cxn modelId="{57BEEE20-B304-4F9B-A5E4-E60512EBCD08}" srcId="{33730F98-16C2-4179-8ECC-96E7FDD24B18}" destId="{0944ACE9-8824-4987-9973-07EEE66546E0}" srcOrd="5" destOrd="0" parTransId="{AB425E61-C5CA-4CDE-9167-14E74A1DAD13}" sibTransId="{10E9277C-6E23-4B47-A166-F27C60F5BB8A}"/>
    <dgm:cxn modelId="{2FA15F22-13CF-49E9-B838-6D14989C358A}" srcId="{33730F98-16C2-4179-8ECC-96E7FDD24B18}" destId="{858C7FE1-098C-4A75-A7FE-5854EF2771AD}" srcOrd="3" destOrd="0" parTransId="{1B86B25F-BB0F-47AD-A09F-A10C072AB4D6}" sibTransId="{6C9074DD-7B98-4EFD-ADC0-F72C22D3FA66}"/>
    <dgm:cxn modelId="{7C3DA32E-EF9B-4848-A9B9-1B56D3EA992B}" type="presOf" srcId="{10E9277C-6E23-4B47-A166-F27C60F5BB8A}" destId="{3E77858A-85D3-4E02-8FC0-32612947CB0E}" srcOrd="0" destOrd="0" presId="urn:microsoft.com/office/officeart/2018/2/layout/IconCircleList"/>
    <dgm:cxn modelId="{75A53E38-B8DF-4153-BDB6-6E717CB934E6}" type="presOf" srcId="{0D9A91C1-1CBD-4C3D-88DE-66CB2B206C48}" destId="{36644804-D64A-4755-8C59-30ED6A9F8AFB}" srcOrd="0" destOrd="0" presId="urn:microsoft.com/office/officeart/2018/2/layout/IconCircleList"/>
    <dgm:cxn modelId="{81A24538-B00A-4A02-960A-2599BCAE7649}" type="presOf" srcId="{3BC516F0-DEDE-447F-940E-ADF0860D6934}" destId="{D9489878-3FA2-432A-81EC-F61EDCB24B78}" srcOrd="0" destOrd="0" presId="urn:microsoft.com/office/officeart/2018/2/layout/IconCircleList"/>
    <dgm:cxn modelId="{F5C8E63A-7D6D-48A3-B8D9-9FFDEC3ABD4D}" srcId="{33730F98-16C2-4179-8ECC-96E7FDD24B18}" destId="{1B2F11A9-1CA6-40D5-B2F3-DB3E9F76F02D}" srcOrd="2" destOrd="0" parTransId="{9612C8AF-F7F1-4CB1-8E0A-11C14406C62A}" sibTransId="{24DCF3EF-3700-45B3-971C-30A52C6F6CEA}"/>
    <dgm:cxn modelId="{2B15605C-C5DA-402E-B49E-C6431C894D9D}" type="presOf" srcId="{858C7FE1-098C-4A75-A7FE-5854EF2771AD}" destId="{69DFF14F-B424-4CE7-83F0-541D1360A4B2}" srcOrd="0" destOrd="0" presId="urn:microsoft.com/office/officeart/2018/2/layout/IconCircleList"/>
    <dgm:cxn modelId="{DBC91E5E-B2B4-4A6C-8D8F-18527224EEE9}" type="presOf" srcId="{6C9074DD-7B98-4EFD-ADC0-F72C22D3FA66}" destId="{D26D32A3-C019-432B-A782-ED1C2C2EE1A5}" srcOrd="0" destOrd="0" presId="urn:microsoft.com/office/officeart/2018/2/layout/IconCircleList"/>
    <dgm:cxn modelId="{7E456F42-AE83-487E-87F7-284ABF724AA6}" type="presOf" srcId="{0944ACE9-8824-4987-9973-07EEE66546E0}" destId="{C19B9F43-150F-4035-B87E-8AA68AE3A29D}" srcOrd="0" destOrd="0" presId="urn:microsoft.com/office/officeart/2018/2/layout/IconCircleList"/>
    <dgm:cxn modelId="{9760CF4A-D3EB-4CCD-A655-917DA29E4F11}" srcId="{33730F98-16C2-4179-8ECC-96E7FDD24B18}" destId="{C9E94508-AE6F-4638-88B5-E7387ACF26F8}" srcOrd="1" destOrd="0" parTransId="{FD0F8E87-FD2C-42A0-B2C0-DCAEEF1C8422}" sibTransId="{0D9A91C1-1CBD-4C3D-88DE-66CB2B206C48}"/>
    <dgm:cxn modelId="{28629C4D-E32B-402B-A3A8-F00F80844C51}" type="presOf" srcId="{23A43534-94E2-42DD-B2FD-B38D04C088BC}" destId="{D817CF50-3011-4F90-8ACD-B17A6509438A}" srcOrd="0" destOrd="0" presId="urn:microsoft.com/office/officeart/2018/2/layout/IconCircleList"/>
    <dgm:cxn modelId="{A5E9F574-309B-4CF6-88AA-93107D52B058}" type="presOf" srcId="{519AD3C0-75BF-422E-A35D-F8A77B17ECE7}" destId="{76DED4AA-1D48-4A5E-B23D-964B6EFEBCA8}" srcOrd="0" destOrd="0" presId="urn:microsoft.com/office/officeart/2018/2/layout/IconCircleList"/>
    <dgm:cxn modelId="{A4F46A78-C6F3-488D-A83C-529F1E4A2FA7}" type="presOf" srcId="{C9E94508-AE6F-4638-88B5-E7387ACF26F8}" destId="{17777AA6-305A-473E-98A2-A52F446DAB51}" srcOrd="0" destOrd="0" presId="urn:microsoft.com/office/officeart/2018/2/layout/IconCircleList"/>
    <dgm:cxn modelId="{B5FA4080-0CC6-471A-A8E9-258CCB7D57B1}" type="presOf" srcId="{B9903080-7CBC-4D78-B190-009B18BCB30B}" destId="{0B73CB9C-60F7-444A-B7E3-95C9031AF933}" srcOrd="0" destOrd="0" presId="urn:microsoft.com/office/officeart/2018/2/layout/IconCircleList"/>
    <dgm:cxn modelId="{1B15B780-9C5E-4AB8-B497-220D7D7A8B79}" srcId="{33730F98-16C2-4179-8ECC-96E7FDD24B18}" destId="{B9903080-7CBC-4D78-B190-009B18BCB30B}" srcOrd="4" destOrd="0" parTransId="{2544CB12-4745-4B30-8E2C-0B74E0161874}" sibTransId="{519AD3C0-75BF-422E-A35D-F8A77B17ECE7}"/>
    <dgm:cxn modelId="{81316082-7187-4A0C-A94E-E98A3E8B4C80}" srcId="{33730F98-16C2-4179-8ECC-96E7FDD24B18}" destId="{A7B2C4BB-5B73-4618-858C-814ED3BD1315}" srcOrd="0" destOrd="0" parTransId="{3A7C2A21-F031-495E-B093-04A518461133}" sibTransId="{23A43534-94E2-42DD-B2FD-B38D04C088BC}"/>
    <dgm:cxn modelId="{B59F9883-5361-4958-B1B5-D3958ACB78CA}" type="presOf" srcId="{24DCF3EF-3700-45B3-971C-30A52C6F6CEA}" destId="{BFF11A03-1757-4CEE-BB74-20F8D302C663}" srcOrd="0" destOrd="0" presId="urn:microsoft.com/office/officeart/2018/2/layout/IconCircleList"/>
    <dgm:cxn modelId="{7042EBDE-7157-4443-B487-AF254CFDFE47}" type="presParOf" srcId="{E42479F6-FE10-4D57-8291-2EF28000FD27}" destId="{ED1F7BF7-0E5F-4577-9209-37778A6FF89F}" srcOrd="0" destOrd="0" presId="urn:microsoft.com/office/officeart/2018/2/layout/IconCircleList"/>
    <dgm:cxn modelId="{B536493D-33DA-426F-8E17-E879FE5297B8}" type="presParOf" srcId="{ED1F7BF7-0E5F-4577-9209-37778A6FF89F}" destId="{2FB5FD45-905C-4CF3-B976-86CD3F3FC543}" srcOrd="0" destOrd="0" presId="urn:microsoft.com/office/officeart/2018/2/layout/IconCircleList"/>
    <dgm:cxn modelId="{F074EB9D-CD7A-4EB8-AF25-0252A8169BF7}" type="presParOf" srcId="{2FB5FD45-905C-4CF3-B976-86CD3F3FC543}" destId="{366EACD7-F319-4A2F-AC6B-9AFCE4406768}" srcOrd="0" destOrd="0" presId="urn:microsoft.com/office/officeart/2018/2/layout/IconCircleList"/>
    <dgm:cxn modelId="{83CC25AD-2B05-477B-B543-FCA20293603C}" type="presParOf" srcId="{2FB5FD45-905C-4CF3-B976-86CD3F3FC543}" destId="{476A2BD4-F112-475B-8174-5D8D37AD0CB3}" srcOrd="1" destOrd="0" presId="urn:microsoft.com/office/officeart/2018/2/layout/IconCircleList"/>
    <dgm:cxn modelId="{99D9F872-7743-4290-9340-5C5A575461E9}" type="presParOf" srcId="{2FB5FD45-905C-4CF3-B976-86CD3F3FC543}" destId="{CC999A5D-821C-4B20-AE6D-F5FA2CE3297A}" srcOrd="2" destOrd="0" presId="urn:microsoft.com/office/officeart/2018/2/layout/IconCircleList"/>
    <dgm:cxn modelId="{AD5D24C1-EDCC-4624-B043-CCEFD94803DE}" type="presParOf" srcId="{2FB5FD45-905C-4CF3-B976-86CD3F3FC543}" destId="{A08A329E-BE07-458A-B296-BF109BE0D885}" srcOrd="3" destOrd="0" presId="urn:microsoft.com/office/officeart/2018/2/layout/IconCircleList"/>
    <dgm:cxn modelId="{3C902FEC-A334-4075-A917-975490EB7A61}" type="presParOf" srcId="{ED1F7BF7-0E5F-4577-9209-37778A6FF89F}" destId="{D817CF50-3011-4F90-8ACD-B17A6509438A}" srcOrd="1" destOrd="0" presId="urn:microsoft.com/office/officeart/2018/2/layout/IconCircleList"/>
    <dgm:cxn modelId="{EE23AF4E-FD98-412B-A3C3-72C5737675ED}" type="presParOf" srcId="{ED1F7BF7-0E5F-4577-9209-37778A6FF89F}" destId="{34799594-8D13-489F-BF0D-1F2E9C25AE43}" srcOrd="2" destOrd="0" presId="urn:microsoft.com/office/officeart/2018/2/layout/IconCircleList"/>
    <dgm:cxn modelId="{DFA17548-2DB2-4880-BD64-37ADC31D5E45}" type="presParOf" srcId="{34799594-8D13-489F-BF0D-1F2E9C25AE43}" destId="{D8985052-2A34-49E8-A1CB-991D3E3BD9E0}" srcOrd="0" destOrd="0" presId="urn:microsoft.com/office/officeart/2018/2/layout/IconCircleList"/>
    <dgm:cxn modelId="{22224081-1403-4788-9D7E-E91C5092E849}" type="presParOf" srcId="{34799594-8D13-489F-BF0D-1F2E9C25AE43}" destId="{9469D30E-EE05-4889-A270-B9E20904267B}" srcOrd="1" destOrd="0" presId="urn:microsoft.com/office/officeart/2018/2/layout/IconCircleList"/>
    <dgm:cxn modelId="{471394B3-FC15-4BCA-B7B7-30D3885C42A9}" type="presParOf" srcId="{34799594-8D13-489F-BF0D-1F2E9C25AE43}" destId="{422BF633-A5E8-4FDD-A9A0-4511CF1CA78C}" srcOrd="2" destOrd="0" presId="urn:microsoft.com/office/officeart/2018/2/layout/IconCircleList"/>
    <dgm:cxn modelId="{4CECDACA-E1C4-486E-BCE8-B2CDAA32A5D5}" type="presParOf" srcId="{34799594-8D13-489F-BF0D-1F2E9C25AE43}" destId="{17777AA6-305A-473E-98A2-A52F446DAB51}" srcOrd="3" destOrd="0" presId="urn:microsoft.com/office/officeart/2018/2/layout/IconCircleList"/>
    <dgm:cxn modelId="{87645FEF-F9E9-4E2F-9E84-D666CA16B996}" type="presParOf" srcId="{ED1F7BF7-0E5F-4577-9209-37778A6FF89F}" destId="{36644804-D64A-4755-8C59-30ED6A9F8AFB}" srcOrd="3" destOrd="0" presId="urn:microsoft.com/office/officeart/2018/2/layout/IconCircleList"/>
    <dgm:cxn modelId="{8B1ABEE5-6E3A-4386-995F-6D6B9BD2A0A0}" type="presParOf" srcId="{ED1F7BF7-0E5F-4577-9209-37778A6FF89F}" destId="{97E40AF3-4E34-4A02-809C-D99D681D2FE8}" srcOrd="4" destOrd="0" presId="urn:microsoft.com/office/officeart/2018/2/layout/IconCircleList"/>
    <dgm:cxn modelId="{BB57BEFA-12B0-4AE7-8814-1F3F84514BFB}" type="presParOf" srcId="{97E40AF3-4E34-4A02-809C-D99D681D2FE8}" destId="{E87E0417-EF39-4D6F-A6B7-718596BFA2EB}" srcOrd="0" destOrd="0" presId="urn:microsoft.com/office/officeart/2018/2/layout/IconCircleList"/>
    <dgm:cxn modelId="{F3CBF432-C54A-4214-934D-D69BCBBC63F8}" type="presParOf" srcId="{97E40AF3-4E34-4A02-809C-D99D681D2FE8}" destId="{1E761AA8-2125-4D1F-85F5-D83C65B6BF4C}" srcOrd="1" destOrd="0" presId="urn:microsoft.com/office/officeart/2018/2/layout/IconCircleList"/>
    <dgm:cxn modelId="{03AE0738-BF0F-47F2-8C8A-6E27D047F6BF}" type="presParOf" srcId="{97E40AF3-4E34-4A02-809C-D99D681D2FE8}" destId="{BC3DE14C-E035-45E8-A2ED-CAA8B6A324A8}" srcOrd="2" destOrd="0" presId="urn:microsoft.com/office/officeart/2018/2/layout/IconCircleList"/>
    <dgm:cxn modelId="{69E6ABD6-11FB-4C91-B2A7-30173358E8FC}" type="presParOf" srcId="{97E40AF3-4E34-4A02-809C-D99D681D2FE8}" destId="{DFD0BB1F-6BFB-471A-8533-50669ECB2A4C}" srcOrd="3" destOrd="0" presId="urn:microsoft.com/office/officeart/2018/2/layout/IconCircleList"/>
    <dgm:cxn modelId="{B8A67CAB-F172-457A-916E-CC6F436D2D62}" type="presParOf" srcId="{ED1F7BF7-0E5F-4577-9209-37778A6FF89F}" destId="{BFF11A03-1757-4CEE-BB74-20F8D302C663}" srcOrd="5" destOrd="0" presId="urn:microsoft.com/office/officeart/2018/2/layout/IconCircleList"/>
    <dgm:cxn modelId="{577F47C8-2190-4D6E-B3C5-04861E1BC9D6}" type="presParOf" srcId="{ED1F7BF7-0E5F-4577-9209-37778A6FF89F}" destId="{A1F14796-916C-43C4-8D79-F96CAA9CE5A1}" srcOrd="6" destOrd="0" presId="urn:microsoft.com/office/officeart/2018/2/layout/IconCircleList"/>
    <dgm:cxn modelId="{86CA7D84-5504-4DBE-B4E8-D87F8A0CE728}" type="presParOf" srcId="{A1F14796-916C-43C4-8D79-F96CAA9CE5A1}" destId="{EB25C8D7-6CED-49B6-BA28-8ECA9DDA9008}" srcOrd="0" destOrd="0" presId="urn:microsoft.com/office/officeart/2018/2/layout/IconCircleList"/>
    <dgm:cxn modelId="{8605B113-AB83-43E9-B28B-7A087B2E8EA0}" type="presParOf" srcId="{A1F14796-916C-43C4-8D79-F96CAA9CE5A1}" destId="{C0E7336C-CE71-4B6D-A15C-98FB41DFA5B5}" srcOrd="1" destOrd="0" presId="urn:microsoft.com/office/officeart/2018/2/layout/IconCircleList"/>
    <dgm:cxn modelId="{91D49DDF-60E5-4308-BE44-97EADC76A6B3}" type="presParOf" srcId="{A1F14796-916C-43C4-8D79-F96CAA9CE5A1}" destId="{6C66C2FB-E544-4AC6-9410-58DE1077830B}" srcOrd="2" destOrd="0" presId="urn:microsoft.com/office/officeart/2018/2/layout/IconCircleList"/>
    <dgm:cxn modelId="{139AACCE-5421-45AE-9430-759498BFC2D4}" type="presParOf" srcId="{A1F14796-916C-43C4-8D79-F96CAA9CE5A1}" destId="{69DFF14F-B424-4CE7-83F0-541D1360A4B2}" srcOrd="3" destOrd="0" presId="urn:microsoft.com/office/officeart/2018/2/layout/IconCircleList"/>
    <dgm:cxn modelId="{67B73478-EADF-4640-BC3B-95157CE4EAD9}" type="presParOf" srcId="{ED1F7BF7-0E5F-4577-9209-37778A6FF89F}" destId="{D26D32A3-C019-432B-A782-ED1C2C2EE1A5}" srcOrd="7" destOrd="0" presId="urn:microsoft.com/office/officeart/2018/2/layout/IconCircleList"/>
    <dgm:cxn modelId="{58C3ABFE-6975-4E91-9DC3-5947FBB286E1}" type="presParOf" srcId="{ED1F7BF7-0E5F-4577-9209-37778A6FF89F}" destId="{68F38386-771B-4DF2-853E-C92ADD1F572C}" srcOrd="8" destOrd="0" presId="urn:microsoft.com/office/officeart/2018/2/layout/IconCircleList"/>
    <dgm:cxn modelId="{0E819705-75BA-47BA-B4E8-B64EF832FC57}" type="presParOf" srcId="{68F38386-771B-4DF2-853E-C92ADD1F572C}" destId="{5FE4E089-7DFD-45F8-AB8B-E0E3779CC2F1}" srcOrd="0" destOrd="0" presId="urn:microsoft.com/office/officeart/2018/2/layout/IconCircleList"/>
    <dgm:cxn modelId="{D5D789EB-6F58-4015-86D5-A2928C70DB4A}" type="presParOf" srcId="{68F38386-771B-4DF2-853E-C92ADD1F572C}" destId="{A243304B-929F-42AC-AA1C-D1E4494B3A74}" srcOrd="1" destOrd="0" presId="urn:microsoft.com/office/officeart/2018/2/layout/IconCircleList"/>
    <dgm:cxn modelId="{3B828C9E-0BFD-4FED-91D7-CAB948A03DCE}" type="presParOf" srcId="{68F38386-771B-4DF2-853E-C92ADD1F572C}" destId="{202C1CAB-0DC8-4013-BD18-E02915236E43}" srcOrd="2" destOrd="0" presId="urn:microsoft.com/office/officeart/2018/2/layout/IconCircleList"/>
    <dgm:cxn modelId="{638F46B8-2896-4CA8-B1D9-69ADCE4F3570}" type="presParOf" srcId="{68F38386-771B-4DF2-853E-C92ADD1F572C}" destId="{0B73CB9C-60F7-444A-B7E3-95C9031AF933}" srcOrd="3" destOrd="0" presId="urn:microsoft.com/office/officeart/2018/2/layout/IconCircleList"/>
    <dgm:cxn modelId="{3677420A-02FA-46AE-A897-DE6073982904}" type="presParOf" srcId="{ED1F7BF7-0E5F-4577-9209-37778A6FF89F}" destId="{76DED4AA-1D48-4A5E-B23D-964B6EFEBCA8}" srcOrd="9" destOrd="0" presId="urn:microsoft.com/office/officeart/2018/2/layout/IconCircleList"/>
    <dgm:cxn modelId="{87580B02-C96B-45D0-A59B-87B5AF4136A9}" type="presParOf" srcId="{ED1F7BF7-0E5F-4577-9209-37778A6FF89F}" destId="{D37AE2F6-3A79-470F-BDF8-80299BBEDB84}" srcOrd="10" destOrd="0" presId="urn:microsoft.com/office/officeart/2018/2/layout/IconCircleList"/>
    <dgm:cxn modelId="{5C3AE5AF-2562-49BC-BA6F-FC66FC1461B5}" type="presParOf" srcId="{D37AE2F6-3A79-470F-BDF8-80299BBEDB84}" destId="{D0FFB84F-CF90-4E09-8CFE-AD108D2D02A2}" srcOrd="0" destOrd="0" presId="urn:microsoft.com/office/officeart/2018/2/layout/IconCircleList"/>
    <dgm:cxn modelId="{F62F66DC-57C5-4E59-B7EB-2DBA9E1E9C55}" type="presParOf" srcId="{D37AE2F6-3A79-470F-BDF8-80299BBEDB84}" destId="{60803F7B-F510-4ED6-A393-7C47CFFC9607}" srcOrd="1" destOrd="0" presId="urn:microsoft.com/office/officeart/2018/2/layout/IconCircleList"/>
    <dgm:cxn modelId="{806FE2CA-9409-433D-BEF8-16DA7EB2BF18}" type="presParOf" srcId="{D37AE2F6-3A79-470F-BDF8-80299BBEDB84}" destId="{E77A20A3-E29A-455F-9966-836B0CFE1CC1}" srcOrd="2" destOrd="0" presId="urn:microsoft.com/office/officeart/2018/2/layout/IconCircleList"/>
    <dgm:cxn modelId="{13188E1C-DD20-4C3C-9687-F2CF2E33A6CF}" type="presParOf" srcId="{D37AE2F6-3A79-470F-BDF8-80299BBEDB84}" destId="{C19B9F43-150F-4035-B87E-8AA68AE3A29D}" srcOrd="3" destOrd="0" presId="urn:microsoft.com/office/officeart/2018/2/layout/IconCircleList"/>
    <dgm:cxn modelId="{FEC5A082-EC60-420E-8548-F386834CFC1C}" type="presParOf" srcId="{ED1F7BF7-0E5F-4577-9209-37778A6FF89F}" destId="{3E77858A-85D3-4E02-8FC0-32612947CB0E}" srcOrd="11" destOrd="0" presId="urn:microsoft.com/office/officeart/2018/2/layout/IconCircleList"/>
    <dgm:cxn modelId="{CA1CD72F-9C8C-439C-91FB-ED4D249E10E8}" type="presParOf" srcId="{ED1F7BF7-0E5F-4577-9209-37778A6FF89F}" destId="{23B8262D-0406-4455-906A-59AEE6382A5A}" srcOrd="12" destOrd="0" presId="urn:microsoft.com/office/officeart/2018/2/layout/IconCircleList"/>
    <dgm:cxn modelId="{F5EF87DC-DEFC-4EC8-9F18-C210A0ED03E3}" type="presParOf" srcId="{23B8262D-0406-4455-906A-59AEE6382A5A}" destId="{AAC0A42B-C27F-4B68-A4AB-B0FE569A5443}" srcOrd="0" destOrd="0" presId="urn:microsoft.com/office/officeart/2018/2/layout/IconCircleList"/>
    <dgm:cxn modelId="{6487163E-4B67-4746-950C-88DCD6BE871B}" type="presParOf" srcId="{23B8262D-0406-4455-906A-59AEE6382A5A}" destId="{6AE1D218-2289-498A-87EC-6C5906C9C332}" srcOrd="1" destOrd="0" presId="urn:microsoft.com/office/officeart/2018/2/layout/IconCircleList"/>
    <dgm:cxn modelId="{1A142013-B7FC-4D21-8AB4-6DF0157D9E36}" type="presParOf" srcId="{23B8262D-0406-4455-906A-59AEE6382A5A}" destId="{FC83ED14-84B1-4257-8360-EDAD644F6B74}" srcOrd="2" destOrd="0" presId="urn:microsoft.com/office/officeart/2018/2/layout/IconCircleList"/>
    <dgm:cxn modelId="{F52B0A97-1D32-494D-AD6F-F3D63414EBE0}" type="presParOf" srcId="{23B8262D-0406-4455-906A-59AEE6382A5A}" destId="{D9489878-3FA2-432A-81EC-F61EDCB24B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54E1A3-3B8B-4031-AB7F-25F7AEB5535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F2640C8-FDDD-4B50-A69F-BE856F4C9050}">
      <dgm:prSet custT="1"/>
      <dgm:spPr/>
      <dgm:t>
        <a:bodyPr/>
        <a:lstStyle/>
        <a:p>
          <a:pPr>
            <a:lnSpc>
              <a:spcPct val="100000"/>
            </a:lnSpc>
          </a:pPr>
          <a:r>
            <a:rPr lang="en-IN" sz="1200" dirty="0"/>
            <a:t>Data Cleaning: Various functions &amp; tools like Trim(), Proper(), Find &amp; Replace, Left(), Right() &amp; filter() have been used in cleaning the dataset </a:t>
          </a:r>
          <a:endParaRPr lang="en-US" sz="1200" dirty="0"/>
        </a:p>
      </dgm:t>
    </dgm:pt>
    <dgm:pt modelId="{C82F7D21-D872-4141-B1CF-37F46E5C6B09}" type="parTrans" cxnId="{034F22B6-8D3E-4F5D-A904-D852E3F39774}">
      <dgm:prSet/>
      <dgm:spPr/>
      <dgm:t>
        <a:bodyPr/>
        <a:lstStyle/>
        <a:p>
          <a:endParaRPr lang="en-US"/>
        </a:p>
      </dgm:t>
    </dgm:pt>
    <dgm:pt modelId="{ACA5ABF2-2361-46AE-8B8E-308BFFDAFBC9}" type="sibTrans" cxnId="{034F22B6-8D3E-4F5D-A904-D852E3F39774}">
      <dgm:prSet/>
      <dgm:spPr/>
      <dgm:t>
        <a:bodyPr/>
        <a:lstStyle/>
        <a:p>
          <a:pPr>
            <a:lnSpc>
              <a:spcPct val="100000"/>
            </a:lnSpc>
          </a:pPr>
          <a:endParaRPr lang="en-US"/>
        </a:p>
      </dgm:t>
    </dgm:pt>
    <dgm:pt modelId="{2201B4DC-4373-4CDF-9F04-C7999715169C}">
      <dgm:prSet custT="1"/>
      <dgm:spPr/>
      <dgm:t>
        <a:bodyPr/>
        <a:lstStyle/>
        <a:p>
          <a:pPr>
            <a:lnSpc>
              <a:spcPct val="100000"/>
            </a:lnSpc>
          </a:pPr>
          <a:r>
            <a:rPr lang="en-IN" sz="1200" dirty="0"/>
            <a:t>Data Enrichment: Enhanced the functionality of dataset by using functions like Xlookup() and Index() to search for various key performance variables.</a:t>
          </a:r>
          <a:endParaRPr lang="en-US" sz="1200" dirty="0"/>
        </a:p>
      </dgm:t>
    </dgm:pt>
    <dgm:pt modelId="{D039AEA8-65EE-4C07-9F4E-3B15A3E12C4D}" type="parTrans" cxnId="{23312A8F-E491-4C72-ADA1-06DB9A1F34A0}">
      <dgm:prSet/>
      <dgm:spPr/>
      <dgm:t>
        <a:bodyPr/>
        <a:lstStyle/>
        <a:p>
          <a:endParaRPr lang="en-US"/>
        </a:p>
      </dgm:t>
    </dgm:pt>
    <dgm:pt modelId="{F7F4E813-D74A-4884-A835-00C364ECDEFB}" type="sibTrans" cxnId="{23312A8F-E491-4C72-ADA1-06DB9A1F34A0}">
      <dgm:prSet/>
      <dgm:spPr/>
      <dgm:t>
        <a:bodyPr/>
        <a:lstStyle/>
        <a:p>
          <a:pPr>
            <a:lnSpc>
              <a:spcPct val="100000"/>
            </a:lnSpc>
          </a:pPr>
          <a:endParaRPr lang="en-US"/>
        </a:p>
      </dgm:t>
    </dgm:pt>
    <dgm:pt modelId="{E1BA4EDE-76EE-482A-9A09-EAE69652DD97}">
      <dgm:prSet custT="1"/>
      <dgm:spPr/>
      <dgm:t>
        <a:bodyPr/>
        <a:lstStyle/>
        <a:p>
          <a:pPr>
            <a:lnSpc>
              <a:spcPct val="100000"/>
            </a:lnSpc>
          </a:pPr>
          <a:r>
            <a:rPr lang="en-IN" sz="1200" dirty="0"/>
            <a:t>Data Aggregation: Functions like AVERAGEIF(), MAX(), MIN(), SUMIF(), COUNTIF() have been used to derive specific metrics out of the data set.</a:t>
          </a:r>
          <a:endParaRPr lang="en-US" sz="1200" dirty="0"/>
        </a:p>
      </dgm:t>
    </dgm:pt>
    <dgm:pt modelId="{96F986B2-0296-44F9-B5AA-8A6B363FE4D2}" type="parTrans" cxnId="{175E8710-49CF-4315-AC03-B0E151D03762}">
      <dgm:prSet/>
      <dgm:spPr/>
      <dgm:t>
        <a:bodyPr/>
        <a:lstStyle/>
        <a:p>
          <a:endParaRPr lang="en-US"/>
        </a:p>
      </dgm:t>
    </dgm:pt>
    <dgm:pt modelId="{ECAEFEB0-9F78-43A3-B51C-8EE2D1893E59}" type="sibTrans" cxnId="{175E8710-49CF-4315-AC03-B0E151D03762}">
      <dgm:prSet/>
      <dgm:spPr/>
      <dgm:t>
        <a:bodyPr/>
        <a:lstStyle/>
        <a:p>
          <a:pPr>
            <a:lnSpc>
              <a:spcPct val="100000"/>
            </a:lnSpc>
          </a:pPr>
          <a:endParaRPr lang="en-US"/>
        </a:p>
      </dgm:t>
    </dgm:pt>
    <dgm:pt modelId="{3046D747-2B9B-434E-A2A1-A6E9C9D10AEC}">
      <dgm:prSet custT="1"/>
      <dgm:spPr/>
      <dgm:t>
        <a:bodyPr/>
        <a:lstStyle/>
        <a:p>
          <a:pPr>
            <a:lnSpc>
              <a:spcPct val="100000"/>
            </a:lnSpc>
          </a:pPr>
          <a:r>
            <a:rPr lang="en-IN" sz="1200" dirty="0"/>
            <a:t>Trend Analysis: Deployed various pivot tables and their respective time series charts to determine trendline of the performance.</a:t>
          </a:r>
          <a:endParaRPr lang="en-US" sz="1200" dirty="0"/>
        </a:p>
      </dgm:t>
    </dgm:pt>
    <dgm:pt modelId="{378FD26F-00B1-4DC9-A27D-00546EF5D3B6}" type="parTrans" cxnId="{4A5E71C0-EEFC-4741-A55E-0853FACAE051}">
      <dgm:prSet/>
      <dgm:spPr/>
      <dgm:t>
        <a:bodyPr/>
        <a:lstStyle/>
        <a:p>
          <a:endParaRPr lang="en-US"/>
        </a:p>
      </dgm:t>
    </dgm:pt>
    <dgm:pt modelId="{AA9B636E-FCC8-43B2-AEA2-4EABEDE4FBBA}" type="sibTrans" cxnId="{4A5E71C0-EEFC-4741-A55E-0853FACAE051}">
      <dgm:prSet/>
      <dgm:spPr/>
      <dgm:t>
        <a:bodyPr/>
        <a:lstStyle/>
        <a:p>
          <a:pPr>
            <a:lnSpc>
              <a:spcPct val="100000"/>
            </a:lnSpc>
          </a:pPr>
          <a:endParaRPr lang="en-US"/>
        </a:p>
      </dgm:t>
    </dgm:pt>
    <dgm:pt modelId="{CB1162F6-6A0B-4E14-BDDD-8A517D00EB4A}">
      <dgm:prSet custT="1"/>
      <dgm:spPr/>
      <dgm:t>
        <a:bodyPr/>
        <a:lstStyle/>
        <a:p>
          <a:pPr>
            <a:lnSpc>
              <a:spcPct val="100000"/>
            </a:lnSpc>
          </a:pPr>
          <a:r>
            <a:rPr lang="en-IN" sz="1200" dirty="0"/>
            <a:t>Platform Segmentation: Categorized the platform used to identify the user activity in each of them</a:t>
          </a:r>
          <a:endParaRPr lang="en-US" sz="1200" dirty="0"/>
        </a:p>
      </dgm:t>
    </dgm:pt>
    <dgm:pt modelId="{F08E752B-2C12-4929-8527-A5C94AC1C3E8}" type="parTrans" cxnId="{FC061AAD-0C35-4994-897F-65EE34EE5909}">
      <dgm:prSet/>
      <dgm:spPr/>
      <dgm:t>
        <a:bodyPr/>
        <a:lstStyle/>
        <a:p>
          <a:endParaRPr lang="en-US"/>
        </a:p>
      </dgm:t>
    </dgm:pt>
    <dgm:pt modelId="{E5F4A370-DEE0-473A-A8D6-55963FCA76EB}" type="sibTrans" cxnId="{FC061AAD-0C35-4994-897F-65EE34EE5909}">
      <dgm:prSet/>
      <dgm:spPr/>
      <dgm:t>
        <a:bodyPr/>
        <a:lstStyle/>
        <a:p>
          <a:pPr>
            <a:lnSpc>
              <a:spcPct val="100000"/>
            </a:lnSpc>
          </a:pPr>
          <a:endParaRPr lang="en-US"/>
        </a:p>
      </dgm:t>
    </dgm:pt>
    <dgm:pt modelId="{9E35B834-8FF1-4C13-8146-48BD5B961EFE}">
      <dgm:prSet custT="1"/>
      <dgm:spPr/>
      <dgm:t>
        <a:bodyPr/>
        <a:lstStyle/>
        <a:p>
          <a:pPr>
            <a:lnSpc>
              <a:spcPct val="100000"/>
            </a:lnSpc>
          </a:pPr>
          <a:r>
            <a:rPr lang="en-IN" sz="1200" dirty="0"/>
            <a:t>Visualization: Using dynamic charts and slicers data visualizations have been shown to derive meaningful inferences.</a:t>
          </a:r>
          <a:endParaRPr lang="en-US" sz="1200" dirty="0"/>
        </a:p>
      </dgm:t>
    </dgm:pt>
    <dgm:pt modelId="{DCC06187-AFD9-464F-A22E-6BF46B4C7DF8}" type="parTrans" cxnId="{B20E3D58-BAAF-4007-874C-704CB5903F32}">
      <dgm:prSet/>
      <dgm:spPr/>
      <dgm:t>
        <a:bodyPr/>
        <a:lstStyle/>
        <a:p>
          <a:endParaRPr lang="en-US"/>
        </a:p>
      </dgm:t>
    </dgm:pt>
    <dgm:pt modelId="{3A531071-9064-4253-B515-5F158F403144}" type="sibTrans" cxnId="{B20E3D58-BAAF-4007-874C-704CB5903F32}">
      <dgm:prSet/>
      <dgm:spPr/>
      <dgm:t>
        <a:bodyPr/>
        <a:lstStyle/>
        <a:p>
          <a:endParaRPr lang="en-US"/>
        </a:p>
      </dgm:t>
    </dgm:pt>
    <dgm:pt modelId="{41C14B32-AEDE-4E33-9741-AA8AB730343A}" type="pres">
      <dgm:prSet presAssocID="{1A54E1A3-3B8B-4031-AB7F-25F7AEB5535B}" presName="root" presStyleCnt="0">
        <dgm:presLayoutVars>
          <dgm:dir/>
          <dgm:resizeHandles val="exact"/>
        </dgm:presLayoutVars>
      </dgm:prSet>
      <dgm:spPr/>
    </dgm:pt>
    <dgm:pt modelId="{FCE6A7CD-6DF1-4AE1-82CB-DEA133F2DD35}" type="pres">
      <dgm:prSet presAssocID="{1A54E1A3-3B8B-4031-AB7F-25F7AEB5535B}" presName="container" presStyleCnt="0">
        <dgm:presLayoutVars>
          <dgm:dir/>
          <dgm:resizeHandles val="exact"/>
        </dgm:presLayoutVars>
      </dgm:prSet>
      <dgm:spPr/>
    </dgm:pt>
    <dgm:pt modelId="{6636474C-3057-4694-94B4-353B2E8E8D2C}" type="pres">
      <dgm:prSet presAssocID="{DF2640C8-FDDD-4B50-A69F-BE856F4C9050}" presName="compNode" presStyleCnt="0"/>
      <dgm:spPr/>
    </dgm:pt>
    <dgm:pt modelId="{5D05168D-8693-4AC3-8A6B-1F1500B5A34E}" type="pres">
      <dgm:prSet presAssocID="{DF2640C8-FDDD-4B50-A69F-BE856F4C9050}" presName="iconBgRect" presStyleLbl="bgShp" presStyleIdx="0" presStyleCnt="6"/>
      <dgm:spPr/>
    </dgm:pt>
    <dgm:pt modelId="{3C0EF3C1-57B7-4233-BD84-C1DF9318E3A6}" type="pres">
      <dgm:prSet presAssocID="{DF2640C8-FDDD-4B50-A69F-BE856F4C90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F636B5A8-242F-449D-AF5D-36FD070ACBCC}" type="pres">
      <dgm:prSet presAssocID="{DF2640C8-FDDD-4B50-A69F-BE856F4C9050}" presName="spaceRect" presStyleCnt="0"/>
      <dgm:spPr/>
    </dgm:pt>
    <dgm:pt modelId="{84032B72-BB43-4875-9869-1162F7BF163E}" type="pres">
      <dgm:prSet presAssocID="{DF2640C8-FDDD-4B50-A69F-BE856F4C9050}" presName="textRect" presStyleLbl="revTx" presStyleIdx="0" presStyleCnt="6">
        <dgm:presLayoutVars>
          <dgm:chMax val="1"/>
          <dgm:chPref val="1"/>
        </dgm:presLayoutVars>
      </dgm:prSet>
      <dgm:spPr/>
    </dgm:pt>
    <dgm:pt modelId="{6FD14EF2-8401-4EB0-BFFE-58E75105F498}" type="pres">
      <dgm:prSet presAssocID="{ACA5ABF2-2361-46AE-8B8E-308BFFDAFBC9}" presName="sibTrans" presStyleLbl="sibTrans2D1" presStyleIdx="0" presStyleCnt="0"/>
      <dgm:spPr/>
    </dgm:pt>
    <dgm:pt modelId="{C61AE78E-AD9A-47DB-B499-BAC2728B4384}" type="pres">
      <dgm:prSet presAssocID="{2201B4DC-4373-4CDF-9F04-C7999715169C}" presName="compNode" presStyleCnt="0"/>
      <dgm:spPr/>
    </dgm:pt>
    <dgm:pt modelId="{3617613B-79A7-4CA9-970A-5A0DBBE7E97B}" type="pres">
      <dgm:prSet presAssocID="{2201B4DC-4373-4CDF-9F04-C7999715169C}" presName="iconBgRect" presStyleLbl="bgShp" presStyleIdx="1" presStyleCnt="6"/>
      <dgm:spPr/>
    </dgm:pt>
    <dgm:pt modelId="{91685F51-D346-47E6-96EC-67A4BFB06F0B}" type="pres">
      <dgm:prSet presAssocID="{2201B4DC-4373-4CDF-9F04-C7999715169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15327E0-0F58-437A-8EA8-123C98332748}" type="pres">
      <dgm:prSet presAssocID="{2201B4DC-4373-4CDF-9F04-C7999715169C}" presName="spaceRect" presStyleCnt="0"/>
      <dgm:spPr/>
    </dgm:pt>
    <dgm:pt modelId="{5631D20C-B659-43FA-83C5-1BEF8742B798}" type="pres">
      <dgm:prSet presAssocID="{2201B4DC-4373-4CDF-9F04-C7999715169C}" presName="textRect" presStyleLbl="revTx" presStyleIdx="1" presStyleCnt="6">
        <dgm:presLayoutVars>
          <dgm:chMax val="1"/>
          <dgm:chPref val="1"/>
        </dgm:presLayoutVars>
      </dgm:prSet>
      <dgm:spPr/>
    </dgm:pt>
    <dgm:pt modelId="{B1C417C3-8C98-4C73-9AD1-03B4FBEB9E23}" type="pres">
      <dgm:prSet presAssocID="{F7F4E813-D74A-4884-A835-00C364ECDEFB}" presName="sibTrans" presStyleLbl="sibTrans2D1" presStyleIdx="0" presStyleCnt="0"/>
      <dgm:spPr/>
    </dgm:pt>
    <dgm:pt modelId="{6971410C-2F1F-4043-8657-F859F6581EE9}" type="pres">
      <dgm:prSet presAssocID="{E1BA4EDE-76EE-482A-9A09-EAE69652DD97}" presName="compNode" presStyleCnt="0"/>
      <dgm:spPr/>
    </dgm:pt>
    <dgm:pt modelId="{CAAC708C-AA3C-4D27-83BB-E31DA0EC66F1}" type="pres">
      <dgm:prSet presAssocID="{E1BA4EDE-76EE-482A-9A09-EAE69652DD97}" presName="iconBgRect" presStyleLbl="bgShp" presStyleIdx="2" presStyleCnt="6"/>
      <dgm:spPr/>
    </dgm:pt>
    <dgm:pt modelId="{BCCF3D0B-B1A1-44BC-9E2E-771392E53DD9}" type="pres">
      <dgm:prSet presAssocID="{E1BA4EDE-76EE-482A-9A09-EAE69652DD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
        </a:ext>
      </dgm:extLst>
    </dgm:pt>
    <dgm:pt modelId="{A32D7309-F381-4F79-9417-0035D537AE9B}" type="pres">
      <dgm:prSet presAssocID="{E1BA4EDE-76EE-482A-9A09-EAE69652DD97}" presName="spaceRect" presStyleCnt="0"/>
      <dgm:spPr/>
    </dgm:pt>
    <dgm:pt modelId="{8F7427A7-80BB-42E0-8226-1D158E219B4F}" type="pres">
      <dgm:prSet presAssocID="{E1BA4EDE-76EE-482A-9A09-EAE69652DD97}" presName="textRect" presStyleLbl="revTx" presStyleIdx="2" presStyleCnt="6">
        <dgm:presLayoutVars>
          <dgm:chMax val="1"/>
          <dgm:chPref val="1"/>
        </dgm:presLayoutVars>
      </dgm:prSet>
      <dgm:spPr/>
    </dgm:pt>
    <dgm:pt modelId="{781B85F7-9F36-447F-9E13-A8AAC74A307A}" type="pres">
      <dgm:prSet presAssocID="{ECAEFEB0-9F78-43A3-B51C-8EE2D1893E59}" presName="sibTrans" presStyleLbl="sibTrans2D1" presStyleIdx="0" presStyleCnt="0"/>
      <dgm:spPr/>
    </dgm:pt>
    <dgm:pt modelId="{E90651FB-F5EF-4A7D-AA55-BDAF8C534C6A}" type="pres">
      <dgm:prSet presAssocID="{3046D747-2B9B-434E-A2A1-A6E9C9D10AEC}" presName="compNode" presStyleCnt="0"/>
      <dgm:spPr/>
    </dgm:pt>
    <dgm:pt modelId="{303236B4-77CB-4F52-AD30-924F812F2B43}" type="pres">
      <dgm:prSet presAssocID="{3046D747-2B9B-434E-A2A1-A6E9C9D10AEC}" presName="iconBgRect" presStyleLbl="bgShp" presStyleIdx="3" presStyleCnt="6"/>
      <dgm:spPr/>
    </dgm:pt>
    <dgm:pt modelId="{A98922D8-FF40-4953-8A1B-708EE93F1F0E}" type="pres">
      <dgm:prSet presAssocID="{3046D747-2B9B-434E-A2A1-A6E9C9D10AE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82B7DD93-DBAE-4EA5-A4FB-947C01446A93}" type="pres">
      <dgm:prSet presAssocID="{3046D747-2B9B-434E-A2A1-A6E9C9D10AEC}" presName="spaceRect" presStyleCnt="0"/>
      <dgm:spPr/>
    </dgm:pt>
    <dgm:pt modelId="{356EFF08-A831-4590-98FA-48A9050A8B52}" type="pres">
      <dgm:prSet presAssocID="{3046D747-2B9B-434E-A2A1-A6E9C9D10AEC}" presName="textRect" presStyleLbl="revTx" presStyleIdx="3" presStyleCnt="6">
        <dgm:presLayoutVars>
          <dgm:chMax val="1"/>
          <dgm:chPref val="1"/>
        </dgm:presLayoutVars>
      </dgm:prSet>
      <dgm:spPr/>
    </dgm:pt>
    <dgm:pt modelId="{4914FD23-7255-446E-8E89-18AE83562F9B}" type="pres">
      <dgm:prSet presAssocID="{AA9B636E-FCC8-43B2-AEA2-4EABEDE4FBBA}" presName="sibTrans" presStyleLbl="sibTrans2D1" presStyleIdx="0" presStyleCnt="0"/>
      <dgm:spPr/>
    </dgm:pt>
    <dgm:pt modelId="{1921617E-FF92-4E87-B53A-8D79FAEDBDCF}" type="pres">
      <dgm:prSet presAssocID="{CB1162F6-6A0B-4E14-BDDD-8A517D00EB4A}" presName="compNode" presStyleCnt="0"/>
      <dgm:spPr/>
    </dgm:pt>
    <dgm:pt modelId="{044B68F6-F9F3-43EB-8F03-16AFA28B01E2}" type="pres">
      <dgm:prSet presAssocID="{CB1162F6-6A0B-4E14-BDDD-8A517D00EB4A}" presName="iconBgRect" presStyleLbl="bgShp" presStyleIdx="4" presStyleCnt="6"/>
      <dgm:spPr/>
    </dgm:pt>
    <dgm:pt modelId="{65CBE187-B1E1-47F2-BF18-417089C7BABC}" type="pres">
      <dgm:prSet presAssocID="{CB1162F6-6A0B-4E14-BDDD-8A517D00EB4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CBD70323-1843-47AC-82A4-6703BCC2AA3B}" type="pres">
      <dgm:prSet presAssocID="{CB1162F6-6A0B-4E14-BDDD-8A517D00EB4A}" presName="spaceRect" presStyleCnt="0"/>
      <dgm:spPr/>
    </dgm:pt>
    <dgm:pt modelId="{52384B79-0F09-46FD-9A1F-8EA79FEC6023}" type="pres">
      <dgm:prSet presAssocID="{CB1162F6-6A0B-4E14-BDDD-8A517D00EB4A}" presName="textRect" presStyleLbl="revTx" presStyleIdx="4" presStyleCnt="6">
        <dgm:presLayoutVars>
          <dgm:chMax val="1"/>
          <dgm:chPref val="1"/>
        </dgm:presLayoutVars>
      </dgm:prSet>
      <dgm:spPr/>
    </dgm:pt>
    <dgm:pt modelId="{ED71287C-B8D5-43F2-BA9D-AA22B7ED74C7}" type="pres">
      <dgm:prSet presAssocID="{E5F4A370-DEE0-473A-A8D6-55963FCA76EB}" presName="sibTrans" presStyleLbl="sibTrans2D1" presStyleIdx="0" presStyleCnt="0"/>
      <dgm:spPr/>
    </dgm:pt>
    <dgm:pt modelId="{8072F460-D445-4180-92BA-5E2DF003EB90}" type="pres">
      <dgm:prSet presAssocID="{9E35B834-8FF1-4C13-8146-48BD5B961EFE}" presName="compNode" presStyleCnt="0"/>
      <dgm:spPr/>
    </dgm:pt>
    <dgm:pt modelId="{85D6D9DB-9BCD-4BD0-A191-CFDDF75327E7}" type="pres">
      <dgm:prSet presAssocID="{9E35B834-8FF1-4C13-8146-48BD5B961EFE}" presName="iconBgRect" presStyleLbl="bgShp" presStyleIdx="5" presStyleCnt="6"/>
      <dgm:spPr/>
    </dgm:pt>
    <dgm:pt modelId="{33107AB3-8A0D-45F5-A1E0-CDDA79CEAE56}" type="pres">
      <dgm:prSet presAssocID="{9E35B834-8FF1-4C13-8146-48BD5B961EF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ie chart"/>
        </a:ext>
      </dgm:extLst>
    </dgm:pt>
    <dgm:pt modelId="{6907B05C-7C59-4A8C-A28E-B63CB65DFA1E}" type="pres">
      <dgm:prSet presAssocID="{9E35B834-8FF1-4C13-8146-48BD5B961EFE}" presName="spaceRect" presStyleCnt="0"/>
      <dgm:spPr/>
    </dgm:pt>
    <dgm:pt modelId="{F5196F6F-D14F-4120-B701-1006CF033A86}" type="pres">
      <dgm:prSet presAssocID="{9E35B834-8FF1-4C13-8146-48BD5B961EFE}" presName="textRect" presStyleLbl="revTx" presStyleIdx="5" presStyleCnt="6">
        <dgm:presLayoutVars>
          <dgm:chMax val="1"/>
          <dgm:chPref val="1"/>
        </dgm:presLayoutVars>
      </dgm:prSet>
      <dgm:spPr/>
    </dgm:pt>
  </dgm:ptLst>
  <dgm:cxnLst>
    <dgm:cxn modelId="{175E8710-49CF-4315-AC03-B0E151D03762}" srcId="{1A54E1A3-3B8B-4031-AB7F-25F7AEB5535B}" destId="{E1BA4EDE-76EE-482A-9A09-EAE69652DD97}" srcOrd="2" destOrd="0" parTransId="{96F986B2-0296-44F9-B5AA-8A6B363FE4D2}" sibTransId="{ECAEFEB0-9F78-43A3-B51C-8EE2D1893E59}"/>
    <dgm:cxn modelId="{803C1F2B-82DF-4644-AF3A-597538F7B645}" type="presOf" srcId="{E5F4A370-DEE0-473A-A8D6-55963FCA76EB}" destId="{ED71287C-B8D5-43F2-BA9D-AA22B7ED74C7}" srcOrd="0" destOrd="0" presId="urn:microsoft.com/office/officeart/2018/2/layout/IconCircleList"/>
    <dgm:cxn modelId="{D913303C-5DBF-42D9-B194-7A91A1D82F25}" type="presOf" srcId="{ECAEFEB0-9F78-43A3-B51C-8EE2D1893E59}" destId="{781B85F7-9F36-447F-9E13-A8AAC74A307A}" srcOrd="0" destOrd="0" presId="urn:microsoft.com/office/officeart/2018/2/layout/IconCircleList"/>
    <dgm:cxn modelId="{EC73E76E-C9AA-4E65-B3E7-82F0992728F2}" type="presOf" srcId="{ACA5ABF2-2361-46AE-8B8E-308BFFDAFBC9}" destId="{6FD14EF2-8401-4EB0-BFFE-58E75105F498}" srcOrd="0" destOrd="0" presId="urn:microsoft.com/office/officeart/2018/2/layout/IconCircleList"/>
    <dgm:cxn modelId="{5DB9C273-55B6-46AA-9837-DFF333352700}" type="presOf" srcId="{3046D747-2B9B-434E-A2A1-A6E9C9D10AEC}" destId="{356EFF08-A831-4590-98FA-48A9050A8B52}" srcOrd="0" destOrd="0" presId="urn:microsoft.com/office/officeart/2018/2/layout/IconCircleList"/>
    <dgm:cxn modelId="{B20E3D58-BAAF-4007-874C-704CB5903F32}" srcId="{1A54E1A3-3B8B-4031-AB7F-25F7AEB5535B}" destId="{9E35B834-8FF1-4C13-8146-48BD5B961EFE}" srcOrd="5" destOrd="0" parTransId="{DCC06187-AFD9-464F-A22E-6BF46B4C7DF8}" sibTransId="{3A531071-9064-4253-B515-5F158F403144}"/>
    <dgm:cxn modelId="{23312A8F-E491-4C72-ADA1-06DB9A1F34A0}" srcId="{1A54E1A3-3B8B-4031-AB7F-25F7AEB5535B}" destId="{2201B4DC-4373-4CDF-9F04-C7999715169C}" srcOrd="1" destOrd="0" parTransId="{D039AEA8-65EE-4C07-9F4E-3B15A3E12C4D}" sibTransId="{F7F4E813-D74A-4884-A835-00C364ECDEFB}"/>
    <dgm:cxn modelId="{AD3798A6-2A13-4F4E-8620-D1E8659E86EC}" type="presOf" srcId="{F7F4E813-D74A-4884-A835-00C364ECDEFB}" destId="{B1C417C3-8C98-4C73-9AD1-03B4FBEB9E23}" srcOrd="0" destOrd="0" presId="urn:microsoft.com/office/officeart/2018/2/layout/IconCircleList"/>
    <dgm:cxn modelId="{9CC29CAA-4CC1-4B24-9081-867612800947}" type="presOf" srcId="{1A54E1A3-3B8B-4031-AB7F-25F7AEB5535B}" destId="{41C14B32-AEDE-4E33-9741-AA8AB730343A}" srcOrd="0" destOrd="0" presId="urn:microsoft.com/office/officeart/2018/2/layout/IconCircleList"/>
    <dgm:cxn modelId="{FC061AAD-0C35-4994-897F-65EE34EE5909}" srcId="{1A54E1A3-3B8B-4031-AB7F-25F7AEB5535B}" destId="{CB1162F6-6A0B-4E14-BDDD-8A517D00EB4A}" srcOrd="4" destOrd="0" parTransId="{F08E752B-2C12-4929-8527-A5C94AC1C3E8}" sibTransId="{E5F4A370-DEE0-473A-A8D6-55963FCA76EB}"/>
    <dgm:cxn modelId="{034F22B6-8D3E-4F5D-A904-D852E3F39774}" srcId="{1A54E1A3-3B8B-4031-AB7F-25F7AEB5535B}" destId="{DF2640C8-FDDD-4B50-A69F-BE856F4C9050}" srcOrd="0" destOrd="0" parTransId="{C82F7D21-D872-4141-B1CF-37F46E5C6B09}" sibTransId="{ACA5ABF2-2361-46AE-8B8E-308BFFDAFBC9}"/>
    <dgm:cxn modelId="{95B945BA-91CD-4BA2-82FE-10F196C5A43D}" type="presOf" srcId="{AA9B636E-FCC8-43B2-AEA2-4EABEDE4FBBA}" destId="{4914FD23-7255-446E-8E89-18AE83562F9B}" srcOrd="0" destOrd="0" presId="urn:microsoft.com/office/officeart/2018/2/layout/IconCircleList"/>
    <dgm:cxn modelId="{4A5E71C0-EEFC-4741-A55E-0853FACAE051}" srcId="{1A54E1A3-3B8B-4031-AB7F-25F7AEB5535B}" destId="{3046D747-2B9B-434E-A2A1-A6E9C9D10AEC}" srcOrd="3" destOrd="0" parTransId="{378FD26F-00B1-4DC9-A27D-00546EF5D3B6}" sibTransId="{AA9B636E-FCC8-43B2-AEA2-4EABEDE4FBBA}"/>
    <dgm:cxn modelId="{BBB8E6C2-0B0A-4530-8765-1D5C103D4C25}" type="presOf" srcId="{2201B4DC-4373-4CDF-9F04-C7999715169C}" destId="{5631D20C-B659-43FA-83C5-1BEF8742B798}" srcOrd="0" destOrd="0" presId="urn:microsoft.com/office/officeart/2018/2/layout/IconCircleList"/>
    <dgm:cxn modelId="{250CC9C9-70E6-40DB-9977-524121AD4BE9}" type="presOf" srcId="{E1BA4EDE-76EE-482A-9A09-EAE69652DD97}" destId="{8F7427A7-80BB-42E0-8226-1D158E219B4F}" srcOrd="0" destOrd="0" presId="urn:microsoft.com/office/officeart/2018/2/layout/IconCircleList"/>
    <dgm:cxn modelId="{67A80ED2-7C03-4CC2-95F2-D7F46B0431B3}" type="presOf" srcId="{9E35B834-8FF1-4C13-8146-48BD5B961EFE}" destId="{F5196F6F-D14F-4120-B701-1006CF033A86}" srcOrd="0" destOrd="0" presId="urn:microsoft.com/office/officeart/2018/2/layout/IconCircleList"/>
    <dgm:cxn modelId="{A1B263DD-2576-418F-9ECA-02B49AEBCA05}" type="presOf" srcId="{CB1162F6-6A0B-4E14-BDDD-8A517D00EB4A}" destId="{52384B79-0F09-46FD-9A1F-8EA79FEC6023}" srcOrd="0" destOrd="0" presId="urn:microsoft.com/office/officeart/2018/2/layout/IconCircleList"/>
    <dgm:cxn modelId="{261D20E0-092E-4235-A3CD-EB3F77718EAB}" type="presOf" srcId="{DF2640C8-FDDD-4B50-A69F-BE856F4C9050}" destId="{84032B72-BB43-4875-9869-1162F7BF163E}" srcOrd="0" destOrd="0" presId="urn:microsoft.com/office/officeart/2018/2/layout/IconCircleList"/>
    <dgm:cxn modelId="{5CB83F5D-D809-4AD4-8C14-00C79645C5B8}" type="presParOf" srcId="{41C14B32-AEDE-4E33-9741-AA8AB730343A}" destId="{FCE6A7CD-6DF1-4AE1-82CB-DEA133F2DD35}" srcOrd="0" destOrd="0" presId="urn:microsoft.com/office/officeart/2018/2/layout/IconCircleList"/>
    <dgm:cxn modelId="{F08B475A-BE04-4BF2-87A7-2D957E0CADF8}" type="presParOf" srcId="{FCE6A7CD-6DF1-4AE1-82CB-DEA133F2DD35}" destId="{6636474C-3057-4694-94B4-353B2E8E8D2C}" srcOrd="0" destOrd="0" presId="urn:microsoft.com/office/officeart/2018/2/layout/IconCircleList"/>
    <dgm:cxn modelId="{411D316C-9AD7-4B6B-8D9D-5A2E167E8B52}" type="presParOf" srcId="{6636474C-3057-4694-94B4-353B2E8E8D2C}" destId="{5D05168D-8693-4AC3-8A6B-1F1500B5A34E}" srcOrd="0" destOrd="0" presId="urn:microsoft.com/office/officeart/2018/2/layout/IconCircleList"/>
    <dgm:cxn modelId="{D22F0BDE-84FA-4963-AA83-9DE65F75CBFF}" type="presParOf" srcId="{6636474C-3057-4694-94B4-353B2E8E8D2C}" destId="{3C0EF3C1-57B7-4233-BD84-C1DF9318E3A6}" srcOrd="1" destOrd="0" presId="urn:microsoft.com/office/officeart/2018/2/layout/IconCircleList"/>
    <dgm:cxn modelId="{7663ED8E-F00B-4DE5-A3C1-A6C2D9B1B5B3}" type="presParOf" srcId="{6636474C-3057-4694-94B4-353B2E8E8D2C}" destId="{F636B5A8-242F-449D-AF5D-36FD070ACBCC}" srcOrd="2" destOrd="0" presId="urn:microsoft.com/office/officeart/2018/2/layout/IconCircleList"/>
    <dgm:cxn modelId="{AF623904-B14C-4BE1-AEBE-DCFE533AFC9A}" type="presParOf" srcId="{6636474C-3057-4694-94B4-353B2E8E8D2C}" destId="{84032B72-BB43-4875-9869-1162F7BF163E}" srcOrd="3" destOrd="0" presId="urn:microsoft.com/office/officeart/2018/2/layout/IconCircleList"/>
    <dgm:cxn modelId="{A3B4F590-3E16-4A19-A4B6-EE01D0FC0B6C}" type="presParOf" srcId="{FCE6A7CD-6DF1-4AE1-82CB-DEA133F2DD35}" destId="{6FD14EF2-8401-4EB0-BFFE-58E75105F498}" srcOrd="1" destOrd="0" presId="urn:microsoft.com/office/officeart/2018/2/layout/IconCircleList"/>
    <dgm:cxn modelId="{ED1687CE-4046-4F60-858E-7EA06DE011D4}" type="presParOf" srcId="{FCE6A7CD-6DF1-4AE1-82CB-DEA133F2DD35}" destId="{C61AE78E-AD9A-47DB-B499-BAC2728B4384}" srcOrd="2" destOrd="0" presId="urn:microsoft.com/office/officeart/2018/2/layout/IconCircleList"/>
    <dgm:cxn modelId="{DC60015F-AD25-4C73-8C52-160315AD21F4}" type="presParOf" srcId="{C61AE78E-AD9A-47DB-B499-BAC2728B4384}" destId="{3617613B-79A7-4CA9-970A-5A0DBBE7E97B}" srcOrd="0" destOrd="0" presId="urn:microsoft.com/office/officeart/2018/2/layout/IconCircleList"/>
    <dgm:cxn modelId="{9203EEE5-E75E-495C-9C16-1FFB0FCDA815}" type="presParOf" srcId="{C61AE78E-AD9A-47DB-B499-BAC2728B4384}" destId="{91685F51-D346-47E6-96EC-67A4BFB06F0B}" srcOrd="1" destOrd="0" presId="urn:microsoft.com/office/officeart/2018/2/layout/IconCircleList"/>
    <dgm:cxn modelId="{03F462AC-EA82-4FEC-B889-DF914E49AAEE}" type="presParOf" srcId="{C61AE78E-AD9A-47DB-B499-BAC2728B4384}" destId="{415327E0-0F58-437A-8EA8-123C98332748}" srcOrd="2" destOrd="0" presId="urn:microsoft.com/office/officeart/2018/2/layout/IconCircleList"/>
    <dgm:cxn modelId="{A13CC31F-0BAF-47AC-B87B-F66636274E9B}" type="presParOf" srcId="{C61AE78E-AD9A-47DB-B499-BAC2728B4384}" destId="{5631D20C-B659-43FA-83C5-1BEF8742B798}" srcOrd="3" destOrd="0" presId="urn:microsoft.com/office/officeart/2018/2/layout/IconCircleList"/>
    <dgm:cxn modelId="{F64502C0-7415-4723-925F-CF841304FCBC}" type="presParOf" srcId="{FCE6A7CD-6DF1-4AE1-82CB-DEA133F2DD35}" destId="{B1C417C3-8C98-4C73-9AD1-03B4FBEB9E23}" srcOrd="3" destOrd="0" presId="urn:microsoft.com/office/officeart/2018/2/layout/IconCircleList"/>
    <dgm:cxn modelId="{5D954574-52F7-4E1E-93F0-0FEFBB37F4C3}" type="presParOf" srcId="{FCE6A7CD-6DF1-4AE1-82CB-DEA133F2DD35}" destId="{6971410C-2F1F-4043-8657-F859F6581EE9}" srcOrd="4" destOrd="0" presId="urn:microsoft.com/office/officeart/2018/2/layout/IconCircleList"/>
    <dgm:cxn modelId="{6823CEC1-4A27-4033-A2CC-554F446648D4}" type="presParOf" srcId="{6971410C-2F1F-4043-8657-F859F6581EE9}" destId="{CAAC708C-AA3C-4D27-83BB-E31DA0EC66F1}" srcOrd="0" destOrd="0" presId="urn:microsoft.com/office/officeart/2018/2/layout/IconCircleList"/>
    <dgm:cxn modelId="{F9F6F79D-845C-4957-9580-8C56B6BF2D77}" type="presParOf" srcId="{6971410C-2F1F-4043-8657-F859F6581EE9}" destId="{BCCF3D0B-B1A1-44BC-9E2E-771392E53DD9}" srcOrd="1" destOrd="0" presId="urn:microsoft.com/office/officeart/2018/2/layout/IconCircleList"/>
    <dgm:cxn modelId="{39BB5735-EDB1-4F79-9FC5-819901144E2E}" type="presParOf" srcId="{6971410C-2F1F-4043-8657-F859F6581EE9}" destId="{A32D7309-F381-4F79-9417-0035D537AE9B}" srcOrd="2" destOrd="0" presId="urn:microsoft.com/office/officeart/2018/2/layout/IconCircleList"/>
    <dgm:cxn modelId="{2B7143F9-0110-455B-BC7D-1E6ECA5BEBDE}" type="presParOf" srcId="{6971410C-2F1F-4043-8657-F859F6581EE9}" destId="{8F7427A7-80BB-42E0-8226-1D158E219B4F}" srcOrd="3" destOrd="0" presId="urn:microsoft.com/office/officeart/2018/2/layout/IconCircleList"/>
    <dgm:cxn modelId="{C6903C70-BFAF-49D2-BD42-54F49C28EEED}" type="presParOf" srcId="{FCE6A7CD-6DF1-4AE1-82CB-DEA133F2DD35}" destId="{781B85F7-9F36-447F-9E13-A8AAC74A307A}" srcOrd="5" destOrd="0" presId="urn:microsoft.com/office/officeart/2018/2/layout/IconCircleList"/>
    <dgm:cxn modelId="{A8794B4B-DB3F-4E6B-9FFF-E7EB411DB0F8}" type="presParOf" srcId="{FCE6A7CD-6DF1-4AE1-82CB-DEA133F2DD35}" destId="{E90651FB-F5EF-4A7D-AA55-BDAF8C534C6A}" srcOrd="6" destOrd="0" presId="urn:microsoft.com/office/officeart/2018/2/layout/IconCircleList"/>
    <dgm:cxn modelId="{61B6AB06-DC5C-425C-97BA-67A0E6D6E844}" type="presParOf" srcId="{E90651FB-F5EF-4A7D-AA55-BDAF8C534C6A}" destId="{303236B4-77CB-4F52-AD30-924F812F2B43}" srcOrd="0" destOrd="0" presId="urn:microsoft.com/office/officeart/2018/2/layout/IconCircleList"/>
    <dgm:cxn modelId="{E1865D9B-59F3-428D-AF37-6711F6FB163E}" type="presParOf" srcId="{E90651FB-F5EF-4A7D-AA55-BDAF8C534C6A}" destId="{A98922D8-FF40-4953-8A1B-708EE93F1F0E}" srcOrd="1" destOrd="0" presId="urn:microsoft.com/office/officeart/2018/2/layout/IconCircleList"/>
    <dgm:cxn modelId="{DA0E63F0-A384-4B6B-93F6-FEED74F1A2C7}" type="presParOf" srcId="{E90651FB-F5EF-4A7D-AA55-BDAF8C534C6A}" destId="{82B7DD93-DBAE-4EA5-A4FB-947C01446A93}" srcOrd="2" destOrd="0" presId="urn:microsoft.com/office/officeart/2018/2/layout/IconCircleList"/>
    <dgm:cxn modelId="{560BA2B2-3C79-4857-8B23-B15F1941A3CD}" type="presParOf" srcId="{E90651FB-F5EF-4A7D-AA55-BDAF8C534C6A}" destId="{356EFF08-A831-4590-98FA-48A9050A8B52}" srcOrd="3" destOrd="0" presId="urn:microsoft.com/office/officeart/2018/2/layout/IconCircleList"/>
    <dgm:cxn modelId="{6A79A8D5-DB02-4F1D-BF03-2E8BE36DA40C}" type="presParOf" srcId="{FCE6A7CD-6DF1-4AE1-82CB-DEA133F2DD35}" destId="{4914FD23-7255-446E-8E89-18AE83562F9B}" srcOrd="7" destOrd="0" presId="urn:microsoft.com/office/officeart/2018/2/layout/IconCircleList"/>
    <dgm:cxn modelId="{197B719E-674A-4D8A-ADF2-9AF00E9FBA8A}" type="presParOf" srcId="{FCE6A7CD-6DF1-4AE1-82CB-DEA133F2DD35}" destId="{1921617E-FF92-4E87-B53A-8D79FAEDBDCF}" srcOrd="8" destOrd="0" presId="urn:microsoft.com/office/officeart/2018/2/layout/IconCircleList"/>
    <dgm:cxn modelId="{3FBA057F-D903-446B-83BC-998ECFF28E0E}" type="presParOf" srcId="{1921617E-FF92-4E87-B53A-8D79FAEDBDCF}" destId="{044B68F6-F9F3-43EB-8F03-16AFA28B01E2}" srcOrd="0" destOrd="0" presId="urn:microsoft.com/office/officeart/2018/2/layout/IconCircleList"/>
    <dgm:cxn modelId="{8BE2C31A-7CFE-49EF-B833-72D7517DD434}" type="presParOf" srcId="{1921617E-FF92-4E87-B53A-8D79FAEDBDCF}" destId="{65CBE187-B1E1-47F2-BF18-417089C7BABC}" srcOrd="1" destOrd="0" presId="urn:microsoft.com/office/officeart/2018/2/layout/IconCircleList"/>
    <dgm:cxn modelId="{C31B5756-A271-4530-AD8B-A630118FCDC2}" type="presParOf" srcId="{1921617E-FF92-4E87-B53A-8D79FAEDBDCF}" destId="{CBD70323-1843-47AC-82A4-6703BCC2AA3B}" srcOrd="2" destOrd="0" presId="urn:microsoft.com/office/officeart/2018/2/layout/IconCircleList"/>
    <dgm:cxn modelId="{60841291-5170-4FB0-9667-2AE8308C7DD9}" type="presParOf" srcId="{1921617E-FF92-4E87-B53A-8D79FAEDBDCF}" destId="{52384B79-0F09-46FD-9A1F-8EA79FEC6023}" srcOrd="3" destOrd="0" presId="urn:microsoft.com/office/officeart/2018/2/layout/IconCircleList"/>
    <dgm:cxn modelId="{935A12C3-FAB1-46A2-B87C-DA8C77C83180}" type="presParOf" srcId="{FCE6A7CD-6DF1-4AE1-82CB-DEA133F2DD35}" destId="{ED71287C-B8D5-43F2-BA9D-AA22B7ED74C7}" srcOrd="9" destOrd="0" presId="urn:microsoft.com/office/officeart/2018/2/layout/IconCircleList"/>
    <dgm:cxn modelId="{B746E124-B268-4B87-86A8-040F8F3870DD}" type="presParOf" srcId="{FCE6A7CD-6DF1-4AE1-82CB-DEA133F2DD35}" destId="{8072F460-D445-4180-92BA-5E2DF003EB90}" srcOrd="10" destOrd="0" presId="urn:microsoft.com/office/officeart/2018/2/layout/IconCircleList"/>
    <dgm:cxn modelId="{16D0C4DD-DBDF-4287-BF28-AC70280F888B}" type="presParOf" srcId="{8072F460-D445-4180-92BA-5E2DF003EB90}" destId="{85D6D9DB-9BCD-4BD0-A191-CFDDF75327E7}" srcOrd="0" destOrd="0" presId="urn:microsoft.com/office/officeart/2018/2/layout/IconCircleList"/>
    <dgm:cxn modelId="{C0735C8C-D5EB-49B8-AFB3-E91E3B169D2B}" type="presParOf" srcId="{8072F460-D445-4180-92BA-5E2DF003EB90}" destId="{33107AB3-8A0D-45F5-A1E0-CDDA79CEAE56}" srcOrd="1" destOrd="0" presId="urn:microsoft.com/office/officeart/2018/2/layout/IconCircleList"/>
    <dgm:cxn modelId="{D1ACAF3F-D6A3-4232-B6AE-BD92891C4D90}" type="presParOf" srcId="{8072F460-D445-4180-92BA-5E2DF003EB90}" destId="{6907B05C-7C59-4A8C-A28E-B63CB65DFA1E}" srcOrd="2" destOrd="0" presId="urn:microsoft.com/office/officeart/2018/2/layout/IconCircleList"/>
    <dgm:cxn modelId="{5121CA81-F115-4436-8F62-729AE1804A5E}" type="presParOf" srcId="{8072F460-D445-4180-92BA-5E2DF003EB90}" destId="{F5196F6F-D14F-4120-B701-1006CF033A8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5D58CA-3CCC-4079-9AC1-7E9C71D666E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B1ED38-F8E1-45BD-BAF8-2B91322154B9}">
      <dgm:prSet/>
      <dgm:spPr/>
      <dgm:t>
        <a:bodyPr/>
        <a:lstStyle/>
        <a:p>
          <a:r>
            <a:rPr lang="en-IN" b="0" i="0"/>
            <a:t>AstroSage Report 2023</a:t>
          </a:r>
          <a:endParaRPr lang="en-US"/>
        </a:p>
      </dgm:t>
    </dgm:pt>
    <dgm:pt modelId="{CB47C146-D284-4B27-8C76-BD7EEE54890B}" type="parTrans" cxnId="{6519D3F8-1894-4AD0-921C-5D3D3D3DC965}">
      <dgm:prSet/>
      <dgm:spPr/>
      <dgm:t>
        <a:bodyPr/>
        <a:lstStyle/>
        <a:p>
          <a:endParaRPr lang="en-US"/>
        </a:p>
      </dgm:t>
    </dgm:pt>
    <dgm:pt modelId="{656B9E52-4286-4F03-947E-28D40D867B1E}" type="sibTrans" cxnId="{6519D3F8-1894-4AD0-921C-5D3D3D3DC965}">
      <dgm:prSet/>
      <dgm:spPr/>
      <dgm:t>
        <a:bodyPr/>
        <a:lstStyle/>
        <a:p>
          <a:endParaRPr lang="en-US"/>
        </a:p>
      </dgm:t>
    </dgm:pt>
    <dgm:pt modelId="{089B9BEC-5165-40D1-B13A-92B7EE62D9AE}">
      <dgm:prSet/>
      <dgm:spPr/>
      <dgm:t>
        <a:bodyPr/>
        <a:lstStyle/>
        <a:p>
          <a:r>
            <a:rPr lang="en-IN" b="0" i="0"/>
            <a:t>Data-cleaning methodologies - GeeksforGeeks.com, DataCamp.com</a:t>
          </a:r>
          <a:endParaRPr lang="en-US"/>
        </a:p>
      </dgm:t>
    </dgm:pt>
    <dgm:pt modelId="{C8090BB5-25AF-481B-8CC3-2197A283E5EA}" type="parTrans" cxnId="{19E52903-A51A-4E1B-A026-E1036CCF3C0B}">
      <dgm:prSet/>
      <dgm:spPr/>
      <dgm:t>
        <a:bodyPr/>
        <a:lstStyle/>
        <a:p>
          <a:endParaRPr lang="en-US"/>
        </a:p>
      </dgm:t>
    </dgm:pt>
    <dgm:pt modelId="{ECC4CD65-43BA-4B2D-BE23-03842E141506}" type="sibTrans" cxnId="{19E52903-A51A-4E1B-A026-E1036CCF3C0B}">
      <dgm:prSet/>
      <dgm:spPr/>
      <dgm:t>
        <a:bodyPr/>
        <a:lstStyle/>
        <a:p>
          <a:endParaRPr lang="en-US"/>
        </a:p>
      </dgm:t>
    </dgm:pt>
    <dgm:pt modelId="{C610FB79-45FA-4BFA-A4D6-CC0469F41C3A}">
      <dgm:prSet/>
      <dgm:spPr/>
      <dgm:t>
        <a:bodyPr/>
        <a:lstStyle/>
        <a:p>
          <a:r>
            <a:rPr lang="en-IN" b="0" i="0"/>
            <a:t>Image generation tool for slides - Powerpoint</a:t>
          </a:r>
          <a:endParaRPr lang="en-US"/>
        </a:p>
      </dgm:t>
    </dgm:pt>
    <dgm:pt modelId="{C3B2E771-A346-4F72-963E-F753DF6B07B8}" type="parTrans" cxnId="{5B11DE2F-5B31-498A-B912-447450950B01}">
      <dgm:prSet/>
      <dgm:spPr/>
      <dgm:t>
        <a:bodyPr/>
        <a:lstStyle/>
        <a:p>
          <a:endParaRPr lang="en-US"/>
        </a:p>
      </dgm:t>
    </dgm:pt>
    <dgm:pt modelId="{6EB7D2CB-64CE-44FB-B0CD-B552F3414050}" type="sibTrans" cxnId="{5B11DE2F-5B31-498A-B912-447450950B01}">
      <dgm:prSet/>
      <dgm:spPr/>
      <dgm:t>
        <a:bodyPr/>
        <a:lstStyle/>
        <a:p>
          <a:endParaRPr lang="en-US"/>
        </a:p>
      </dgm:t>
    </dgm:pt>
    <dgm:pt modelId="{034A18B3-297B-4486-969C-3213C022CFE3}">
      <dgm:prSet/>
      <dgm:spPr/>
      <dgm:t>
        <a:bodyPr/>
        <a:lstStyle/>
        <a:p>
          <a:r>
            <a:rPr lang="en-IN" b="0" i="0"/>
            <a:t>Software used – MS Excel and MS Powerpoint</a:t>
          </a:r>
          <a:endParaRPr lang="en-US"/>
        </a:p>
      </dgm:t>
    </dgm:pt>
    <dgm:pt modelId="{18BE0114-4DF1-48B2-A907-EF9D4E77DBA1}" type="parTrans" cxnId="{9913B3E3-C42F-4FC2-B8B9-5557FF5D0C44}">
      <dgm:prSet/>
      <dgm:spPr/>
      <dgm:t>
        <a:bodyPr/>
        <a:lstStyle/>
        <a:p>
          <a:endParaRPr lang="en-US"/>
        </a:p>
      </dgm:t>
    </dgm:pt>
    <dgm:pt modelId="{05D26A96-8394-4377-ADE6-559B2CBFAE3D}" type="sibTrans" cxnId="{9913B3E3-C42F-4FC2-B8B9-5557FF5D0C44}">
      <dgm:prSet/>
      <dgm:spPr/>
      <dgm:t>
        <a:bodyPr/>
        <a:lstStyle/>
        <a:p>
          <a:endParaRPr lang="en-US"/>
        </a:p>
      </dgm:t>
    </dgm:pt>
    <dgm:pt modelId="{CD021121-9BF7-4D86-868B-6607E7D7506A}" type="pres">
      <dgm:prSet presAssocID="{715D58CA-3CCC-4079-9AC1-7E9C71D666E9}" presName="root" presStyleCnt="0">
        <dgm:presLayoutVars>
          <dgm:dir/>
          <dgm:resizeHandles val="exact"/>
        </dgm:presLayoutVars>
      </dgm:prSet>
      <dgm:spPr/>
    </dgm:pt>
    <dgm:pt modelId="{5C3F5EC4-5A7F-44D8-BE36-0EC970B72200}" type="pres">
      <dgm:prSet presAssocID="{2AB1ED38-F8E1-45BD-BAF8-2B91322154B9}" presName="compNode" presStyleCnt="0"/>
      <dgm:spPr/>
    </dgm:pt>
    <dgm:pt modelId="{F9B43F32-95E3-4F39-9900-CE4D6AE010C7}" type="pres">
      <dgm:prSet presAssocID="{2AB1ED38-F8E1-45BD-BAF8-2B91322154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F5A6E6D0-7495-445D-8CAD-82F080B34E81}" type="pres">
      <dgm:prSet presAssocID="{2AB1ED38-F8E1-45BD-BAF8-2B91322154B9}" presName="spaceRect" presStyleCnt="0"/>
      <dgm:spPr/>
    </dgm:pt>
    <dgm:pt modelId="{EC7BB547-4239-441D-B684-626B9E10DDEA}" type="pres">
      <dgm:prSet presAssocID="{2AB1ED38-F8E1-45BD-BAF8-2B91322154B9}" presName="textRect" presStyleLbl="revTx" presStyleIdx="0" presStyleCnt="4">
        <dgm:presLayoutVars>
          <dgm:chMax val="1"/>
          <dgm:chPref val="1"/>
        </dgm:presLayoutVars>
      </dgm:prSet>
      <dgm:spPr/>
    </dgm:pt>
    <dgm:pt modelId="{CAC8706F-5695-428E-B013-8226AC61320A}" type="pres">
      <dgm:prSet presAssocID="{656B9E52-4286-4F03-947E-28D40D867B1E}" presName="sibTrans" presStyleCnt="0"/>
      <dgm:spPr/>
    </dgm:pt>
    <dgm:pt modelId="{9E3C12B2-BC35-47C6-9419-BC9693954975}" type="pres">
      <dgm:prSet presAssocID="{089B9BEC-5165-40D1-B13A-92B7EE62D9AE}" presName="compNode" presStyleCnt="0"/>
      <dgm:spPr/>
    </dgm:pt>
    <dgm:pt modelId="{51632A93-CECE-4534-909E-C7B7525E8700}" type="pres">
      <dgm:prSet presAssocID="{089B9BEC-5165-40D1-B13A-92B7EE62D9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575C4626-08C7-4789-8215-C800D23ECB1A}" type="pres">
      <dgm:prSet presAssocID="{089B9BEC-5165-40D1-B13A-92B7EE62D9AE}" presName="spaceRect" presStyleCnt="0"/>
      <dgm:spPr/>
    </dgm:pt>
    <dgm:pt modelId="{5F9B90AB-EE30-42D5-AFC7-B6A0D29A6A50}" type="pres">
      <dgm:prSet presAssocID="{089B9BEC-5165-40D1-B13A-92B7EE62D9AE}" presName="textRect" presStyleLbl="revTx" presStyleIdx="1" presStyleCnt="4">
        <dgm:presLayoutVars>
          <dgm:chMax val="1"/>
          <dgm:chPref val="1"/>
        </dgm:presLayoutVars>
      </dgm:prSet>
      <dgm:spPr/>
    </dgm:pt>
    <dgm:pt modelId="{583E5E3F-1FC7-427C-821F-F54C64B7BDE3}" type="pres">
      <dgm:prSet presAssocID="{ECC4CD65-43BA-4B2D-BE23-03842E141506}" presName="sibTrans" presStyleCnt="0"/>
      <dgm:spPr/>
    </dgm:pt>
    <dgm:pt modelId="{EC2FC5C0-EA39-402B-BDBC-1980209032CF}" type="pres">
      <dgm:prSet presAssocID="{C610FB79-45FA-4BFA-A4D6-CC0469F41C3A}" presName="compNode" presStyleCnt="0"/>
      <dgm:spPr/>
    </dgm:pt>
    <dgm:pt modelId="{F27D3651-2F94-4F57-8E48-62C0C7891306}" type="pres">
      <dgm:prSet presAssocID="{C610FB79-45FA-4BFA-A4D6-CC0469F41C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56FA533C-59D3-40FE-90EB-B61D93A92D02}" type="pres">
      <dgm:prSet presAssocID="{C610FB79-45FA-4BFA-A4D6-CC0469F41C3A}" presName="spaceRect" presStyleCnt="0"/>
      <dgm:spPr/>
    </dgm:pt>
    <dgm:pt modelId="{E638299A-8027-418D-A1FB-F0C648E42B11}" type="pres">
      <dgm:prSet presAssocID="{C610FB79-45FA-4BFA-A4D6-CC0469F41C3A}" presName="textRect" presStyleLbl="revTx" presStyleIdx="2" presStyleCnt="4">
        <dgm:presLayoutVars>
          <dgm:chMax val="1"/>
          <dgm:chPref val="1"/>
        </dgm:presLayoutVars>
      </dgm:prSet>
      <dgm:spPr/>
    </dgm:pt>
    <dgm:pt modelId="{43952AB9-8576-48B9-8D24-F6DC0249EEB8}" type="pres">
      <dgm:prSet presAssocID="{6EB7D2CB-64CE-44FB-B0CD-B552F3414050}" presName="sibTrans" presStyleCnt="0"/>
      <dgm:spPr/>
    </dgm:pt>
    <dgm:pt modelId="{0CC15D55-1C3F-420F-9809-7C62E3EED01F}" type="pres">
      <dgm:prSet presAssocID="{034A18B3-297B-4486-969C-3213C022CFE3}" presName="compNode" presStyleCnt="0"/>
      <dgm:spPr/>
    </dgm:pt>
    <dgm:pt modelId="{6430284C-E94E-48CA-8555-603ECACDA08F}" type="pres">
      <dgm:prSet presAssocID="{034A18B3-297B-4486-969C-3213C022CF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2F5B181-1291-4DEE-A5EF-3A5C1A93DE17}" type="pres">
      <dgm:prSet presAssocID="{034A18B3-297B-4486-969C-3213C022CFE3}" presName="spaceRect" presStyleCnt="0"/>
      <dgm:spPr/>
    </dgm:pt>
    <dgm:pt modelId="{F052435E-86D9-4069-BE6B-D7A37691B21B}" type="pres">
      <dgm:prSet presAssocID="{034A18B3-297B-4486-969C-3213C022CFE3}" presName="textRect" presStyleLbl="revTx" presStyleIdx="3" presStyleCnt="4">
        <dgm:presLayoutVars>
          <dgm:chMax val="1"/>
          <dgm:chPref val="1"/>
        </dgm:presLayoutVars>
      </dgm:prSet>
      <dgm:spPr/>
    </dgm:pt>
  </dgm:ptLst>
  <dgm:cxnLst>
    <dgm:cxn modelId="{6A744902-54C8-4EDB-BD8B-393B9A6C7A41}" type="presOf" srcId="{089B9BEC-5165-40D1-B13A-92B7EE62D9AE}" destId="{5F9B90AB-EE30-42D5-AFC7-B6A0D29A6A50}" srcOrd="0" destOrd="0" presId="urn:microsoft.com/office/officeart/2018/2/layout/IconLabelList"/>
    <dgm:cxn modelId="{19E52903-A51A-4E1B-A026-E1036CCF3C0B}" srcId="{715D58CA-3CCC-4079-9AC1-7E9C71D666E9}" destId="{089B9BEC-5165-40D1-B13A-92B7EE62D9AE}" srcOrd="1" destOrd="0" parTransId="{C8090BB5-25AF-481B-8CC3-2197A283E5EA}" sibTransId="{ECC4CD65-43BA-4B2D-BE23-03842E141506}"/>
    <dgm:cxn modelId="{5B11DE2F-5B31-498A-B912-447450950B01}" srcId="{715D58CA-3CCC-4079-9AC1-7E9C71D666E9}" destId="{C610FB79-45FA-4BFA-A4D6-CC0469F41C3A}" srcOrd="2" destOrd="0" parTransId="{C3B2E771-A346-4F72-963E-F753DF6B07B8}" sibTransId="{6EB7D2CB-64CE-44FB-B0CD-B552F3414050}"/>
    <dgm:cxn modelId="{81A1D73C-CB44-4C13-BA9A-7A4CA773B03B}" type="presOf" srcId="{C610FB79-45FA-4BFA-A4D6-CC0469F41C3A}" destId="{E638299A-8027-418D-A1FB-F0C648E42B11}" srcOrd="0" destOrd="0" presId="urn:microsoft.com/office/officeart/2018/2/layout/IconLabelList"/>
    <dgm:cxn modelId="{E986C365-CE2F-491F-96BD-9BBAE0DA62C5}" type="presOf" srcId="{715D58CA-3CCC-4079-9AC1-7E9C71D666E9}" destId="{CD021121-9BF7-4D86-868B-6607E7D7506A}" srcOrd="0" destOrd="0" presId="urn:microsoft.com/office/officeart/2018/2/layout/IconLabelList"/>
    <dgm:cxn modelId="{4A04874A-3782-4F9D-8F7C-8397325A39A1}" type="presOf" srcId="{2AB1ED38-F8E1-45BD-BAF8-2B91322154B9}" destId="{EC7BB547-4239-441D-B684-626B9E10DDEA}" srcOrd="0" destOrd="0" presId="urn:microsoft.com/office/officeart/2018/2/layout/IconLabelList"/>
    <dgm:cxn modelId="{6739476C-FE1E-43E2-9C1F-280F1780F549}" type="presOf" srcId="{034A18B3-297B-4486-969C-3213C022CFE3}" destId="{F052435E-86D9-4069-BE6B-D7A37691B21B}" srcOrd="0" destOrd="0" presId="urn:microsoft.com/office/officeart/2018/2/layout/IconLabelList"/>
    <dgm:cxn modelId="{9913B3E3-C42F-4FC2-B8B9-5557FF5D0C44}" srcId="{715D58CA-3CCC-4079-9AC1-7E9C71D666E9}" destId="{034A18B3-297B-4486-969C-3213C022CFE3}" srcOrd="3" destOrd="0" parTransId="{18BE0114-4DF1-48B2-A907-EF9D4E77DBA1}" sibTransId="{05D26A96-8394-4377-ADE6-559B2CBFAE3D}"/>
    <dgm:cxn modelId="{6519D3F8-1894-4AD0-921C-5D3D3D3DC965}" srcId="{715D58CA-3CCC-4079-9AC1-7E9C71D666E9}" destId="{2AB1ED38-F8E1-45BD-BAF8-2B91322154B9}" srcOrd="0" destOrd="0" parTransId="{CB47C146-D284-4B27-8C76-BD7EEE54890B}" sibTransId="{656B9E52-4286-4F03-947E-28D40D867B1E}"/>
    <dgm:cxn modelId="{BBEEC56C-CC7C-4CFD-AFF2-A23D16030D07}" type="presParOf" srcId="{CD021121-9BF7-4D86-868B-6607E7D7506A}" destId="{5C3F5EC4-5A7F-44D8-BE36-0EC970B72200}" srcOrd="0" destOrd="0" presId="urn:microsoft.com/office/officeart/2018/2/layout/IconLabelList"/>
    <dgm:cxn modelId="{84A79897-BA5B-4F73-9821-1C4AFB0EF992}" type="presParOf" srcId="{5C3F5EC4-5A7F-44D8-BE36-0EC970B72200}" destId="{F9B43F32-95E3-4F39-9900-CE4D6AE010C7}" srcOrd="0" destOrd="0" presId="urn:microsoft.com/office/officeart/2018/2/layout/IconLabelList"/>
    <dgm:cxn modelId="{5C5A3AF4-94B4-4836-A3B1-328F93708376}" type="presParOf" srcId="{5C3F5EC4-5A7F-44D8-BE36-0EC970B72200}" destId="{F5A6E6D0-7495-445D-8CAD-82F080B34E81}" srcOrd="1" destOrd="0" presId="urn:microsoft.com/office/officeart/2018/2/layout/IconLabelList"/>
    <dgm:cxn modelId="{A5BF3794-22A8-4CF6-813D-40AC4A5B3C4E}" type="presParOf" srcId="{5C3F5EC4-5A7F-44D8-BE36-0EC970B72200}" destId="{EC7BB547-4239-441D-B684-626B9E10DDEA}" srcOrd="2" destOrd="0" presId="urn:microsoft.com/office/officeart/2018/2/layout/IconLabelList"/>
    <dgm:cxn modelId="{51207C8F-F941-4FE3-9FF0-7CB505BC2FBC}" type="presParOf" srcId="{CD021121-9BF7-4D86-868B-6607E7D7506A}" destId="{CAC8706F-5695-428E-B013-8226AC61320A}" srcOrd="1" destOrd="0" presId="urn:microsoft.com/office/officeart/2018/2/layout/IconLabelList"/>
    <dgm:cxn modelId="{7128F852-7D66-4C09-BB1B-C5FDE297FF95}" type="presParOf" srcId="{CD021121-9BF7-4D86-868B-6607E7D7506A}" destId="{9E3C12B2-BC35-47C6-9419-BC9693954975}" srcOrd="2" destOrd="0" presId="urn:microsoft.com/office/officeart/2018/2/layout/IconLabelList"/>
    <dgm:cxn modelId="{0145B266-4C29-41FF-8BF4-B28F31D6DC37}" type="presParOf" srcId="{9E3C12B2-BC35-47C6-9419-BC9693954975}" destId="{51632A93-CECE-4534-909E-C7B7525E8700}" srcOrd="0" destOrd="0" presId="urn:microsoft.com/office/officeart/2018/2/layout/IconLabelList"/>
    <dgm:cxn modelId="{8484DAF9-B860-4E65-8950-FB3EE7AFB84A}" type="presParOf" srcId="{9E3C12B2-BC35-47C6-9419-BC9693954975}" destId="{575C4626-08C7-4789-8215-C800D23ECB1A}" srcOrd="1" destOrd="0" presId="urn:microsoft.com/office/officeart/2018/2/layout/IconLabelList"/>
    <dgm:cxn modelId="{9BBB14B4-3B1E-4E33-89F7-4CF1671EE893}" type="presParOf" srcId="{9E3C12B2-BC35-47C6-9419-BC9693954975}" destId="{5F9B90AB-EE30-42D5-AFC7-B6A0D29A6A50}" srcOrd="2" destOrd="0" presId="urn:microsoft.com/office/officeart/2018/2/layout/IconLabelList"/>
    <dgm:cxn modelId="{42F561DC-4FB1-4A61-AB02-951E20F3310C}" type="presParOf" srcId="{CD021121-9BF7-4D86-868B-6607E7D7506A}" destId="{583E5E3F-1FC7-427C-821F-F54C64B7BDE3}" srcOrd="3" destOrd="0" presId="urn:microsoft.com/office/officeart/2018/2/layout/IconLabelList"/>
    <dgm:cxn modelId="{B4A6D90F-6A87-4EBF-8C9A-24E3B5B7B750}" type="presParOf" srcId="{CD021121-9BF7-4D86-868B-6607E7D7506A}" destId="{EC2FC5C0-EA39-402B-BDBC-1980209032CF}" srcOrd="4" destOrd="0" presId="urn:microsoft.com/office/officeart/2018/2/layout/IconLabelList"/>
    <dgm:cxn modelId="{1DF9B683-4D6D-451A-97E5-1087418641E6}" type="presParOf" srcId="{EC2FC5C0-EA39-402B-BDBC-1980209032CF}" destId="{F27D3651-2F94-4F57-8E48-62C0C7891306}" srcOrd="0" destOrd="0" presId="urn:microsoft.com/office/officeart/2018/2/layout/IconLabelList"/>
    <dgm:cxn modelId="{2509D2C4-2B94-4FD8-9361-F100508410BC}" type="presParOf" srcId="{EC2FC5C0-EA39-402B-BDBC-1980209032CF}" destId="{56FA533C-59D3-40FE-90EB-B61D93A92D02}" srcOrd="1" destOrd="0" presId="urn:microsoft.com/office/officeart/2018/2/layout/IconLabelList"/>
    <dgm:cxn modelId="{3F4585F8-42A6-4C3E-8202-CF59DD86B055}" type="presParOf" srcId="{EC2FC5C0-EA39-402B-BDBC-1980209032CF}" destId="{E638299A-8027-418D-A1FB-F0C648E42B11}" srcOrd="2" destOrd="0" presId="urn:microsoft.com/office/officeart/2018/2/layout/IconLabelList"/>
    <dgm:cxn modelId="{21F226A4-4F0D-49D7-B607-A6F601C61575}" type="presParOf" srcId="{CD021121-9BF7-4D86-868B-6607E7D7506A}" destId="{43952AB9-8576-48B9-8D24-F6DC0249EEB8}" srcOrd="5" destOrd="0" presId="urn:microsoft.com/office/officeart/2018/2/layout/IconLabelList"/>
    <dgm:cxn modelId="{661E9182-9D59-490B-BEAE-0EA6B96755D3}" type="presParOf" srcId="{CD021121-9BF7-4D86-868B-6607E7D7506A}" destId="{0CC15D55-1C3F-420F-9809-7C62E3EED01F}" srcOrd="6" destOrd="0" presId="urn:microsoft.com/office/officeart/2018/2/layout/IconLabelList"/>
    <dgm:cxn modelId="{D57392FC-6B5F-4634-B115-969CFABD8959}" type="presParOf" srcId="{0CC15D55-1C3F-420F-9809-7C62E3EED01F}" destId="{6430284C-E94E-48CA-8555-603ECACDA08F}" srcOrd="0" destOrd="0" presId="urn:microsoft.com/office/officeart/2018/2/layout/IconLabelList"/>
    <dgm:cxn modelId="{8008B55B-7445-4C5C-9100-BAD4D8BB0292}" type="presParOf" srcId="{0CC15D55-1C3F-420F-9809-7C62E3EED01F}" destId="{12F5B181-1291-4DEE-A5EF-3A5C1A93DE17}" srcOrd="1" destOrd="0" presId="urn:microsoft.com/office/officeart/2018/2/layout/IconLabelList"/>
    <dgm:cxn modelId="{A75E87EC-92EF-40A6-94A3-3C291CD60A66}" type="presParOf" srcId="{0CC15D55-1C3F-420F-9809-7C62E3EED01F}" destId="{F052435E-86D9-4069-BE6B-D7A37691B21B}"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C4C49-F835-48F2-9CF7-A0796666B902}">
      <dsp:nvSpPr>
        <dsp:cNvPr id="0" name=""/>
        <dsp:cNvSpPr/>
      </dsp:nvSpPr>
      <dsp:spPr>
        <a:xfrm>
          <a:off x="1018088" y="605632"/>
          <a:ext cx="809524"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2BB1D8-C0C2-4C32-B9BE-16017C771FBA}">
      <dsp:nvSpPr>
        <dsp:cNvPr id="0" name=""/>
        <dsp:cNvSpPr/>
      </dsp:nvSpPr>
      <dsp:spPr>
        <a:xfrm>
          <a:off x="1876184" y="537602"/>
          <a:ext cx="93095" cy="175027"/>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967BD-CAD5-4C1B-9D1F-28CE96149587}">
      <dsp:nvSpPr>
        <dsp:cNvPr id="0" name=""/>
        <dsp:cNvSpPr/>
      </dsp:nvSpPr>
      <dsp:spPr>
        <a:xfrm>
          <a:off x="513508" y="202279"/>
          <a:ext cx="806779" cy="806779"/>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IN" sz="3600" kern="1200"/>
            <a:t>1</a:t>
          </a:r>
        </a:p>
      </dsp:txBody>
      <dsp:txXfrm>
        <a:off x="631658" y="320429"/>
        <a:ext cx="570479" cy="570479"/>
      </dsp:txXfrm>
    </dsp:sp>
    <dsp:sp modelId="{AE97208A-B93C-400B-81F1-AEC460B4A545}">
      <dsp:nvSpPr>
        <dsp:cNvPr id="0" name=""/>
        <dsp:cNvSpPr/>
      </dsp:nvSpPr>
      <dsp:spPr>
        <a:xfrm>
          <a:off x="6182" y="1174658"/>
          <a:ext cx="1821430" cy="2272724"/>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t>User Registration And Login</a:t>
          </a:r>
        </a:p>
        <a:p>
          <a:pPr marL="0" lvl="0" indent="0" algn="ctr" defTabSz="533400">
            <a:lnSpc>
              <a:spcPct val="90000"/>
            </a:lnSpc>
            <a:spcBef>
              <a:spcPct val="0"/>
            </a:spcBef>
            <a:spcAft>
              <a:spcPct val="35000"/>
            </a:spcAft>
            <a:buNone/>
          </a:pPr>
          <a:r>
            <a:rPr lang="en-IN" sz="1200" b="0" kern="1200" dirty="0"/>
            <a:t>New Users register on Astrosage platform for creating new IDs providing basic details like name, birthdate and preferred astrology services</a:t>
          </a:r>
        </a:p>
      </dsp:txBody>
      <dsp:txXfrm>
        <a:off x="6182" y="1538944"/>
        <a:ext cx="1821430" cy="1908438"/>
      </dsp:txXfrm>
    </dsp:sp>
    <dsp:sp modelId="{F8682D60-1A43-4AAB-9F3A-2044E6F27321}">
      <dsp:nvSpPr>
        <dsp:cNvPr id="0" name=""/>
        <dsp:cNvSpPr/>
      </dsp:nvSpPr>
      <dsp:spPr>
        <a:xfrm>
          <a:off x="2029994" y="605632"/>
          <a:ext cx="1821430"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AD5C71-FB26-460D-BD1C-7649B0F46416}">
      <dsp:nvSpPr>
        <dsp:cNvPr id="0" name=""/>
        <dsp:cNvSpPr/>
      </dsp:nvSpPr>
      <dsp:spPr>
        <a:xfrm>
          <a:off x="3899996" y="537601"/>
          <a:ext cx="93095" cy="175028"/>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BDB79-F4D5-435B-81B0-0C39F5BDC6FD}">
      <dsp:nvSpPr>
        <dsp:cNvPr id="0" name=""/>
        <dsp:cNvSpPr/>
      </dsp:nvSpPr>
      <dsp:spPr>
        <a:xfrm>
          <a:off x="2537320" y="202278"/>
          <a:ext cx="806779" cy="806779"/>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IN" sz="3600" kern="1200"/>
            <a:t>2</a:t>
          </a:r>
        </a:p>
      </dsp:txBody>
      <dsp:txXfrm>
        <a:off x="2655470" y="320428"/>
        <a:ext cx="570479" cy="570479"/>
      </dsp:txXfrm>
    </dsp:sp>
    <dsp:sp modelId="{90761D25-A158-4F87-A215-F71A84D770A2}">
      <dsp:nvSpPr>
        <dsp:cNvPr id="0" name=""/>
        <dsp:cNvSpPr/>
      </dsp:nvSpPr>
      <dsp:spPr>
        <a:xfrm>
          <a:off x="2029994" y="1174658"/>
          <a:ext cx="1821430" cy="2272724"/>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Select desired service from Astrosage</a:t>
          </a:r>
        </a:p>
        <a:p>
          <a:pPr marL="0" lvl="0" indent="0" algn="ctr" defTabSz="533400">
            <a:lnSpc>
              <a:spcPct val="90000"/>
            </a:lnSpc>
            <a:spcBef>
              <a:spcPct val="0"/>
            </a:spcBef>
            <a:spcAft>
              <a:spcPct val="35000"/>
            </a:spcAft>
            <a:buNone/>
          </a:pPr>
          <a:r>
            <a:rPr lang="en-IN" sz="1200" b="0" kern="1200" dirty="0"/>
            <a:t>Users must choose the desired services provided by Astrosage and choose according to the ratings and experience</a:t>
          </a:r>
          <a:endParaRPr lang="en-IN" sz="1200" b="1" kern="1200" dirty="0">
            <a:solidFill>
              <a:prstClr val="black">
                <a:hueOff val="0"/>
                <a:satOff val="0"/>
                <a:lumOff val="0"/>
                <a:alphaOff val="0"/>
              </a:prstClr>
            </a:solidFill>
            <a:latin typeface="Calibri" panose="020F0502020204030204"/>
            <a:ea typeface="+mn-ea"/>
            <a:cs typeface="+mn-cs"/>
          </a:endParaRPr>
        </a:p>
      </dsp:txBody>
      <dsp:txXfrm>
        <a:off x="2029994" y="1538944"/>
        <a:ext cx="1821430" cy="1908438"/>
      </dsp:txXfrm>
    </dsp:sp>
    <dsp:sp modelId="{C2537F4E-30A1-4587-8DAB-3CD095874F51}">
      <dsp:nvSpPr>
        <dsp:cNvPr id="0" name=""/>
        <dsp:cNvSpPr/>
      </dsp:nvSpPr>
      <dsp:spPr>
        <a:xfrm>
          <a:off x="4053806" y="605632"/>
          <a:ext cx="1821430"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5409C-2F42-4681-8ED9-6C1B3DD60A9B}">
      <dsp:nvSpPr>
        <dsp:cNvPr id="0" name=""/>
        <dsp:cNvSpPr/>
      </dsp:nvSpPr>
      <dsp:spPr>
        <a:xfrm>
          <a:off x="5923808" y="537601"/>
          <a:ext cx="93095" cy="175028"/>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A7F2F5-8CE3-40BA-8B21-5CEF7E01E3EE}">
      <dsp:nvSpPr>
        <dsp:cNvPr id="0" name=""/>
        <dsp:cNvSpPr/>
      </dsp:nvSpPr>
      <dsp:spPr>
        <a:xfrm>
          <a:off x="4561132" y="202278"/>
          <a:ext cx="806779" cy="806779"/>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IN" sz="3600" kern="1200"/>
            <a:t>3</a:t>
          </a:r>
        </a:p>
      </dsp:txBody>
      <dsp:txXfrm>
        <a:off x="4679282" y="320428"/>
        <a:ext cx="570479" cy="570479"/>
      </dsp:txXfrm>
    </dsp:sp>
    <dsp:sp modelId="{8A170EF6-687D-40B4-91D4-C188506B3263}">
      <dsp:nvSpPr>
        <dsp:cNvPr id="0" name=""/>
        <dsp:cNvSpPr/>
      </dsp:nvSpPr>
      <dsp:spPr>
        <a:xfrm>
          <a:off x="4053806" y="1174658"/>
          <a:ext cx="1821430" cy="2272724"/>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Booking a consultation</a:t>
          </a:r>
        </a:p>
        <a:p>
          <a:pPr marL="0" lvl="0" indent="0" algn="ctr" defTabSz="533400">
            <a:lnSpc>
              <a:spcPct val="90000"/>
            </a:lnSpc>
            <a:spcBef>
              <a:spcPct val="0"/>
            </a:spcBef>
            <a:spcAft>
              <a:spcPct val="35000"/>
            </a:spcAft>
            <a:buNone/>
          </a:pPr>
          <a:r>
            <a:rPr lang="en-IN" sz="1200" b="0" kern="1200" dirty="0"/>
            <a:t>After choosing an astrologer/guru users can book a consultation via call / chat at their desired time.</a:t>
          </a:r>
          <a:endParaRPr lang="en-IN" sz="1200" kern="1200" dirty="0"/>
        </a:p>
      </dsp:txBody>
      <dsp:txXfrm>
        <a:off x="4053806" y="1538944"/>
        <a:ext cx="1821430" cy="1908438"/>
      </dsp:txXfrm>
    </dsp:sp>
    <dsp:sp modelId="{57585D3C-503E-4B02-89C5-E355FDB9E5E5}">
      <dsp:nvSpPr>
        <dsp:cNvPr id="0" name=""/>
        <dsp:cNvSpPr/>
      </dsp:nvSpPr>
      <dsp:spPr>
        <a:xfrm>
          <a:off x="6077618" y="605632"/>
          <a:ext cx="1821430"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BA837-4367-43E0-B504-8F56497ADF18}">
      <dsp:nvSpPr>
        <dsp:cNvPr id="0" name=""/>
        <dsp:cNvSpPr/>
      </dsp:nvSpPr>
      <dsp:spPr>
        <a:xfrm>
          <a:off x="7947620" y="537601"/>
          <a:ext cx="93095" cy="175028"/>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82242-477D-4A47-A378-AE83C6DAE5E2}">
      <dsp:nvSpPr>
        <dsp:cNvPr id="0" name=""/>
        <dsp:cNvSpPr/>
      </dsp:nvSpPr>
      <dsp:spPr>
        <a:xfrm>
          <a:off x="6584944" y="202278"/>
          <a:ext cx="806779" cy="806779"/>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IN" sz="3600" kern="1200"/>
            <a:t>4</a:t>
          </a:r>
        </a:p>
      </dsp:txBody>
      <dsp:txXfrm>
        <a:off x="6703094" y="320428"/>
        <a:ext cx="570479" cy="570479"/>
      </dsp:txXfrm>
    </dsp:sp>
    <dsp:sp modelId="{6608F584-E706-4A2D-ABC9-6F9A42A5B92B}">
      <dsp:nvSpPr>
        <dsp:cNvPr id="0" name=""/>
        <dsp:cNvSpPr/>
      </dsp:nvSpPr>
      <dsp:spPr>
        <a:xfrm>
          <a:off x="6077618" y="1174658"/>
          <a:ext cx="1821430" cy="2272724"/>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Expert Recommendations</a:t>
          </a:r>
        </a:p>
        <a:p>
          <a:pPr marL="0" lvl="0" indent="0" algn="ctr" defTabSz="533400">
            <a:lnSpc>
              <a:spcPct val="90000"/>
            </a:lnSpc>
            <a:spcBef>
              <a:spcPct val="0"/>
            </a:spcBef>
            <a:spcAft>
              <a:spcPct val="35000"/>
            </a:spcAft>
            <a:buNone/>
          </a:pPr>
          <a:r>
            <a:rPr lang="en-IN" sz="1200" b="0" kern="1200" dirty="0"/>
            <a:t>During the consultation users have personalized experience with the astrologer and provided with recommendations to improve the quality of life</a:t>
          </a:r>
          <a:endParaRPr lang="en-IN" sz="1200" kern="1200" dirty="0"/>
        </a:p>
      </dsp:txBody>
      <dsp:txXfrm>
        <a:off x="6077618" y="1538944"/>
        <a:ext cx="1821430" cy="1908438"/>
      </dsp:txXfrm>
    </dsp:sp>
    <dsp:sp modelId="{EAFD029C-873E-4FAF-AF11-FFB0BF046A37}">
      <dsp:nvSpPr>
        <dsp:cNvPr id="0" name=""/>
        <dsp:cNvSpPr/>
      </dsp:nvSpPr>
      <dsp:spPr>
        <a:xfrm>
          <a:off x="8101430" y="605632"/>
          <a:ext cx="910715" cy="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AF995-B917-4ADD-B326-89700AA38F5C}">
      <dsp:nvSpPr>
        <dsp:cNvPr id="0" name=""/>
        <dsp:cNvSpPr/>
      </dsp:nvSpPr>
      <dsp:spPr>
        <a:xfrm>
          <a:off x="8608756" y="202278"/>
          <a:ext cx="806779" cy="806779"/>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IN" sz="3600" kern="1200"/>
            <a:t>5</a:t>
          </a:r>
        </a:p>
      </dsp:txBody>
      <dsp:txXfrm>
        <a:off x="8726906" y="320428"/>
        <a:ext cx="570479" cy="570479"/>
      </dsp:txXfrm>
    </dsp:sp>
    <dsp:sp modelId="{04151AF1-C19D-4AA7-B52C-A00F5521D233}">
      <dsp:nvSpPr>
        <dsp:cNvPr id="0" name=""/>
        <dsp:cNvSpPr/>
      </dsp:nvSpPr>
      <dsp:spPr>
        <a:xfrm>
          <a:off x="8101430" y="1174658"/>
          <a:ext cx="1821430" cy="2272724"/>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User Feedback and Detailed report</a:t>
          </a:r>
        </a:p>
        <a:p>
          <a:pPr marL="0" lvl="0" indent="0" algn="ctr" defTabSz="533400">
            <a:lnSpc>
              <a:spcPct val="90000"/>
            </a:lnSpc>
            <a:spcBef>
              <a:spcPct val="0"/>
            </a:spcBef>
            <a:spcAft>
              <a:spcPct val="35000"/>
            </a:spcAft>
            <a:buNone/>
          </a:pPr>
          <a:r>
            <a:rPr lang="en-IN" sz="1200" b="0" kern="1200" dirty="0"/>
            <a:t>Post consultation users could provide a feedback regarding the consultation and could collect a detailed report of their consultation and could organize further consultations.</a:t>
          </a:r>
          <a:endParaRPr lang="en-IN" sz="1200" kern="1200" dirty="0"/>
        </a:p>
      </dsp:txBody>
      <dsp:txXfrm>
        <a:off x="8101430" y="1538944"/>
        <a:ext cx="1821430" cy="1908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29AA4-28B8-4E85-8EA7-119A0BFCA118}">
      <dsp:nvSpPr>
        <dsp:cNvPr id="0" name=""/>
        <dsp:cNvSpPr/>
      </dsp:nvSpPr>
      <dsp:spPr>
        <a:xfrm>
          <a:off x="0" y="3378"/>
          <a:ext cx="4662946" cy="1157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6AB2E-7136-4F10-A06F-11AFD8AB4C35}">
      <dsp:nvSpPr>
        <dsp:cNvPr id="0" name=""/>
        <dsp:cNvSpPr/>
      </dsp:nvSpPr>
      <dsp:spPr>
        <a:xfrm>
          <a:off x="350135" y="263810"/>
          <a:ext cx="637232" cy="6366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01696-476F-4AC9-85D4-E2A656745FF3}">
      <dsp:nvSpPr>
        <dsp:cNvPr id="0" name=""/>
        <dsp:cNvSpPr/>
      </dsp:nvSpPr>
      <dsp:spPr>
        <a:xfrm>
          <a:off x="1337504" y="3378"/>
          <a:ext cx="3255181" cy="11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19" tIns="122619" rIns="122619" bIns="122619" numCol="1" spcCol="1270" anchor="ctr" anchorCtr="0">
          <a:noAutofit/>
        </a:bodyPr>
        <a:lstStyle/>
        <a:p>
          <a:pPr marL="0" lvl="0" indent="0" algn="l" defTabSz="711200">
            <a:lnSpc>
              <a:spcPct val="100000"/>
            </a:lnSpc>
            <a:spcBef>
              <a:spcPct val="0"/>
            </a:spcBef>
            <a:spcAft>
              <a:spcPct val="35000"/>
            </a:spcAft>
            <a:buNone/>
          </a:pPr>
          <a:r>
            <a:rPr lang="en-IN" sz="1600" b="1" kern="1200" dirty="0">
              <a:solidFill>
                <a:schemeClr val="accent1">
                  <a:lumMod val="75000"/>
                </a:schemeClr>
              </a:solidFill>
            </a:rPr>
            <a:t>Total revenue of more than 200000 Rs. across all platforms and all categories.</a:t>
          </a:r>
          <a:endParaRPr lang="en-US" sz="1600" b="1" kern="1200" dirty="0">
            <a:solidFill>
              <a:schemeClr val="accent1">
                <a:lumMod val="75000"/>
              </a:schemeClr>
            </a:solidFill>
          </a:endParaRPr>
        </a:p>
      </dsp:txBody>
      <dsp:txXfrm>
        <a:off x="1337504" y="3378"/>
        <a:ext cx="3255181" cy="1158605"/>
      </dsp:txXfrm>
    </dsp:sp>
    <dsp:sp modelId="{883A59E0-76A9-42B1-A491-553AEC027978}">
      <dsp:nvSpPr>
        <dsp:cNvPr id="0" name=""/>
        <dsp:cNvSpPr/>
      </dsp:nvSpPr>
      <dsp:spPr>
        <a:xfrm>
          <a:off x="0" y="1434596"/>
          <a:ext cx="4662946" cy="1157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B9496-3584-4E7B-B552-96E0DC03900C}">
      <dsp:nvSpPr>
        <dsp:cNvPr id="0" name=""/>
        <dsp:cNvSpPr/>
      </dsp:nvSpPr>
      <dsp:spPr>
        <a:xfrm>
          <a:off x="350135" y="1695028"/>
          <a:ext cx="637232" cy="6366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9D6AD-E270-4799-8EA8-2A27ED69D09B}">
      <dsp:nvSpPr>
        <dsp:cNvPr id="0" name=""/>
        <dsp:cNvSpPr/>
      </dsp:nvSpPr>
      <dsp:spPr>
        <a:xfrm>
          <a:off x="1337504" y="1434596"/>
          <a:ext cx="3255181" cy="11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19" tIns="122619" rIns="122619" bIns="122619" numCol="1" spcCol="1270" anchor="ctr" anchorCtr="0">
          <a:noAutofit/>
        </a:bodyPr>
        <a:lstStyle/>
        <a:p>
          <a:pPr marL="0" lvl="0" indent="0" algn="l" defTabSz="711200">
            <a:lnSpc>
              <a:spcPct val="100000"/>
            </a:lnSpc>
            <a:spcBef>
              <a:spcPct val="0"/>
            </a:spcBef>
            <a:spcAft>
              <a:spcPct val="35000"/>
            </a:spcAft>
            <a:buNone/>
          </a:pPr>
          <a:r>
            <a:rPr lang="en-IN" sz="1600" b="1" kern="1200" dirty="0">
              <a:solidFill>
                <a:schemeClr val="accent1">
                  <a:lumMod val="75000"/>
                </a:schemeClr>
              </a:solidFill>
            </a:rPr>
            <a:t>Total Active agents of 131 ready for consultations.</a:t>
          </a:r>
          <a:endParaRPr lang="en-US" sz="1600" b="1" kern="1200" dirty="0">
            <a:solidFill>
              <a:schemeClr val="accent1">
                <a:lumMod val="75000"/>
              </a:schemeClr>
            </a:solidFill>
          </a:endParaRPr>
        </a:p>
      </dsp:txBody>
      <dsp:txXfrm>
        <a:off x="1337504" y="1434596"/>
        <a:ext cx="3255181" cy="1158605"/>
      </dsp:txXfrm>
    </dsp:sp>
    <dsp:sp modelId="{3966B93C-B81D-4C8C-9106-9C47FC31FFC4}">
      <dsp:nvSpPr>
        <dsp:cNvPr id="0" name=""/>
        <dsp:cNvSpPr/>
      </dsp:nvSpPr>
      <dsp:spPr>
        <a:xfrm>
          <a:off x="0" y="2865815"/>
          <a:ext cx="4662946" cy="1157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5017A-CEA5-46BA-BD3F-0F206BE17572}">
      <dsp:nvSpPr>
        <dsp:cNvPr id="0" name=""/>
        <dsp:cNvSpPr/>
      </dsp:nvSpPr>
      <dsp:spPr>
        <a:xfrm>
          <a:off x="350478" y="3126246"/>
          <a:ext cx="637232" cy="6366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07E67-60B0-4D45-B40B-0E1D62454C5B}">
      <dsp:nvSpPr>
        <dsp:cNvPr id="0" name=""/>
        <dsp:cNvSpPr/>
      </dsp:nvSpPr>
      <dsp:spPr>
        <a:xfrm>
          <a:off x="1338188" y="2865815"/>
          <a:ext cx="3255181" cy="11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19" tIns="122619" rIns="122619" bIns="122619" numCol="1" spcCol="1270" anchor="ctr" anchorCtr="0">
          <a:noAutofit/>
        </a:bodyPr>
        <a:lstStyle/>
        <a:p>
          <a:pPr marL="0" lvl="0" indent="0" algn="l" defTabSz="711200">
            <a:lnSpc>
              <a:spcPct val="100000"/>
            </a:lnSpc>
            <a:spcBef>
              <a:spcPct val="0"/>
            </a:spcBef>
            <a:spcAft>
              <a:spcPct val="35000"/>
            </a:spcAft>
            <a:buNone/>
          </a:pPr>
          <a:r>
            <a:rPr lang="en-IN" sz="1600" b="1" kern="1200" dirty="0">
              <a:solidFill>
                <a:schemeClr val="accent1">
                  <a:lumMod val="75000"/>
                </a:schemeClr>
              </a:solidFill>
            </a:rPr>
            <a:t>Total customers of more than 10000 actively seeking consultations from </a:t>
          </a:r>
          <a:r>
            <a:rPr lang="en-IN" sz="1600" b="1" kern="1200" dirty="0" err="1">
              <a:solidFill>
                <a:schemeClr val="accent1">
                  <a:lumMod val="75000"/>
                </a:schemeClr>
              </a:solidFill>
            </a:rPr>
            <a:t>Astrosage</a:t>
          </a:r>
          <a:r>
            <a:rPr lang="en-IN" sz="1600" b="1" kern="1200" dirty="0">
              <a:solidFill>
                <a:schemeClr val="accent1">
                  <a:lumMod val="75000"/>
                </a:schemeClr>
              </a:solidFill>
            </a:rPr>
            <a:t> across all platforms.</a:t>
          </a:r>
          <a:endParaRPr lang="en-US" sz="1600" b="1" kern="1200" dirty="0">
            <a:solidFill>
              <a:schemeClr val="accent1">
                <a:lumMod val="75000"/>
              </a:schemeClr>
            </a:solidFill>
          </a:endParaRPr>
        </a:p>
      </dsp:txBody>
      <dsp:txXfrm>
        <a:off x="1338188" y="2865815"/>
        <a:ext cx="3255181" cy="11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EACD7-F319-4A2F-AC6B-9AFCE4406768}">
      <dsp:nvSpPr>
        <dsp:cNvPr id="0" name=""/>
        <dsp:cNvSpPr/>
      </dsp:nvSpPr>
      <dsp:spPr>
        <a:xfrm>
          <a:off x="772696" y="87763"/>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A2BD4-F112-475B-8174-5D8D37AD0CB3}">
      <dsp:nvSpPr>
        <dsp:cNvPr id="0" name=""/>
        <dsp:cNvSpPr/>
      </dsp:nvSpPr>
      <dsp:spPr>
        <a:xfrm>
          <a:off x="928999" y="244066"/>
          <a:ext cx="431693" cy="431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8A329E-BE07-458A-B296-BF109BE0D885}">
      <dsp:nvSpPr>
        <dsp:cNvPr id="0" name=""/>
        <dsp:cNvSpPr/>
      </dsp:nvSpPr>
      <dsp:spPr>
        <a:xfrm>
          <a:off x="1676489" y="87763"/>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Unwanted attributes from the dataset like TimeDuration, isWhitelistUser &amp; Queue have been removed as they contain static data for every user.</a:t>
          </a:r>
          <a:endParaRPr lang="en-US" sz="1100" kern="1200"/>
        </a:p>
      </dsp:txBody>
      <dsp:txXfrm>
        <a:off x="1676489" y="87763"/>
        <a:ext cx="1754421" cy="744299"/>
      </dsp:txXfrm>
    </dsp:sp>
    <dsp:sp modelId="{D8985052-2A34-49E8-A1CB-991D3E3BD9E0}">
      <dsp:nvSpPr>
        <dsp:cNvPr id="0" name=""/>
        <dsp:cNvSpPr/>
      </dsp:nvSpPr>
      <dsp:spPr>
        <a:xfrm>
          <a:off x="3736605" y="87763"/>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9D30E-EE05-4889-A270-B9E20904267B}">
      <dsp:nvSpPr>
        <dsp:cNvPr id="0" name=""/>
        <dsp:cNvSpPr/>
      </dsp:nvSpPr>
      <dsp:spPr>
        <a:xfrm>
          <a:off x="3892908" y="244066"/>
          <a:ext cx="431693" cy="431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77AA6-305A-473E-98A2-A52F446DAB51}">
      <dsp:nvSpPr>
        <dsp:cNvPr id="0" name=""/>
        <dsp:cNvSpPr/>
      </dsp:nvSpPr>
      <dsp:spPr>
        <a:xfrm>
          <a:off x="4640398" y="87763"/>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CreatedAT attribute have been cleaned and formatted to datetime, columns added to extract month from CreatedAt for the data distribution analysis.</a:t>
          </a:r>
          <a:endParaRPr lang="en-US" sz="1100" kern="1200" dirty="0"/>
        </a:p>
      </dsp:txBody>
      <dsp:txXfrm>
        <a:off x="4640398" y="87763"/>
        <a:ext cx="1754421" cy="744299"/>
      </dsp:txXfrm>
    </dsp:sp>
    <dsp:sp modelId="{E87E0417-EF39-4D6F-A6B7-718596BFA2EB}">
      <dsp:nvSpPr>
        <dsp:cNvPr id="0" name=""/>
        <dsp:cNvSpPr/>
      </dsp:nvSpPr>
      <dsp:spPr>
        <a:xfrm>
          <a:off x="6700514" y="87763"/>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61AA8-2125-4D1F-85F5-D83C65B6BF4C}">
      <dsp:nvSpPr>
        <dsp:cNvPr id="0" name=""/>
        <dsp:cNvSpPr/>
      </dsp:nvSpPr>
      <dsp:spPr>
        <a:xfrm>
          <a:off x="6856817" y="244066"/>
          <a:ext cx="431693" cy="431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0BB1F-6BFB-471A-8533-50669ECB2A4C}">
      <dsp:nvSpPr>
        <dsp:cNvPr id="0" name=""/>
        <dsp:cNvSpPr/>
      </dsp:nvSpPr>
      <dsp:spPr>
        <a:xfrm>
          <a:off x="7604306" y="87763"/>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Removed unwanted characters from chatStartTime and chatEndTime to improve data consistency.</a:t>
          </a:r>
          <a:endParaRPr lang="en-US" sz="1100" kern="1200" dirty="0"/>
        </a:p>
      </dsp:txBody>
      <dsp:txXfrm>
        <a:off x="7604306" y="87763"/>
        <a:ext cx="1754421" cy="744299"/>
      </dsp:txXfrm>
    </dsp:sp>
    <dsp:sp modelId="{EB25C8D7-6CED-49B6-BA28-8ECA9DDA9008}">
      <dsp:nvSpPr>
        <dsp:cNvPr id="0" name=""/>
        <dsp:cNvSpPr/>
      </dsp:nvSpPr>
      <dsp:spPr>
        <a:xfrm>
          <a:off x="772696" y="1452416"/>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7336C-CE71-4B6D-A15C-98FB41DFA5B5}">
      <dsp:nvSpPr>
        <dsp:cNvPr id="0" name=""/>
        <dsp:cNvSpPr/>
      </dsp:nvSpPr>
      <dsp:spPr>
        <a:xfrm>
          <a:off x="928999" y="1608719"/>
          <a:ext cx="431693" cy="4316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FF14F-B424-4CE7-83F0-541D1360A4B2}">
      <dsp:nvSpPr>
        <dsp:cNvPr id="0" name=""/>
        <dsp:cNvSpPr/>
      </dsp:nvSpPr>
      <dsp:spPr>
        <a:xfrm>
          <a:off x="1676489" y="1452416"/>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Removed extra spaces and duplicates values from guru name attribute in the cleaning process.</a:t>
          </a:r>
          <a:endParaRPr lang="en-US" sz="1100" kern="1200"/>
        </a:p>
      </dsp:txBody>
      <dsp:txXfrm>
        <a:off x="1676489" y="1452416"/>
        <a:ext cx="1754421" cy="744299"/>
      </dsp:txXfrm>
    </dsp:sp>
    <dsp:sp modelId="{5FE4E089-7DFD-45F8-AB8B-E0E3779CC2F1}">
      <dsp:nvSpPr>
        <dsp:cNvPr id="0" name=""/>
        <dsp:cNvSpPr/>
      </dsp:nvSpPr>
      <dsp:spPr>
        <a:xfrm>
          <a:off x="3736605" y="1452416"/>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43304B-929F-42AC-AA1C-D1E4494B3A74}">
      <dsp:nvSpPr>
        <dsp:cNvPr id="0" name=""/>
        <dsp:cNvSpPr/>
      </dsp:nvSpPr>
      <dsp:spPr>
        <a:xfrm>
          <a:off x="3892908" y="1608719"/>
          <a:ext cx="431693" cy="4316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3CB9C-60F7-444A-B7E3-95C9031AF933}">
      <dsp:nvSpPr>
        <dsp:cNvPr id="0" name=""/>
        <dsp:cNvSpPr/>
      </dsp:nvSpPr>
      <dsp:spPr>
        <a:xfrm>
          <a:off x="4640398" y="1452416"/>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The cleaned data would be used for further analysis and would provide a time series performance of the organization.</a:t>
          </a:r>
          <a:endParaRPr lang="en-US" sz="1100" kern="1200"/>
        </a:p>
      </dsp:txBody>
      <dsp:txXfrm>
        <a:off x="4640398" y="1452416"/>
        <a:ext cx="1754421" cy="744299"/>
      </dsp:txXfrm>
    </dsp:sp>
    <dsp:sp modelId="{D0FFB84F-CF90-4E09-8CFE-AD108D2D02A2}">
      <dsp:nvSpPr>
        <dsp:cNvPr id="0" name=""/>
        <dsp:cNvSpPr/>
      </dsp:nvSpPr>
      <dsp:spPr>
        <a:xfrm>
          <a:off x="6700514" y="1452416"/>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03F7B-F510-4ED6-A393-7C47CFFC9607}">
      <dsp:nvSpPr>
        <dsp:cNvPr id="0" name=""/>
        <dsp:cNvSpPr/>
      </dsp:nvSpPr>
      <dsp:spPr>
        <a:xfrm>
          <a:off x="6856817" y="1608719"/>
          <a:ext cx="431693" cy="4316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B9F43-150F-4035-B87E-8AA68AE3A29D}">
      <dsp:nvSpPr>
        <dsp:cNvPr id="0" name=""/>
        <dsp:cNvSpPr/>
      </dsp:nvSpPr>
      <dsp:spPr>
        <a:xfrm>
          <a:off x="7604306" y="1452416"/>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The Data would provide key insights valuable for organizational decisions and contribute to the exponential growth of Astrosage.</a:t>
          </a:r>
          <a:endParaRPr lang="en-US" sz="1100" kern="1200"/>
        </a:p>
      </dsp:txBody>
      <dsp:txXfrm>
        <a:off x="7604306" y="1452416"/>
        <a:ext cx="1754421" cy="744299"/>
      </dsp:txXfrm>
    </dsp:sp>
    <dsp:sp modelId="{AAC0A42B-C27F-4B68-A4AB-B0FE569A5443}">
      <dsp:nvSpPr>
        <dsp:cNvPr id="0" name=""/>
        <dsp:cNvSpPr/>
      </dsp:nvSpPr>
      <dsp:spPr>
        <a:xfrm>
          <a:off x="772696" y="2817069"/>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1D218-2289-498A-87EC-6C5906C9C332}">
      <dsp:nvSpPr>
        <dsp:cNvPr id="0" name=""/>
        <dsp:cNvSpPr/>
      </dsp:nvSpPr>
      <dsp:spPr>
        <a:xfrm>
          <a:off x="928999" y="2973372"/>
          <a:ext cx="431693" cy="43169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89878-3FA2-432A-81EC-F61EDCB24B78}">
      <dsp:nvSpPr>
        <dsp:cNvPr id="0" name=""/>
        <dsp:cNvSpPr/>
      </dsp:nvSpPr>
      <dsp:spPr>
        <a:xfrm>
          <a:off x="1676489" y="2817069"/>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Analysis would determine the purpose at which the investment of Rs 1 Crore would be used for Astrosage.</a:t>
          </a:r>
          <a:endParaRPr lang="en-US" sz="1100" kern="1200"/>
        </a:p>
      </dsp:txBody>
      <dsp:txXfrm>
        <a:off x="1676489" y="2817069"/>
        <a:ext cx="1754421" cy="744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5168D-8693-4AC3-8A6B-1F1500B5A34E}">
      <dsp:nvSpPr>
        <dsp:cNvPr id="0" name=""/>
        <dsp:cNvSpPr/>
      </dsp:nvSpPr>
      <dsp:spPr>
        <a:xfrm>
          <a:off x="39564" y="247729"/>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EF3C1-57B7-4233-BD84-C1DF9318E3A6}">
      <dsp:nvSpPr>
        <dsp:cNvPr id="0" name=""/>
        <dsp:cNvSpPr/>
      </dsp:nvSpPr>
      <dsp:spPr>
        <a:xfrm>
          <a:off x="212020" y="420185"/>
          <a:ext cx="476306" cy="4763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32B72-BB43-4875-9869-1162F7BF163E}">
      <dsp:nvSpPr>
        <dsp:cNvPr id="0" name=""/>
        <dsp:cNvSpPr/>
      </dsp:nvSpPr>
      <dsp:spPr>
        <a:xfrm>
          <a:off x="1036759" y="247729"/>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Data Cleaning: Various functions &amp; tools like Trim(), Proper(), Find &amp; Replace, Left(), Right() &amp; filter() have been used in cleaning the dataset </a:t>
          </a:r>
          <a:endParaRPr lang="en-US" sz="1200" kern="1200" dirty="0"/>
        </a:p>
      </dsp:txBody>
      <dsp:txXfrm>
        <a:off x="1036759" y="247729"/>
        <a:ext cx="1935730" cy="821218"/>
      </dsp:txXfrm>
    </dsp:sp>
    <dsp:sp modelId="{3617613B-79A7-4CA9-970A-5A0DBBE7E97B}">
      <dsp:nvSpPr>
        <dsp:cNvPr id="0" name=""/>
        <dsp:cNvSpPr/>
      </dsp:nvSpPr>
      <dsp:spPr>
        <a:xfrm>
          <a:off x="3309776" y="247729"/>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85F51-D346-47E6-96EC-67A4BFB06F0B}">
      <dsp:nvSpPr>
        <dsp:cNvPr id="0" name=""/>
        <dsp:cNvSpPr/>
      </dsp:nvSpPr>
      <dsp:spPr>
        <a:xfrm>
          <a:off x="3482232" y="420185"/>
          <a:ext cx="476306" cy="4763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1D20C-B659-43FA-83C5-1BEF8742B798}">
      <dsp:nvSpPr>
        <dsp:cNvPr id="0" name=""/>
        <dsp:cNvSpPr/>
      </dsp:nvSpPr>
      <dsp:spPr>
        <a:xfrm>
          <a:off x="4306970" y="247729"/>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Data Enrichment: Enhanced the functionality of dataset by using functions like Xlookup() and Index() to search for various key performance variables.</a:t>
          </a:r>
          <a:endParaRPr lang="en-US" sz="1200" kern="1200" dirty="0"/>
        </a:p>
      </dsp:txBody>
      <dsp:txXfrm>
        <a:off x="4306970" y="247729"/>
        <a:ext cx="1935730" cy="821218"/>
      </dsp:txXfrm>
    </dsp:sp>
    <dsp:sp modelId="{CAAC708C-AA3C-4D27-83BB-E31DA0EC66F1}">
      <dsp:nvSpPr>
        <dsp:cNvPr id="0" name=""/>
        <dsp:cNvSpPr/>
      </dsp:nvSpPr>
      <dsp:spPr>
        <a:xfrm>
          <a:off x="39564" y="1831145"/>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F3D0B-B1A1-44BC-9E2E-771392E53DD9}">
      <dsp:nvSpPr>
        <dsp:cNvPr id="0" name=""/>
        <dsp:cNvSpPr/>
      </dsp:nvSpPr>
      <dsp:spPr>
        <a:xfrm>
          <a:off x="212020" y="2003601"/>
          <a:ext cx="476306" cy="4763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427A7-80BB-42E0-8226-1D158E219B4F}">
      <dsp:nvSpPr>
        <dsp:cNvPr id="0" name=""/>
        <dsp:cNvSpPr/>
      </dsp:nvSpPr>
      <dsp:spPr>
        <a:xfrm>
          <a:off x="1036759" y="1831145"/>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Data Aggregation: Functions like AVERAGEIF(), MAX(), MIN(), SUMIF(), COUNTIF() have been used to derive specific metrics out of the data set.</a:t>
          </a:r>
          <a:endParaRPr lang="en-US" sz="1200" kern="1200" dirty="0"/>
        </a:p>
      </dsp:txBody>
      <dsp:txXfrm>
        <a:off x="1036759" y="1831145"/>
        <a:ext cx="1935730" cy="821218"/>
      </dsp:txXfrm>
    </dsp:sp>
    <dsp:sp modelId="{303236B4-77CB-4F52-AD30-924F812F2B43}">
      <dsp:nvSpPr>
        <dsp:cNvPr id="0" name=""/>
        <dsp:cNvSpPr/>
      </dsp:nvSpPr>
      <dsp:spPr>
        <a:xfrm>
          <a:off x="3309776" y="1831145"/>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922D8-FF40-4953-8A1B-708EE93F1F0E}">
      <dsp:nvSpPr>
        <dsp:cNvPr id="0" name=""/>
        <dsp:cNvSpPr/>
      </dsp:nvSpPr>
      <dsp:spPr>
        <a:xfrm>
          <a:off x="3482232" y="2003601"/>
          <a:ext cx="476306" cy="4763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EFF08-A831-4590-98FA-48A9050A8B52}">
      <dsp:nvSpPr>
        <dsp:cNvPr id="0" name=""/>
        <dsp:cNvSpPr/>
      </dsp:nvSpPr>
      <dsp:spPr>
        <a:xfrm>
          <a:off x="4306970" y="1831145"/>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Trend Analysis: Deployed various pivot tables and their respective time series charts to determine trendline of the performance.</a:t>
          </a:r>
          <a:endParaRPr lang="en-US" sz="1200" kern="1200" dirty="0"/>
        </a:p>
      </dsp:txBody>
      <dsp:txXfrm>
        <a:off x="4306970" y="1831145"/>
        <a:ext cx="1935730" cy="821218"/>
      </dsp:txXfrm>
    </dsp:sp>
    <dsp:sp modelId="{044B68F6-F9F3-43EB-8F03-16AFA28B01E2}">
      <dsp:nvSpPr>
        <dsp:cNvPr id="0" name=""/>
        <dsp:cNvSpPr/>
      </dsp:nvSpPr>
      <dsp:spPr>
        <a:xfrm>
          <a:off x="39564" y="3414561"/>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BE187-B1E1-47F2-BF18-417089C7BABC}">
      <dsp:nvSpPr>
        <dsp:cNvPr id="0" name=""/>
        <dsp:cNvSpPr/>
      </dsp:nvSpPr>
      <dsp:spPr>
        <a:xfrm>
          <a:off x="212020" y="3587017"/>
          <a:ext cx="476306" cy="4763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84B79-0F09-46FD-9A1F-8EA79FEC6023}">
      <dsp:nvSpPr>
        <dsp:cNvPr id="0" name=""/>
        <dsp:cNvSpPr/>
      </dsp:nvSpPr>
      <dsp:spPr>
        <a:xfrm>
          <a:off x="1036759" y="3414561"/>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Platform Segmentation: Categorized the platform used to identify the user activity in each of them</a:t>
          </a:r>
          <a:endParaRPr lang="en-US" sz="1200" kern="1200" dirty="0"/>
        </a:p>
      </dsp:txBody>
      <dsp:txXfrm>
        <a:off x="1036759" y="3414561"/>
        <a:ext cx="1935730" cy="821218"/>
      </dsp:txXfrm>
    </dsp:sp>
    <dsp:sp modelId="{85D6D9DB-9BCD-4BD0-A191-CFDDF75327E7}">
      <dsp:nvSpPr>
        <dsp:cNvPr id="0" name=""/>
        <dsp:cNvSpPr/>
      </dsp:nvSpPr>
      <dsp:spPr>
        <a:xfrm>
          <a:off x="3309776" y="3414561"/>
          <a:ext cx="821218" cy="8212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07AB3-8A0D-45F5-A1E0-CDDA79CEAE56}">
      <dsp:nvSpPr>
        <dsp:cNvPr id="0" name=""/>
        <dsp:cNvSpPr/>
      </dsp:nvSpPr>
      <dsp:spPr>
        <a:xfrm>
          <a:off x="3482232" y="3587017"/>
          <a:ext cx="476306" cy="4763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96F6F-D14F-4120-B701-1006CF033A86}">
      <dsp:nvSpPr>
        <dsp:cNvPr id="0" name=""/>
        <dsp:cNvSpPr/>
      </dsp:nvSpPr>
      <dsp:spPr>
        <a:xfrm>
          <a:off x="4306970" y="3414561"/>
          <a:ext cx="1935730" cy="82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Visualization: Using dynamic charts and slicers data visualizations have been shown to derive meaningful inferences.</a:t>
          </a:r>
          <a:endParaRPr lang="en-US" sz="1200" kern="1200" dirty="0"/>
        </a:p>
      </dsp:txBody>
      <dsp:txXfrm>
        <a:off x="4306970" y="3414561"/>
        <a:ext cx="1935730" cy="8212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43F32-95E3-4F39-9900-CE4D6AE010C7}">
      <dsp:nvSpPr>
        <dsp:cNvPr id="0" name=""/>
        <dsp:cNvSpPr/>
      </dsp:nvSpPr>
      <dsp:spPr>
        <a:xfrm>
          <a:off x="970752" y="555044"/>
          <a:ext cx="927160" cy="927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7BB547-4239-441D-B684-626B9E10DDEA}">
      <dsp:nvSpPr>
        <dsp:cNvPr id="0" name=""/>
        <dsp:cNvSpPr/>
      </dsp:nvSpPr>
      <dsp:spPr>
        <a:xfrm>
          <a:off x="404154" y="1772955"/>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b="0" i="0" kern="1200"/>
            <a:t>AstroSage Report 2023</a:t>
          </a:r>
          <a:endParaRPr lang="en-US" sz="1300" kern="1200"/>
        </a:p>
      </dsp:txBody>
      <dsp:txXfrm>
        <a:off x="404154" y="1772955"/>
        <a:ext cx="2060357" cy="720000"/>
      </dsp:txXfrm>
    </dsp:sp>
    <dsp:sp modelId="{51632A93-CECE-4534-909E-C7B7525E8700}">
      <dsp:nvSpPr>
        <dsp:cNvPr id="0" name=""/>
        <dsp:cNvSpPr/>
      </dsp:nvSpPr>
      <dsp:spPr>
        <a:xfrm>
          <a:off x="3391672" y="555044"/>
          <a:ext cx="927160" cy="927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9B90AB-EE30-42D5-AFC7-B6A0D29A6A50}">
      <dsp:nvSpPr>
        <dsp:cNvPr id="0" name=""/>
        <dsp:cNvSpPr/>
      </dsp:nvSpPr>
      <dsp:spPr>
        <a:xfrm>
          <a:off x="2825074" y="1772955"/>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b="0" i="0" kern="1200"/>
            <a:t>Data-cleaning methodologies - GeeksforGeeks.com, DataCamp.com</a:t>
          </a:r>
          <a:endParaRPr lang="en-US" sz="1300" kern="1200"/>
        </a:p>
      </dsp:txBody>
      <dsp:txXfrm>
        <a:off x="2825074" y="1772955"/>
        <a:ext cx="2060357" cy="720000"/>
      </dsp:txXfrm>
    </dsp:sp>
    <dsp:sp modelId="{F27D3651-2F94-4F57-8E48-62C0C7891306}">
      <dsp:nvSpPr>
        <dsp:cNvPr id="0" name=""/>
        <dsp:cNvSpPr/>
      </dsp:nvSpPr>
      <dsp:spPr>
        <a:xfrm>
          <a:off x="5812591" y="555044"/>
          <a:ext cx="927160" cy="927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38299A-8027-418D-A1FB-F0C648E42B11}">
      <dsp:nvSpPr>
        <dsp:cNvPr id="0" name=""/>
        <dsp:cNvSpPr/>
      </dsp:nvSpPr>
      <dsp:spPr>
        <a:xfrm>
          <a:off x="5245993" y="1772955"/>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b="0" i="0" kern="1200"/>
            <a:t>Image generation tool for slides - Powerpoint</a:t>
          </a:r>
          <a:endParaRPr lang="en-US" sz="1300" kern="1200"/>
        </a:p>
      </dsp:txBody>
      <dsp:txXfrm>
        <a:off x="5245993" y="1772955"/>
        <a:ext cx="2060357" cy="720000"/>
      </dsp:txXfrm>
    </dsp:sp>
    <dsp:sp modelId="{6430284C-E94E-48CA-8555-603ECACDA08F}">
      <dsp:nvSpPr>
        <dsp:cNvPr id="0" name=""/>
        <dsp:cNvSpPr/>
      </dsp:nvSpPr>
      <dsp:spPr>
        <a:xfrm>
          <a:off x="8233511" y="555044"/>
          <a:ext cx="927160" cy="9271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52435E-86D9-4069-BE6B-D7A37691B21B}">
      <dsp:nvSpPr>
        <dsp:cNvPr id="0" name=""/>
        <dsp:cNvSpPr/>
      </dsp:nvSpPr>
      <dsp:spPr>
        <a:xfrm>
          <a:off x="7666913" y="1772955"/>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b="0" i="0" kern="1200"/>
            <a:t>Software used – MS Excel and MS Powerpoint</a:t>
          </a:r>
          <a:endParaRPr lang="en-US" sz="1300" kern="1200"/>
        </a:p>
      </dsp:txBody>
      <dsp:txXfrm>
        <a:off x="7666913" y="1772955"/>
        <a:ext cx="2060357"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0A6BB-A45F-4D01-95C2-505D86D39355}"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47B47-F36B-4EEA-A336-4FBA65DC3B0F}" type="slidenum">
              <a:rPr lang="en-IN" smtClean="0"/>
              <a:t>‹#›</a:t>
            </a:fld>
            <a:endParaRPr lang="en-IN"/>
          </a:p>
        </p:txBody>
      </p:sp>
    </p:spTree>
    <p:extLst>
      <p:ext uri="{BB962C8B-B14F-4D97-AF65-F5344CB8AC3E}">
        <p14:creationId xmlns:p14="http://schemas.microsoft.com/office/powerpoint/2010/main" val="240748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247B47-F36B-4EEA-A336-4FBA65DC3B0F}" type="slidenum">
              <a:rPr lang="en-IN" smtClean="0"/>
              <a:t>16</a:t>
            </a:fld>
            <a:endParaRPr lang="en-IN"/>
          </a:p>
        </p:txBody>
      </p:sp>
    </p:spTree>
    <p:extLst>
      <p:ext uri="{BB962C8B-B14F-4D97-AF65-F5344CB8AC3E}">
        <p14:creationId xmlns:p14="http://schemas.microsoft.com/office/powerpoint/2010/main" val="76527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247B47-F36B-4EEA-A336-4FBA65DC3B0F}" type="slidenum">
              <a:rPr lang="en-IN" smtClean="0"/>
              <a:t>19</a:t>
            </a:fld>
            <a:endParaRPr lang="en-IN"/>
          </a:p>
        </p:txBody>
      </p:sp>
    </p:spTree>
    <p:extLst>
      <p:ext uri="{BB962C8B-B14F-4D97-AF65-F5344CB8AC3E}">
        <p14:creationId xmlns:p14="http://schemas.microsoft.com/office/powerpoint/2010/main" val="161976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6.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DC49-E62E-0B0F-EC65-134E3807DBB9}"/>
              </a:ext>
            </a:extLst>
          </p:cNvPr>
          <p:cNvSpPr>
            <a:spLocks noGrp="1"/>
          </p:cNvSpPr>
          <p:nvPr>
            <p:ph type="ctrTitle"/>
          </p:nvPr>
        </p:nvSpPr>
        <p:spPr>
          <a:xfrm>
            <a:off x="599766" y="1187517"/>
            <a:ext cx="5643718" cy="5105127"/>
          </a:xfrm>
          <a:solidFill>
            <a:schemeClr val="accent1">
              <a:lumMod val="40000"/>
              <a:lumOff val="60000"/>
              <a:alpha val="51000"/>
            </a:schemeClr>
          </a:solidFill>
        </p:spPr>
        <p:txBody>
          <a:bodyPr/>
          <a:lstStyle/>
          <a:p>
            <a:endParaRPr lang="en-IN" dirty="0"/>
          </a:p>
        </p:txBody>
      </p:sp>
      <p:sp>
        <p:nvSpPr>
          <p:cNvPr id="3" name="Subtitle 2">
            <a:extLst>
              <a:ext uri="{FF2B5EF4-FFF2-40B4-BE49-F238E27FC236}">
                <a16:creationId xmlns:a16="http://schemas.microsoft.com/office/drawing/2014/main" id="{946A1EF1-60F4-3351-4C4C-C4AC4FBF5F56}"/>
              </a:ext>
            </a:extLst>
          </p:cNvPr>
          <p:cNvSpPr>
            <a:spLocks noGrp="1"/>
          </p:cNvSpPr>
          <p:nvPr>
            <p:ph type="subTitle" idx="1"/>
          </p:nvPr>
        </p:nvSpPr>
        <p:spPr>
          <a:xfrm>
            <a:off x="6990734" y="2448775"/>
            <a:ext cx="4975635" cy="3194940"/>
          </a:xfrm>
        </p:spPr>
        <p:txBody>
          <a:bodyPr>
            <a:normAutofit lnSpcReduction="10000"/>
          </a:bodyPr>
          <a:lstStyle/>
          <a:p>
            <a:pPr algn="ctr"/>
            <a:r>
              <a:rPr lang="en-IN" sz="3200" b="1" dirty="0">
                <a:latin typeface="Amasis MT Pro Black" panose="02040A04050005020304" pitchFamily="18" charset="0"/>
              </a:rPr>
              <a:t>ASTROSAGE Analytics</a:t>
            </a:r>
          </a:p>
          <a:p>
            <a:pPr algn="ctr"/>
            <a:endParaRPr lang="en-IN" b="1" dirty="0">
              <a:latin typeface="Amasis MT Pro Light" panose="020F0502020204030204" pitchFamily="18" charset="0"/>
            </a:endParaRPr>
          </a:p>
          <a:p>
            <a:pPr algn="ctr"/>
            <a:r>
              <a:rPr lang="en-IN" b="1" dirty="0">
                <a:latin typeface="Amasis MT Pro Light" panose="020F0502020204030204" pitchFamily="18" charset="0"/>
              </a:rPr>
              <a:t>By</a:t>
            </a:r>
          </a:p>
          <a:p>
            <a:pPr algn="ctr"/>
            <a:endParaRPr lang="en-IN" b="1" dirty="0">
              <a:latin typeface="Amasis MT Pro Light" panose="020F0502020204030204" pitchFamily="18" charset="0"/>
            </a:endParaRPr>
          </a:p>
          <a:p>
            <a:pPr algn="ctr"/>
            <a:r>
              <a:rPr lang="en-IN" sz="2400" b="1" dirty="0">
                <a:latin typeface="Abadi Extra Light" panose="020F0502020204030204" pitchFamily="34" charset="0"/>
              </a:rPr>
              <a:t>NIKHIL Mohanty</a:t>
            </a:r>
          </a:p>
          <a:p>
            <a:pPr algn="ctr"/>
            <a:r>
              <a:rPr lang="en-IN" sz="2800" b="1" dirty="0">
                <a:latin typeface="Abadi Extra Light" panose="020B0204020104020204" pitchFamily="34" charset="0"/>
              </a:rPr>
              <a:t>10/09/2024</a:t>
            </a:r>
          </a:p>
        </p:txBody>
      </p:sp>
      <p:pic>
        <p:nvPicPr>
          <p:cNvPr id="5" name="Picture 4" descr="A logo for a company">
            <a:extLst>
              <a:ext uri="{FF2B5EF4-FFF2-40B4-BE49-F238E27FC236}">
                <a16:creationId xmlns:a16="http://schemas.microsoft.com/office/drawing/2014/main" id="{1AF7712F-173B-21AF-BF18-CFE112E266BF}"/>
              </a:ext>
            </a:extLst>
          </p:cNvPr>
          <p:cNvPicPr>
            <a:picLocks noChangeAspect="1"/>
          </p:cNvPicPr>
          <p:nvPr/>
        </p:nvPicPr>
        <p:blipFill>
          <a:blip r:embed="rId2"/>
          <a:stretch>
            <a:fillRect/>
          </a:stretch>
        </p:blipFill>
        <p:spPr>
          <a:xfrm>
            <a:off x="678426" y="1187517"/>
            <a:ext cx="5486400" cy="5105127"/>
          </a:xfrm>
          <a:prstGeom prst="rect">
            <a:avLst/>
          </a:prstGeom>
        </p:spPr>
      </p:pic>
    </p:spTree>
    <p:extLst>
      <p:ext uri="{BB962C8B-B14F-4D97-AF65-F5344CB8AC3E}">
        <p14:creationId xmlns:p14="http://schemas.microsoft.com/office/powerpoint/2010/main" val="131266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D6AD-CED2-31A8-92F6-3CB9CFA2BB0C}"/>
              </a:ext>
            </a:extLst>
          </p:cNvPr>
          <p:cNvSpPr>
            <a:spLocks noGrp="1"/>
          </p:cNvSpPr>
          <p:nvPr>
            <p:ph type="title"/>
          </p:nvPr>
        </p:nvSpPr>
        <p:spPr>
          <a:xfrm>
            <a:off x="685801" y="609600"/>
            <a:ext cx="10131425" cy="816077"/>
          </a:xfrm>
        </p:spPr>
        <p:txBody>
          <a:bodyPr/>
          <a:lstStyle/>
          <a:p>
            <a:r>
              <a:rPr lang="en-IN" dirty="0"/>
              <a:t>Revenue generated by each category</a:t>
            </a:r>
          </a:p>
        </p:txBody>
      </p:sp>
      <p:sp>
        <p:nvSpPr>
          <p:cNvPr id="3" name="Content Placeholder 2">
            <a:extLst>
              <a:ext uri="{FF2B5EF4-FFF2-40B4-BE49-F238E27FC236}">
                <a16:creationId xmlns:a16="http://schemas.microsoft.com/office/drawing/2014/main" id="{321306C9-AA42-C781-778B-14FA3FEE9767}"/>
              </a:ext>
            </a:extLst>
          </p:cNvPr>
          <p:cNvSpPr>
            <a:spLocks noGrp="1"/>
          </p:cNvSpPr>
          <p:nvPr>
            <p:ph idx="1"/>
          </p:nvPr>
        </p:nvSpPr>
        <p:spPr>
          <a:xfrm>
            <a:off x="685802" y="1573161"/>
            <a:ext cx="6363928" cy="4552336"/>
          </a:xfrm>
        </p:spPr>
        <p:txBody>
          <a:bodyPr/>
          <a:lstStyle/>
          <a:p>
            <a:r>
              <a:rPr lang="en-IN" dirty="0"/>
              <a:t>From the Column chart it is evident that the highest revenue is generated by calls, but the maximum activity recorded is from chats.</a:t>
            </a:r>
          </a:p>
          <a:p>
            <a:r>
              <a:rPr lang="en-IN" dirty="0"/>
              <a:t>Revenue generated from chat is Rs. 45495 from 19514 consultations depicting users' preference over chat is more.</a:t>
            </a:r>
          </a:p>
          <a:p>
            <a:endParaRPr lang="en-IN" dirty="0"/>
          </a:p>
          <a:p>
            <a:r>
              <a:rPr lang="en-IN" dirty="0"/>
              <a:t>The free chat option provided to customers is very helpful in attracting user activity, but the resources (the gurus) are being utilized drastically.</a:t>
            </a:r>
          </a:p>
          <a:p>
            <a:r>
              <a:rPr lang="en-IN" dirty="0"/>
              <a:t>An AI chatbot would solve the existing problem of resource allocation and would attract more customers.</a:t>
            </a:r>
          </a:p>
        </p:txBody>
      </p:sp>
      <p:graphicFrame>
        <p:nvGraphicFramePr>
          <p:cNvPr id="5" name="Chart 4">
            <a:extLst>
              <a:ext uri="{FF2B5EF4-FFF2-40B4-BE49-F238E27FC236}">
                <a16:creationId xmlns:a16="http://schemas.microsoft.com/office/drawing/2014/main" id="{89F29FFB-FD33-35A9-48C5-3597D703CB44}"/>
              </a:ext>
            </a:extLst>
          </p:cNvPr>
          <p:cNvGraphicFramePr>
            <a:graphicFrameLocks/>
          </p:cNvGraphicFramePr>
          <p:nvPr>
            <p:extLst>
              <p:ext uri="{D42A27DB-BD31-4B8C-83A1-F6EECF244321}">
                <p14:modId xmlns:p14="http://schemas.microsoft.com/office/powerpoint/2010/main" val="2107805579"/>
              </p:ext>
            </p:extLst>
          </p:nvPr>
        </p:nvGraphicFramePr>
        <p:xfrm>
          <a:off x="8340110" y="4586751"/>
          <a:ext cx="2294965" cy="1853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0000000-0008-0000-0200-000036000000}"/>
              </a:ext>
            </a:extLst>
          </p:cNvPr>
          <p:cNvGraphicFramePr>
            <a:graphicFrameLocks noChangeAspect="1"/>
          </p:cNvGraphicFramePr>
          <p:nvPr>
            <p:extLst>
              <p:ext uri="{D42A27DB-BD31-4B8C-83A1-F6EECF244321}">
                <p14:modId xmlns:p14="http://schemas.microsoft.com/office/powerpoint/2010/main" val="1918238828"/>
              </p:ext>
            </p:extLst>
          </p:nvPr>
        </p:nvGraphicFramePr>
        <p:xfrm>
          <a:off x="7291098" y="1425677"/>
          <a:ext cx="4171318" cy="29208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579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F9EF-4380-3692-801E-4FE784EBEE95}"/>
              </a:ext>
            </a:extLst>
          </p:cNvPr>
          <p:cNvSpPr>
            <a:spLocks noGrp="1"/>
          </p:cNvSpPr>
          <p:nvPr>
            <p:ph type="title"/>
          </p:nvPr>
        </p:nvSpPr>
        <p:spPr>
          <a:xfrm>
            <a:off x="685801" y="609600"/>
            <a:ext cx="10131425" cy="816077"/>
          </a:xfrm>
        </p:spPr>
        <p:txBody>
          <a:bodyPr/>
          <a:lstStyle/>
          <a:p>
            <a:r>
              <a:rPr lang="en-IN" dirty="0"/>
              <a:t>Peak call hours &amp; agent management</a:t>
            </a:r>
          </a:p>
        </p:txBody>
      </p:sp>
      <p:sp>
        <p:nvSpPr>
          <p:cNvPr id="3" name="Content Placeholder 2">
            <a:extLst>
              <a:ext uri="{FF2B5EF4-FFF2-40B4-BE49-F238E27FC236}">
                <a16:creationId xmlns:a16="http://schemas.microsoft.com/office/drawing/2014/main" id="{C95481D6-DDB3-D70C-6582-AEE488EBDC14}"/>
              </a:ext>
            </a:extLst>
          </p:cNvPr>
          <p:cNvSpPr>
            <a:spLocks noGrp="1"/>
          </p:cNvSpPr>
          <p:nvPr>
            <p:ph idx="1"/>
          </p:nvPr>
        </p:nvSpPr>
        <p:spPr>
          <a:xfrm>
            <a:off x="685801" y="1691148"/>
            <a:ext cx="6023112" cy="4365523"/>
          </a:xfrm>
        </p:spPr>
        <p:txBody>
          <a:bodyPr/>
          <a:lstStyle/>
          <a:p>
            <a:r>
              <a:rPr lang="en-IN" dirty="0"/>
              <a:t>The number of calls have been distributed over the time span of 24 hrs depicting the hourly call volumes.</a:t>
            </a:r>
          </a:p>
          <a:p>
            <a:r>
              <a:rPr lang="en-IN" dirty="0"/>
              <a:t>Most of the calls have been performed between 5AM till 5PM considering the most productive time for business.</a:t>
            </a:r>
          </a:p>
          <a:p>
            <a:r>
              <a:rPr lang="en-IN" dirty="0"/>
              <a:t>This time period consists of 79.92 % of total call volume</a:t>
            </a:r>
          </a:p>
          <a:p>
            <a:r>
              <a:rPr lang="en-IN" dirty="0"/>
              <a:t>Shifts of the Agents should be optimized to make sure experienced agents would attend the calls at this time period increasing customer satisfaction.</a:t>
            </a:r>
          </a:p>
          <a:p>
            <a:r>
              <a:rPr lang="en-IN" dirty="0"/>
              <a:t>To optimize the agent allocation a flexible working pattern should be followed to avoid agent burnout.</a:t>
            </a:r>
          </a:p>
          <a:p>
            <a:endParaRPr lang="en-IN" dirty="0"/>
          </a:p>
          <a:p>
            <a:endParaRPr lang="en-IN" dirty="0"/>
          </a:p>
        </p:txBody>
      </p:sp>
      <p:graphicFrame>
        <p:nvGraphicFramePr>
          <p:cNvPr id="5" name="Chart 4">
            <a:extLst>
              <a:ext uri="{FF2B5EF4-FFF2-40B4-BE49-F238E27FC236}">
                <a16:creationId xmlns:a16="http://schemas.microsoft.com/office/drawing/2014/main" id="{00000000-0008-0000-0200-000033000000}"/>
              </a:ext>
            </a:extLst>
          </p:cNvPr>
          <p:cNvGraphicFramePr>
            <a:graphicFrameLocks/>
          </p:cNvGraphicFramePr>
          <p:nvPr>
            <p:extLst>
              <p:ext uri="{D42A27DB-BD31-4B8C-83A1-F6EECF244321}">
                <p14:modId xmlns:p14="http://schemas.microsoft.com/office/powerpoint/2010/main" val="2163481819"/>
              </p:ext>
            </p:extLst>
          </p:nvPr>
        </p:nvGraphicFramePr>
        <p:xfrm>
          <a:off x="7442655" y="1670781"/>
          <a:ext cx="3374571" cy="22031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94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67A2-B0CB-76EA-15DD-EC851683552C}"/>
              </a:ext>
            </a:extLst>
          </p:cNvPr>
          <p:cNvSpPr>
            <a:spLocks noGrp="1"/>
          </p:cNvSpPr>
          <p:nvPr>
            <p:ph type="title"/>
          </p:nvPr>
        </p:nvSpPr>
        <p:spPr>
          <a:xfrm>
            <a:off x="685801" y="609601"/>
            <a:ext cx="10131425" cy="688258"/>
          </a:xfrm>
        </p:spPr>
        <p:txBody>
          <a:bodyPr/>
          <a:lstStyle/>
          <a:p>
            <a:r>
              <a:rPr lang="en-IN" dirty="0"/>
              <a:t>Average Customer satisfaction</a:t>
            </a:r>
          </a:p>
        </p:txBody>
      </p:sp>
      <p:sp>
        <p:nvSpPr>
          <p:cNvPr id="3" name="Content Placeholder 2">
            <a:extLst>
              <a:ext uri="{FF2B5EF4-FFF2-40B4-BE49-F238E27FC236}">
                <a16:creationId xmlns:a16="http://schemas.microsoft.com/office/drawing/2014/main" id="{7FB36398-C747-112D-53D3-D9808AA64CA6}"/>
              </a:ext>
            </a:extLst>
          </p:cNvPr>
          <p:cNvSpPr>
            <a:spLocks noGrp="1"/>
          </p:cNvSpPr>
          <p:nvPr>
            <p:ph idx="1"/>
          </p:nvPr>
        </p:nvSpPr>
        <p:spPr>
          <a:xfrm>
            <a:off x="685801" y="1455175"/>
            <a:ext cx="6385559" cy="4793224"/>
          </a:xfrm>
        </p:spPr>
        <p:txBody>
          <a:bodyPr/>
          <a:lstStyle/>
          <a:p>
            <a:r>
              <a:rPr lang="en-IN" dirty="0"/>
              <a:t>Customer rating considered as a key metric for a call centre business</a:t>
            </a:r>
          </a:p>
          <a:p>
            <a:r>
              <a:rPr lang="en-IN" dirty="0"/>
              <a:t>The customer rating ranging from 0 to 9 have been grouped into 5 subdivisions.</a:t>
            </a:r>
          </a:p>
          <a:p>
            <a:r>
              <a:rPr lang="en-IN" dirty="0"/>
              <a:t>Most of the ratings ranges between 3 – 4.5 as we can see in the graph.</a:t>
            </a:r>
          </a:p>
          <a:p>
            <a:r>
              <a:rPr lang="en-IN" dirty="0"/>
              <a:t>Lower rating depicts low customer satisfaction and results in lower customer retention.</a:t>
            </a:r>
          </a:p>
          <a:p>
            <a:r>
              <a:rPr lang="en-IN" dirty="0"/>
              <a:t>Customer satisfaction is directly dependent on agents’ consultation and more likely by their problem-solving skills.</a:t>
            </a:r>
          </a:p>
          <a:p>
            <a:r>
              <a:rPr lang="en-IN" dirty="0"/>
              <a:t>Agents' effectiveness on the consultation is correlated to low expertise and exhaustion.</a:t>
            </a:r>
          </a:p>
          <a:p>
            <a:endParaRPr lang="en-IN" dirty="0"/>
          </a:p>
        </p:txBody>
      </p:sp>
      <p:graphicFrame>
        <p:nvGraphicFramePr>
          <p:cNvPr id="5" name="Chart 4">
            <a:extLst>
              <a:ext uri="{FF2B5EF4-FFF2-40B4-BE49-F238E27FC236}">
                <a16:creationId xmlns:a16="http://schemas.microsoft.com/office/drawing/2014/main" id="{00000000-0008-0000-0100-00000B000000}"/>
              </a:ext>
            </a:extLst>
          </p:cNvPr>
          <p:cNvGraphicFramePr>
            <a:graphicFrameLocks/>
          </p:cNvGraphicFramePr>
          <p:nvPr>
            <p:extLst>
              <p:ext uri="{D42A27DB-BD31-4B8C-83A1-F6EECF244321}">
                <p14:modId xmlns:p14="http://schemas.microsoft.com/office/powerpoint/2010/main" val="3963696003"/>
              </p:ext>
            </p:extLst>
          </p:nvPr>
        </p:nvGraphicFramePr>
        <p:xfrm>
          <a:off x="7557126" y="1408446"/>
          <a:ext cx="2538740" cy="21443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6F453AF-2023-4DE2-9B21-DF17804D425C}"/>
              </a:ext>
            </a:extLst>
          </p:cNvPr>
          <p:cNvGraphicFramePr>
            <a:graphicFrameLocks noChangeAspect="1"/>
          </p:cNvGraphicFramePr>
          <p:nvPr>
            <p:extLst>
              <p:ext uri="{D42A27DB-BD31-4B8C-83A1-F6EECF244321}">
                <p14:modId xmlns:p14="http://schemas.microsoft.com/office/powerpoint/2010/main" val="4015153364"/>
              </p:ext>
            </p:extLst>
          </p:nvPr>
        </p:nvGraphicFramePr>
        <p:xfrm>
          <a:off x="7403139" y="3851787"/>
          <a:ext cx="2846713" cy="20294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335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57C6C-9FB5-D080-8F3A-422D5A1F609D}"/>
              </a:ext>
            </a:extLst>
          </p:cNvPr>
          <p:cNvSpPr>
            <a:spLocks noGrp="1"/>
          </p:cNvSpPr>
          <p:nvPr>
            <p:ph type="title"/>
          </p:nvPr>
        </p:nvSpPr>
        <p:spPr>
          <a:xfrm>
            <a:off x="685799" y="1150076"/>
            <a:ext cx="3659389" cy="4557849"/>
          </a:xfrm>
        </p:spPr>
        <p:txBody>
          <a:bodyPr>
            <a:normAutofit/>
          </a:bodyPr>
          <a:lstStyle/>
          <a:p>
            <a:pPr algn="r"/>
            <a:r>
              <a:rPr lang="en-IN" sz="3100"/>
              <a:t>Strategic recommendations</a:t>
            </a:r>
            <a:endParaRPr lang="en-IN" sz="3100" dirty="0"/>
          </a:p>
        </p:txBody>
      </p:sp>
      <p:cxnSp>
        <p:nvCxnSpPr>
          <p:cNvPr id="25" name="Straight Connector 2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E218B5-06BC-2D30-95EF-1FF7D1CE8B9B}"/>
              </a:ext>
            </a:extLst>
          </p:cNvPr>
          <p:cNvSpPr>
            <a:spLocks noGrp="1"/>
          </p:cNvSpPr>
          <p:nvPr>
            <p:ph idx="1"/>
          </p:nvPr>
        </p:nvSpPr>
        <p:spPr>
          <a:xfrm>
            <a:off x="4988658" y="757084"/>
            <a:ext cx="6517543" cy="5633884"/>
          </a:xfrm>
        </p:spPr>
        <p:txBody>
          <a:bodyPr>
            <a:normAutofit/>
          </a:bodyPr>
          <a:lstStyle/>
          <a:p>
            <a:pPr marL="0" indent="0">
              <a:lnSpc>
                <a:spcPct val="90000"/>
              </a:lnSpc>
              <a:buNone/>
            </a:pPr>
            <a:r>
              <a:rPr lang="en-US" sz="2000" b="1" dirty="0"/>
              <a:t>Enhancing Customer Satisfaction through expertise agents</a:t>
            </a:r>
          </a:p>
          <a:p>
            <a:pPr marL="0" indent="0">
              <a:lnSpc>
                <a:spcPct val="90000"/>
              </a:lnSpc>
              <a:buNone/>
            </a:pPr>
            <a:r>
              <a:rPr lang="en-US" sz="1500" b="1" dirty="0"/>
              <a:t>Recommended Actions:</a:t>
            </a:r>
            <a:endParaRPr lang="en-US" sz="1500" dirty="0"/>
          </a:p>
          <a:p>
            <a:pPr marL="0" indent="0">
              <a:lnSpc>
                <a:spcPct val="90000"/>
              </a:lnSpc>
              <a:buNone/>
            </a:pPr>
            <a:r>
              <a:rPr lang="en-US" sz="1500" dirty="0"/>
              <a:t>	Implement training programs focused on:</a:t>
            </a:r>
          </a:p>
          <a:p>
            <a:pPr marL="742950" lvl="1" indent="-285750">
              <a:lnSpc>
                <a:spcPct val="90000"/>
              </a:lnSpc>
              <a:buFont typeface="Arial" panose="020B0604020202020204" pitchFamily="34" charset="0"/>
              <a:buChar char="•"/>
            </a:pPr>
            <a:r>
              <a:rPr lang="en-US" sz="1500" b="1" dirty="0"/>
              <a:t>Communication Skills</a:t>
            </a:r>
            <a:r>
              <a:rPr lang="en-US" sz="1500" dirty="0"/>
              <a:t>: Enhance clarity and professionalism during challenging interactions as customer satisfaction rate dropped in calls.</a:t>
            </a:r>
          </a:p>
          <a:p>
            <a:pPr marL="742950" lvl="1" indent="-285750">
              <a:lnSpc>
                <a:spcPct val="90000"/>
              </a:lnSpc>
              <a:buFont typeface="Arial" panose="020B0604020202020204" pitchFamily="34" charset="0"/>
              <a:buChar char="•"/>
            </a:pPr>
            <a:r>
              <a:rPr lang="en-US" sz="1500" b="1" dirty="0"/>
              <a:t>Problem-Solving</a:t>
            </a:r>
            <a:r>
              <a:rPr lang="en-US" sz="1500" dirty="0"/>
              <a:t>: Equip agents with strategies to efficiently handle complex customer queries.</a:t>
            </a:r>
          </a:p>
          <a:p>
            <a:pPr marL="742950" lvl="1" indent="-285750">
              <a:lnSpc>
                <a:spcPct val="90000"/>
              </a:lnSpc>
              <a:buFont typeface="Arial" panose="020B0604020202020204" pitchFamily="34" charset="0"/>
              <a:buChar char="•"/>
            </a:pPr>
            <a:r>
              <a:rPr lang="en-US" sz="1500" b="1" dirty="0"/>
              <a:t>Technical Knowledge</a:t>
            </a:r>
            <a:r>
              <a:rPr lang="en-US" sz="1500" dirty="0"/>
              <a:t>: Strengthen agents' ability to manage system operations and product-related issues.</a:t>
            </a:r>
          </a:p>
          <a:p>
            <a:pPr marL="0" indent="0">
              <a:lnSpc>
                <a:spcPct val="90000"/>
              </a:lnSpc>
              <a:buNone/>
            </a:pPr>
            <a:r>
              <a:rPr lang="en-US" sz="1500" b="1" dirty="0"/>
              <a:t>Post-Training Assessment:</a:t>
            </a:r>
            <a:endParaRPr lang="en-US" sz="1500" dirty="0"/>
          </a:p>
          <a:p>
            <a:pPr marL="0" indent="0">
              <a:lnSpc>
                <a:spcPct val="90000"/>
              </a:lnSpc>
              <a:buNone/>
            </a:pPr>
            <a:r>
              <a:rPr lang="en-US" sz="1500" dirty="0"/>
              <a:t>	Track key performance indicators (KPIs) to evaluate the success of the 	training programs.</a:t>
            </a:r>
          </a:p>
          <a:p>
            <a:pPr marL="0" indent="0">
              <a:lnSpc>
                <a:spcPct val="90000"/>
              </a:lnSpc>
              <a:buNone/>
            </a:pPr>
            <a:r>
              <a:rPr lang="en-US" sz="1500" b="1" dirty="0"/>
              <a:t>Risks &amp; Impact Observed:</a:t>
            </a:r>
            <a:endParaRPr lang="en-US" sz="1500" dirty="0"/>
          </a:p>
          <a:p>
            <a:pPr lvl="1">
              <a:lnSpc>
                <a:spcPct val="90000"/>
              </a:lnSpc>
              <a:buFont typeface="Arial" panose="020B0604020202020204" pitchFamily="34" charset="0"/>
              <a:buChar char="•"/>
            </a:pPr>
            <a:r>
              <a:rPr lang="en-US" sz="1500" b="1" dirty="0"/>
              <a:t>Change in Failure Rates</a:t>
            </a:r>
            <a:r>
              <a:rPr lang="en-US" sz="1500" dirty="0"/>
              <a:t>: Monitor for reductions in agent failure rates post-training to assess performance improvements.</a:t>
            </a:r>
          </a:p>
          <a:p>
            <a:pPr lvl="1">
              <a:lnSpc>
                <a:spcPct val="90000"/>
              </a:lnSpc>
              <a:buFont typeface="Arial" panose="020B0604020202020204" pitchFamily="34" charset="0"/>
              <a:buChar char="•"/>
            </a:pPr>
            <a:r>
              <a:rPr lang="en-US" sz="1500" b="1" dirty="0"/>
              <a:t>Customer Satisfaction Improvement</a:t>
            </a:r>
            <a:r>
              <a:rPr lang="en-US" sz="1500" dirty="0"/>
              <a:t>: Analyze post-training customer satisfaction ratings to determine if there is an increase in positive feedback following the intervention.</a:t>
            </a:r>
          </a:p>
          <a:p>
            <a:pPr>
              <a:lnSpc>
                <a:spcPct val="90000"/>
              </a:lnSpc>
            </a:pPr>
            <a:endParaRPr lang="en-IN" sz="1300" dirty="0"/>
          </a:p>
        </p:txBody>
      </p:sp>
    </p:spTree>
    <p:extLst>
      <p:ext uri="{BB962C8B-B14F-4D97-AF65-F5344CB8AC3E}">
        <p14:creationId xmlns:p14="http://schemas.microsoft.com/office/powerpoint/2010/main" val="96180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57C6C-9FB5-D080-8F3A-422D5A1F609D}"/>
              </a:ext>
            </a:extLst>
          </p:cNvPr>
          <p:cNvSpPr>
            <a:spLocks noGrp="1"/>
          </p:cNvSpPr>
          <p:nvPr>
            <p:ph type="title"/>
          </p:nvPr>
        </p:nvSpPr>
        <p:spPr>
          <a:xfrm>
            <a:off x="685799" y="1150076"/>
            <a:ext cx="3659389" cy="4557849"/>
          </a:xfrm>
        </p:spPr>
        <p:txBody>
          <a:bodyPr>
            <a:normAutofit/>
          </a:bodyPr>
          <a:lstStyle/>
          <a:p>
            <a:pPr algn="r"/>
            <a:r>
              <a:rPr lang="en-IN" sz="3100"/>
              <a:t>Strategic recommendations</a:t>
            </a:r>
            <a:endParaRPr lang="en-IN" sz="3100" dirty="0"/>
          </a:p>
        </p:txBody>
      </p:sp>
      <p:cxnSp>
        <p:nvCxnSpPr>
          <p:cNvPr id="25" name="Straight Connector 2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E218B5-06BC-2D30-95EF-1FF7D1CE8B9B}"/>
              </a:ext>
            </a:extLst>
          </p:cNvPr>
          <p:cNvSpPr>
            <a:spLocks noGrp="1"/>
          </p:cNvSpPr>
          <p:nvPr>
            <p:ph idx="1"/>
          </p:nvPr>
        </p:nvSpPr>
        <p:spPr>
          <a:xfrm>
            <a:off x="4988658" y="757084"/>
            <a:ext cx="6517543" cy="5633884"/>
          </a:xfrm>
        </p:spPr>
        <p:txBody>
          <a:bodyPr>
            <a:normAutofit/>
          </a:bodyPr>
          <a:lstStyle/>
          <a:p>
            <a:pPr marL="0" indent="0">
              <a:lnSpc>
                <a:spcPct val="90000"/>
              </a:lnSpc>
              <a:buNone/>
            </a:pPr>
            <a:r>
              <a:rPr lang="en-IN" sz="2000" b="1" dirty="0"/>
              <a:t>Optimizing Call Handling Operations</a:t>
            </a:r>
            <a:endParaRPr lang="en-US" sz="2000" b="1" dirty="0"/>
          </a:p>
          <a:p>
            <a:pPr marL="0" indent="0">
              <a:lnSpc>
                <a:spcPct val="90000"/>
              </a:lnSpc>
              <a:buNone/>
            </a:pPr>
            <a:r>
              <a:rPr lang="en-US" sz="1500" b="1" dirty="0"/>
              <a:t>Recommended Actions:</a:t>
            </a:r>
          </a:p>
          <a:p>
            <a:pPr>
              <a:lnSpc>
                <a:spcPct val="90000"/>
              </a:lnSpc>
            </a:pPr>
            <a:r>
              <a:rPr lang="en-US" sz="1400" b="1" dirty="0"/>
              <a:t>Prediction of Peak Periods &amp; Scheduling Adjustments</a:t>
            </a:r>
            <a:br>
              <a:rPr lang="en-US" sz="1400" dirty="0"/>
            </a:br>
            <a:r>
              <a:rPr lang="en-US" sz="1400" dirty="0"/>
              <a:t>Use </a:t>
            </a:r>
            <a:r>
              <a:rPr lang="en-US" sz="1400" b="1" dirty="0"/>
              <a:t>real-time predictive analytics</a:t>
            </a:r>
            <a:r>
              <a:rPr lang="en-US" sz="1400" dirty="0"/>
              <a:t> alongside historical data to dynamically adjust staffing during peak times, responding to emerging patterns such as holidays and promotions.</a:t>
            </a:r>
          </a:p>
          <a:p>
            <a:pPr>
              <a:lnSpc>
                <a:spcPct val="90000"/>
              </a:lnSpc>
            </a:pPr>
            <a:r>
              <a:rPr lang="en-US" sz="1400" b="1" dirty="0"/>
              <a:t>Shift Work for Stress Management</a:t>
            </a:r>
            <a:br>
              <a:rPr lang="en-US" sz="1400" dirty="0"/>
            </a:br>
            <a:r>
              <a:rPr lang="en-US" sz="1400" dirty="0"/>
              <a:t>Implement a </a:t>
            </a:r>
            <a:r>
              <a:rPr lang="en-US" sz="1400" b="1" dirty="0"/>
              <a:t>flexible work-hour model</a:t>
            </a:r>
            <a:r>
              <a:rPr lang="en-US" sz="1400" dirty="0"/>
              <a:t> tailored to agents' preferences and energy levels, reducing burnout and fostering better productivity through employee-centric scheduling and stress relief breaks</a:t>
            </a:r>
            <a:r>
              <a:rPr lang="en-US" sz="1400" b="1" dirty="0"/>
              <a:t>.</a:t>
            </a:r>
          </a:p>
          <a:p>
            <a:pPr>
              <a:lnSpc>
                <a:spcPct val="90000"/>
              </a:lnSpc>
            </a:pPr>
            <a:r>
              <a:rPr lang="en-US" sz="1400" b="1" dirty="0"/>
              <a:t>Skill-Based Call Routing</a:t>
            </a:r>
            <a:br>
              <a:rPr lang="en-US" sz="1400" dirty="0"/>
            </a:br>
            <a:r>
              <a:rPr lang="en-US" sz="1400" dirty="0"/>
              <a:t>Introduce </a:t>
            </a:r>
            <a:r>
              <a:rPr lang="en-US" sz="1400" b="1" dirty="0"/>
              <a:t>AI-powered dynamic skill routing</a:t>
            </a:r>
            <a:r>
              <a:rPr lang="en-US" sz="1400" dirty="0"/>
              <a:t> to allocate calls based on real-time agent performance and skill updates, optimizing call handling efficiency and reducing resolution times.</a:t>
            </a:r>
            <a:r>
              <a:rPr lang="en-US" sz="1400" b="1" dirty="0"/>
              <a:t> </a:t>
            </a:r>
          </a:p>
          <a:p>
            <a:pPr>
              <a:lnSpc>
                <a:spcPct val="90000"/>
              </a:lnSpc>
            </a:pPr>
            <a:r>
              <a:rPr lang="en-US" sz="1400" b="1" dirty="0"/>
              <a:t>Real-Time Monitoring &amp; Workload Balancing</a:t>
            </a:r>
            <a:br>
              <a:rPr lang="en-US" sz="1400" dirty="0"/>
            </a:br>
            <a:r>
              <a:rPr lang="en-US" sz="1400" dirty="0"/>
              <a:t>Use </a:t>
            </a:r>
            <a:r>
              <a:rPr lang="en-US" sz="1400" b="1" dirty="0"/>
              <a:t>automated workload distribution systems</a:t>
            </a:r>
            <a:r>
              <a:rPr lang="en-US" sz="1400" dirty="0"/>
              <a:t> and </a:t>
            </a:r>
            <a:r>
              <a:rPr lang="en-US" sz="1400" b="1" dirty="0"/>
              <a:t>performance dashboards</a:t>
            </a:r>
            <a:r>
              <a:rPr lang="en-US" sz="1400" dirty="0"/>
              <a:t> to balance call assignments in real time, ensuring fair workload distribution and agent autonomy.</a:t>
            </a:r>
          </a:p>
          <a:p>
            <a:pPr>
              <a:lnSpc>
                <a:spcPct val="90000"/>
              </a:lnSpc>
            </a:pPr>
            <a:r>
              <a:rPr lang="en-US" sz="1400" b="1" dirty="0"/>
              <a:t>Customer Satisfaction Improvement</a:t>
            </a:r>
            <a:r>
              <a:rPr lang="en-US" sz="1400" dirty="0"/>
              <a:t>: Analyze post-implementation customer satisfaction ratings to determine if there is an increase in positive feedback following the intervention.</a:t>
            </a:r>
          </a:p>
          <a:p>
            <a:pPr>
              <a:lnSpc>
                <a:spcPct val="90000"/>
              </a:lnSpc>
            </a:pPr>
            <a:endParaRPr lang="en-IN" sz="1300" dirty="0"/>
          </a:p>
        </p:txBody>
      </p:sp>
    </p:spTree>
    <p:extLst>
      <p:ext uri="{BB962C8B-B14F-4D97-AF65-F5344CB8AC3E}">
        <p14:creationId xmlns:p14="http://schemas.microsoft.com/office/powerpoint/2010/main" val="75260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57C6C-9FB5-D080-8F3A-422D5A1F609D}"/>
              </a:ext>
            </a:extLst>
          </p:cNvPr>
          <p:cNvSpPr>
            <a:spLocks noGrp="1"/>
          </p:cNvSpPr>
          <p:nvPr>
            <p:ph type="title"/>
          </p:nvPr>
        </p:nvSpPr>
        <p:spPr>
          <a:xfrm>
            <a:off x="685799" y="1150076"/>
            <a:ext cx="3659389" cy="4557849"/>
          </a:xfrm>
        </p:spPr>
        <p:txBody>
          <a:bodyPr>
            <a:normAutofit/>
          </a:bodyPr>
          <a:lstStyle/>
          <a:p>
            <a:pPr algn="r"/>
            <a:r>
              <a:rPr lang="en-IN" sz="3100" dirty="0"/>
              <a:t>Strategic recommendations</a:t>
            </a:r>
          </a:p>
        </p:txBody>
      </p:sp>
      <p:cxnSp>
        <p:nvCxnSpPr>
          <p:cNvPr id="25" name="Straight Connector 2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E218B5-06BC-2D30-95EF-1FF7D1CE8B9B}"/>
              </a:ext>
            </a:extLst>
          </p:cNvPr>
          <p:cNvSpPr>
            <a:spLocks noGrp="1"/>
          </p:cNvSpPr>
          <p:nvPr>
            <p:ph idx="1"/>
          </p:nvPr>
        </p:nvSpPr>
        <p:spPr>
          <a:xfrm>
            <a:off x="4988658" y="757084"/>
            <a:ext cx="6517543" cy="5633884"/>
          </a:xfrm>
        </p:spPr>
        <p:txBody>
          <a:bodyPr>
            <a:normAutofit/>
          </a:bodyPr>
          <a:lstStyle/>
          <a:p>
            <a:pPr marL="0" indent="0">
              <a:lnSpc>
                <a:spcPct val="90000"/>
              </a:lnSpc>
              <a:buNone/>
            </a:pPr>
            <a:r>
              <a:rPr lang="en-IN" sz="2000" b="1" dirty="0"/>
              <a:t>Implementing new technologies for overall business growth</a:t>
            </a:r>
            <a:endParaRPr lang="en-US" sz="2000" b="1" dirty="0"/>
          </a:p>
          <a:p>
            <a:pPr marL="0" indent="0">
              <a:lnSpc>
                <a:spcPct val="90000"/>
              </a:lnSpc>
              <a:buNone/>
            </a:pPr>
            <a:r>
              <a:rPr lang="en-US" sz="1500" b="1" dirty="0"/>
              <a:t>Recommended Actions:</a:t>
            </a:r>
          </a:p>
          <a:p>
            <a:r>
              <a:rPr lang="en-US" sz="1400" b="1" dirty="0"/>
              <a:t>AI and Machine Learning implementation</a:t>
            </a:r>
            <a:br>
              <a:rPr lang="en-US" sz="1400" dirty="0"/>
            </a:br>
            <a:r>
              <a:rPr lang="en-US" sz="1400" dirty="0"/>
              <a:t>AI and ML technologies streamline call center operations by automating routine tasks and optimizing resource allocation. This reduces the workload on human agents, allowing them to focus on complex inquiries, improving both efficiency and customer satisfaction.</a:t>
            </a:r>
          </a:p>
          <a:p>
            <a:r>
              <a:rPr lang="en-US" sz="1400" b="1" dirty="0"/>
              <a:t>AI-Powered Chatbots to replace real agents</a:t>
            </a:r>
            <a:br>
              <a:rPr lang="en-US" sz="1400" dirty="0"/>
            </a:br>
            <a:r>
              <a:rPr lang="en-US" sz="1400" dirty="0"/>
              <a:t>NLP-based AI chatbots autonomously handle simple customer inquiries, lowering call traffic and boosting agent productivity. By mimicking human conversations, these chatbots provide personalized, fast solutions, freeing agents for more complex tasks.</a:t>
            </a:r>
          </a:p>
          <a:p>
            <a:r>
              <a:rPr lang="en-US" sz="1400" b="1" dirty="0"/>
              <a:t> Recommended Tools</a:t>
            </a:r>
            <a:endParaRPr lang="en-US" sz="1400" dirty="0"/>
          </a:p>
          <a:p>
            <a:pPr marL="0" indent="0">
              <a:buNone/>
            </a:pPr>
            <a:r>
              <a:rPr lang="en-US" sz="1400" b="1" dirty="0"/>
              <a:t>	IBM Watson</a:t>
            </a:r>
            <a:r>
              <a:rPr lang="en-US" sz="1400" dirty="0"/>
              <a:t>: Advanced AI platform for managing diverse customer queries.</a:t>
            </a:r>
          </a:p>
          <a:p>
            <a:pPr marL="0" indent="0">
              <a:buNone/>
            </a:pPr>
            <a:r>
              <a:rPr lang="en-US" sz="1400" b="1" dirty="0"/>
              <a:t>	Google </a:t>
            </a:r>
            <a:r>
              <a:rPr lang="en-US" sz="1400" b="1" dirty="0" err="1"/>
              <a:t>Dialogflow</a:t>
            </a:r>
            <a:r>
              <a:rPr lang="en-US" sz="1400" dirty="0"/>
              <a:t>: Customizable, scalable NLP chatbot for seamless 	interactions.</a:t>
            </a:r>
          </a:p>
          <a:p>
            <a:pPr marL="0" indent="0">
              <a:buNone/>
            </a:pPr>
            <a:r>
              <a:rPr lang="en-US" sz="1400" b="1" dirty="0"/>
              <a:t>	Zendesk Answer Bot</a:t>
            </a:r>
            <a:r>
              <a:rPr lang="en-US" sz="1400" dirty="0"/>
              <a:t>: Automates FAQs, reducing agent workload and improving 	response times.</a:t>
            </a:r>
          </a:p>
          <a:p>
            <a:pPr>
              <a:lnSpc>
                <a:spcPct val="90000"/>
              </a:lnSpc>
            </a:pPr>
            <a:endParaRPr lang="en-IN" sz="1300" dirty="0"/>
          </a:p>
        </p:txBody>
      </p:sp>
    </p:spTree>
    <p:extLst>
      <p:ext uri="{BB962C8B-B14F-4D97-AF65-F5344CB8AC3E}">
        <p14:creationId xmlns:p14="http://schemas.microsoft.com/office/powerpoint/2010/main" val="362466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773-0AD0-9168-3932-4E112CFB2E53}"/>
              </a:ext>
            </a:extLst>
          </p:cNvPr>
          <p:cNvSpPr>
            <a:spLocks noGrp="1"/>
          </p:cNvSpPr>
          <p:nvPr>
            <p:ph type="title"/>
          </p:nvPr>
        </p:nvSpPr>
        <p:spPr>
          <a:xfrm>
            <a:off x="7865806" y="643463"/>
            <a:ext cx="3706762" cy="1608124"/>
          </a:xfrm>
        </p:spPr>
        <p:txBody>
          <a:bodyPr>
            <a:normAutofit/>
          </a:bodyPr>
          <a:lstStyle/>
          <a:p>
            <a:r>
              <a:rPr lang="en-IN" dirty="0"/>
              <a:t>Analytical dashboard</a:t>
            </a:r>
          </a:p>
        </p:txBody>
      </p:sp>
      <p:pic>
        <p:nvPicPr>
          <p:cNvPr id="6" name="Picture 5">
            <a:extLst>
              <a:ext uri="{FF2B5EF4-FFF2-40B4-BE49-F238E27FC236}">
                <a16:creationId xmlns:a16="http://schemas.microsoft.com/office/drawing/2014/main" id="{FBA884CA-60AE-10FA-95D8-15F61E84BC47}"/>
              </a:ext>
            </a:extLst>
          </p:cNvPr>
          <p:cNvPicPr>
            <a:picLocks noChangeAspect="1"/>
          </p:cNvPicPr>
          <p:nvPr/>
        </p:nvPicPr>
        <p:blipFill>
          <a:blip r:embed="rId4"/>
          <a:stretch>
            <a:fillRect/>
          </a:stretch>
        </p:blipFill>
        <p:spPr>
          <a:xfrm>
            <a:off x="643464" y="1648815"/>
            <a:ext cx="6897878" cy="35696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3" name="Content Placeholder 52">
            <a:extLst>
              <a:ext uri="{FF2B5EF4-FFF2-40B4-BE49-F238E27FC236}">
                <a16:creationId xmlns:a16="http://schemas.microsoft.com/office/drawing/2014/main" id="{F5183CD6-D96D-46FB-5167-C0DC11536A87}"/>
              </a:ext>
            </a:extLst>
          </p:cNvPr>
          <p:cNvSpPr>
            <a:spLocks noGrp="1"/>
          </p:cNvSpPr>
          <p:nvPr>
            <p:ph idx="1"/>
          </p:nvPr>
        </p:nvSpPr>
        <p:spPr>
          <a:xfrm>
            <a:off x="7865806" y="2251587"/>
            <a:ext cx="3706762" cy="3972232"/>
          </a:xfrm>
        </p:spPr>
        <p:txBody>
          <a:bodyPr>
            <a:normAutofit/>
          </a:bodyPr>
          <a:lstStyle/>
          <a:p>
            <a:r>
              <a:rPr lang="en-US" dirty="0"/>
              <a:t>The Key metrics are present in the top 3 tiles </a:t>
            </a:r>
          </a:p>
          <a:p>
            <a:r>
              <a:rPr lang="en-US" dirty="0"/>
              <a:t>Supporting charts visualized to obtain a clear analytical overview</a:t>
            </a:r>
          </a:p>
          <a:p>
            <a:r>
              <a:rPr lang="en-US" dirty="0"/>
              <a:t>Slicers have been used to filter the data according to the management to have a closer look on the </a:t>
            </a:r>
            <a:r>
              <a:rPr lang="en-US" dirty="0" err="1"/>
              <a:t>dataframe</a:t>
            </a:r>
            <a:r>
              <a:rPr lang="en-US" dirty="0"/>
              <a:t>.</a:t>
            </a:r>
          </a:p>
        </p:txBody>
      </p:sp>
    </p:spTree>
    <p:extLst>
      <p:ext uri="{BB962C8B-B14F-4D97-AF65-F5344CB8AC3E}">
        <p14:creationId xmlns:p14="http://schemas.microsoft.com/office/powerpoint/2010/main" val="317797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C198-E977-F5B3-3EAC-B50BD57FC9C1}"/>
              </a:ext>
            </a:extLst>
          </p:cNvPr>
          <p:cNvSpPr>
            <a:spLocks noGrp="1"/>
          </p:cNvSpPr>
          <p:nvPr>
            <p:ph type="title"/>
          </p:nvPr>
        </p:nvSpPr>
        <p:spPr>
          <a:xfrm>
            <a:off x="6440127" y="102689"/>
            <a:ext cx="3706762" cy="693724"/>
          </a:xfrm>
        </p:spPr>
        <p:txBody>
          <a:bodyPr>
            <a:normAutofit/>
          </a:bodyPr>
          <a:lstStyle/>
          <a:p>
            <a:r>
              <a:rPr lang="en-IN" dirty="0"/>
              <a:t>Conclusion</a:t>
            </a:r>
          </a:p>
        </p:txBody>
      </p:sp>
      <p:pic>
        <p:nvPicPr>
          <p:cNvPr id="5" name="Picture 4" descr="Pen placed on top of a signature line">
            <a:extLst>
              <a:ext uri="{FF2B5EF4-FFF2-40B4-BE49-F238E27FC236}">
                <a16:creationId xmlns:a16="http://schemas.microsoft.com/office/drawing/2014/main" id="{3561B4D7-A75E-D2BC-5A22-89071EE0DEA4}"/>
              </a:ext>
            </a:extLst>
          </p:cNvPr>
          <p:cNvPicPr>
            <a:picLocks noChangeAspect="1"/>
          </p:cNvPicPr>
          <p:nvPr/>
        </p:nvPicPr>
        <p:blipFill>
          <a:blip r:embed="rId3"/>
          <a:srcRect l="39598" r="-2" b="-2"/>
          <a:stretch/>
        </p:blipFill>
        <p:spPr>
          <a:xfrm>
            <a:off x="-1" y="0"/>
            <a:ext cx="6205925" cy="6858000"/>
          </a:xfrm>
          <a:prstGeom prst="rect">
            <a:avLst/>
          </a:prstGeom>
        </p:spPr>
      </p:pic>
      <p:sp>
        <p:nvSpPr>
          <p:cNvPr id="3" name="Content Placeholder 2">
            <a:extLst>
              <a:ext uri="{FF2B5EF4-FFF2-40B4-BE49-F238E27FC236}">
                <a16:creationId xmlns:a16="http://schemas.microsoft.com/office/drawing/2014/main" id="{960C43D8-1A45-3408-8E1D-B0DC8F24322A}"/>
              </a:ext>
            </a:extLst>
          </p:cNvPr>
          <p:cNvSpPr>
            <a:spLocks noGrp="1"/>
          </p:cNvSpPr>
          <p:nvPr>
            <p:ph idx="1"/>
          </p:nvPr>
        </p:nvSpPr>
        <p:spPr>
          <a:xfrm>
            <a:off x="6440127" y="1410930"/>
            <a:ext cx="5555227" cy="5663380"/>
          </a:xfrm>
        </p:spPr>
        <p:txBody>
          <a:bodyPr>
            <a:normAutofit fontScale="85000" lnSpcReduction="20000"/>
          </a:bodyPr>
          <a:lstStyle/>
          <a:p>
            <a:r>
              <a:rPr lang="en-IN" b="1" dirty="0"/>
              <a:t>Key Findings:</a:t>
            </a:r>
          </a:p>
          <a:p>
            <a:pPr lvl="1"/>
            <a:r>
              <a:rPr lang="en-IN" i="1" dirty="0"/>
              <a:t>Low Customer satisfaction</a:t>
            </a:r>
            <a:r>
              <a:rPr lang="en-IN" dirty="0"/>
              <a:t>: Despite having high call volumes and chat processes the customer rating still degrading due to low quality of consultations.</a:t>
            </a:r>
          </a:p>
          <a:p>
            <a:pPr lvl="1"/>
            <a:r>
              <a:rPr lang="en-IN" i="1" dirty="0"/>
              <a:t>Low revenue through chat: </a:t>
            </a:r>
            <a:r>
              <a:rPr lang="en-IN" dirty="0"/>
              <a:t>Having highest traffic on chat the revenue is comparatively very low due to the free chat options and failed chat statuses.</a:t>
            </a:r>
          </a:p>
          <a:p>
            <a:pPr lvl="1"/>
            <a:r>
              <a:rPr lang="en-IN" i="1" dirty="0"/>
              <a:t>Improper workload distribution: </a:t>
            </a:r>
            <a:r>
              <a:rPr lang="en-IN" dirty="0"/>
              <a:t>Currently the workload is improperly distributed concerning the quality of consultations and abrupt customer satisfaction.</a:t>
            </a:r>
          </a:p>
          <a:p>
            <a:r>
              <a:rPr lang="en-IN" b="1" dirty="0"/>
              <a:t>Implications:</a:t>
            </a:r>
          </a:p>
          <a:p>
            <a:pPr lvl="1"/>
            <a:r>
              <a:rPr lang="en-IN" i="1" dirty="0"/>
              <a:t>Revenue growth: </a:t>
            </a:r>
            <a:r>
              <a:rPr lang="en-IN" dirty="0"/>
              <a:t>Customer satisfaction improvement results in high retainability and gradually contributing to revenue growth.</a:t>
            </a:r>
          </a:p>
          <a:p>
            <a:pPr lvl="1"/>
            <a:r>
              <a:rPr lang="en-IN" i="1" dirty="0"/>
              <a:t>Operational Efficiency: </a:t>
            </a:r>
            <a:r>
              <a:rPr lang="en-US" dirty="0"/>
              <a:t>Optimizing call center technology and balancing workload distribution will enhance productivity and reduce agent stress.</a:t>
            </a:r>
          </a:p>
          <a:p>
            <a:pPr lvl="1"/>
            <a:r>
              <a:rPr lang="en-US" i="1" dirty="0"/>
              <a:t>Emergence as Business leader: </a:t>
            </a:r>
            <a:r>
              <a:rPr lang="en-US" dirty="0"/>
              <a:t>With integration of AI chatbot operational cost will drastically go down as less resources would be required and ultimately keep the business ahead of its competitors.</a:t>
            </a:r>
          </a:p>
          <a:p>
            <a:r>
              <a:rPr lang="en-US" b="1" dirty="0"/>
              <a:t>Closing Statement:</a:t>
            </a:r>
            <a:br>
              <a:rPr lang="en-US" dirty="0"/>
            </a:br>
            <a:r>
              <a:rPr lang="en-US" dirty="0"/>
              <a:t>Astrosage being a new age astrology service show great potential in the business model and capability to capture bigger market in coming days with the implementation of the recommendations.</a:t>
            </a:r>
          </a:p>
          <a:p>
            <a:pPr lvl="1"/>
            <a:endParaRPr lang="en-US" dirty="0"/>
          </a:p>
          <a:p>
            <a:pPr lvl="1"/>
            <a:endParaRPr lang="en-US" dirty="0"/>
          </a:p>
          <a:p>
            <a:pPr lvl="1"/>
            <a:endParaRPr lang="en-IN" dirty="0"/>
          </a:p>
          <a:p>
            <a:pPr lvl="1"/>
            <a:endParaRPr lang="en-IN" dirty="0"/>
          </a:p>
        </p:txBody>
      </p:sp>
    </p:spTree>
    <p:extLst>
      <p:ext uri="{BB962C8B-B14F-4D97-AF65-F5344CB8AC3E}">
        <p14:creationId xmlns:p14="http://schemas.microsoft.com/office/powerpoint/2010/main" val="13565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28E36122-6CB3-3F02-2647-4F0C284A23E7}"/>
              </a:ext>
            </a:extLst>
          </p:cNvPr>
          <p:cNvSpPr>
            <a:spLocks noGrp="1"/>
          </p:cNvSpPr>
          <p:nvPr>
            <p:ph type="title"/>
          </p:nvPr>
        </p:nvSpPr>
        <p:spPr>
          <a:xfrm>
            <a:off x="1028700" y="653142"/>
            <a:ext cx="10131425" cy="1219200"/>
          </a:xfrm>
        </p:spPr>
        <p:txBody>
          <a:bodyPr>
            <a:normAutofit/>
          </a:bodyPr>
          <a:lstStyle/>
          <a:p>
            <a:pPr algn="ctr"/>
            <a:r>
              <a:rPr lang="en-IN" sz="4400">
                <a:solidFill>
                  <a:srgbClr val="FFFFFF"/>
                </a:solidFill>
              </a:rPr>
              <a:t>REferences</a:t>
            </a:r>
          </a:p>
        </p:txBody>
      </p:sp>
      <p:graphicFrame>
        <p:nvGraphicFramePr>
          <p:cNvPr id="7" name="Content Placeholder 2">
            <a:extLst>
              <a:ext uri="{FF2B5EF4-FFF2-40B4-BE49-F238E27FC236}">
                <a16:creationId xmlns:a16="http://schemas.microsoft.com/office/drawing/2014/main" id="{D0B568F3-DE68-4580-441D-1975A960AB78}"/>
              </a:ext>
            </a:extLst>
          </p:cNvPr>
          <p:cNvGraphicFramePr>
            <a:graphicFrameLocks noGrp="1"/>
          </p:cNvGraphicFramePr>
          <p:nvPr>
            <p:ph idx="1"/>
            <p:extLst>
              <p:ext uri="{D42A27DB-BD31-4B8C-83A1-F6EECF244321}">
                <p14:modId xmlns:p14="http://schemas.microsoft.com/office/powerpoint/2010/main" val="314135291"/>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572947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Graphic 17" descr="Smiling Face with No Fill">
            <a:extLst>
              <a:ext uri="{FF2B5EF4-FFF2-40B4-BE49-F238E27FC236}">
                <a16:creationId xmlns:a16="http://schemas.microsoft.com/office/drawing/2014/main" id="{36173722-0252-75B3-59C5-B9197401ED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29BBAEC-7893-88DD-3DF9-6610A1098604}"/>
              </a:ext>
            </a:extLst>
          </p:cNvPr>
          <p:cNvSpPr>
            <a:spLocks noGrp="1"/>
          </p:cNvSpPr>
          <p:nvPr>
            <p:ph idx="1"/>
          </p:nvPr>
        </p:nvSpPr>
        <p:spPr>
          <a:xfrm>
            <a:off x="7448362" y="1545908"/>
            <a:ext cx="3706762" cy="3972232"/>
          </a:xfrm>
        </p:spPr>
        <p:txBody>
          <a:bodyPr>
            <a:normAutofit/>
          </a:bodyPr>
          <a:lstStyle/>
          <a:p>
            <a:pPr marL="0" indent="0">
              <a:buNone/>
            </a:pPr>
            <a:r>
              <a:rPr lang="en-IN" sz="4400" b="1" dirty="0"/>
              <a:t>THANK YOU</a:t>
            </a:r>
          </a:p>
        </p:txBody>
      </p:sp>
    </p:spTree>
    <p:extLst>
      <p:ext uri="{BB962C8B-B14F-4D97-AF65-F5344CB8AC3E}">
        <p14:creationId xmlns:p14="http://schemas.microsoft.com/office/powerpoint/2010/main" val="133005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DAFA-BEB4-3465-112C-B65A83520A50}"/>
              </a:ext>
            </a:extLst>
          </p:cNvPr>
          <p:cNvSpPr>
            <a:spLocks noGrp="1"/>
          </p:cNvSpPr>
          <p:nvPr>
            <p:ph type="title"/>
          </p:nvPr>
        </p:nvSpPr>
        <p:spPr>
          <a:xfrm>
            <a:off x="6400800" y="609600"/>
            <a:ext cx="5147730" cy="1641987"/>
          </a:xfrm>
        </p:spPr>
        <p:txBody>
          <a:bodyPr>
            <a:normAutofit/>
          </a:bodyPr>
          <a:lstStyle/>
          <a:p>
            <a:r>
              <a:rPr lang="en-IN" dirty="0"/>
              <a:t>ABOUT </a:t>
            </a:r>
            <a:r>
              <a:rPr lang="en-IN" dirty="0" err="1"/>
              <a:t>ASTRosage</a:t>
            </a:r>
            <a:endParaRPr lang="en-IN" dirty="0"/>
          </a:p>
        </p:txBody>
      </p:sp>
      <p:pic>
        <p:nvPicPr>
          <p:cNvPr id="10" name="Picture 9" descr="A swirling meteorite">
            <a:extLst>
              <a:ext uri="{FF2B5EF4-FFF2-40B4-BE49-F238E27FC236}">
                <a16:creationId xmlns:a16="http://schemas.microsoft.com/office/drawing/2014/main" id="{F15DC839-F8A2-D054-CD67-093AF9CE9F4B}"/>
              </a:ext>
            </a:extLst>
          </p:cNvPr>
          <p:cNvPicPr>
            <a:picLocks noChangeAspect="1"/>
          </p:cNvPicPr>
          <p:nvPr/>
        </p:nvPicPr>
        <p:blipFill>
          <a:blip r:embed="rId3"/>
          <a:srcRect l="23578" r="18867" b="1"/>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938ADF35-931B-6B22-A31B-AF46B961163D}"/>
              </a:ext>
            </a:extLst>
          </p:cNvPr>
          <p:cNvSpPr>
            <a:spLocks noGrp="1"/>
          </p:cNvSpPr>
          <p:nvPr>
            <p:ph idx="1"/>
          </p:nvPr>
        </p:nvSpPr>
        <p:spPr>
          <a:xfrm>
            <a:off x="6400800" y="2251587"/>
            <a:ext cx="5147730" cy="3637935"/>
          </a:xfrm>
        </p:spPr>
        <p:txBody>
          <a:bodyPr>
            <a:normAutofit/>
          </a:bodyPr>
          <a:lstStyle/>
          <a:p>
            <a:r>
              <a:rPr lang="en-US" b="0" i="0" dirty="0">
                <a:effectLst/>
                <a:latin typeface="Roboto" panose="02000000000000000000" pitchFamily="2" charset="0"/>
              </a:rPr>
              <a:t>AstroSage is one of the most authentic astrology destinations for not only those who are seeking astrological assistance, but also for high-level astrological research and development on wide scale.</a:t>
            </a:r>
          </a:p>
          <a:p>
            <a:r>
              <a:rPr lang="en-US" b="0" i="0" dirty="0">
                <a:effectLst/>
                <a:latin typeface="Roboto" panose="02000000000000000000" pitchFamily="2" charset="0"/>
              </a:rPr>
              <a:t> It is a prolific astrological source for people to help them out from mundane questions to specialized queries. Our aim is to ameliorate those who are facing problems and betterment of humanity using divine science of astrology.</a:t>
            </a:r>
            <a:endParaRPr lang="en-IN" dirty="0"/>
          </a:p>
        </p:txBody>
      </p:sp>
    </p:spTree>
    <p:extLst>
      <p:ext uri="{BB962C8B-B14F-4D97-AF65-F5344CB8AC3E}">
        <p14:creationId xmlns:p14="http://schemas.microsoft.com/office/powerpoint/2010/main" val="338962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1F7B-E863-1AB9-1222-9F51B6CF5AA3}"/>
              </a:ext>
            </a:extLst>
          </p:cNvPr>
          <p:cNvSpPr>
            <a:spLocks noGrp="1"/>
          </p:cNvSpPr>
          <p:nvPr>
            <p:ph type="title"/>
          </p:nvPr>
        </p:nvSpPr>
        <p:spPr>
          <a:xfrm>
            <a:off x="1030288" y="4572000"/>
            <a:ext cx="10131425" cy="1219200"/>
          </a:xfrm>
        </p:spPr>
        <p:txBody>
          <a:bodyPr>
            <a:normAutofit/>
          </a:bodyPr>
          <a:lstStyle/>
          <a:p>
            <a:pPr algn="ctr"/>
            <a:r>
              <a:rPr lang="en-IN" sz="4400" dirty="0"/>
              <a:t>HOW ASTROSAGE works ?</a:t>
            </a:r>
          </a:p>
        </p:txBody>
      </p:sp>
      <p:graphicFrame>
        <p:nvGraphicFramePr>
          <p:cNvPr id="4" name="Content Placeholder 3">
            <a:extLst>
              <a:ext uri="{FF2B5EF4-FFF2-40B4-BE49-F238E27FC236}">
                <a16:creationId xmlns:a16="http://schemas.microsoft.com/office/drawing/2014/main" id="{393C59D6-A225-8A6A-2E35-A9BF112D41E2}"/>
              </a:ext>
            </a:extLst>
          </p:cNvPr>
          <p:cNvGraphicFramePr>
            <a:graphicFrameLocks noGrp="1"/>
          </p:cNvGraphicFramePr>
          <p:nvPr>
            <p:ph idx="1"/>
            <p:extLst>
              <p:ext uri="{D42A27DB-BD31-4B8C-83A1-F6EECF244321}">
                <p14:modId xmlns:p14="http://schemas.microsoft.com/office/powerpoint/2010/main" val="3992860584"/>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3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E32-C5DC-D8EB-DBDA-8B36576359EF}"/>
              </a:ext>
            </a:extLst>
          </p:cNvPr>
          <p:cNvSpPr>
            <a:spLocks noGrp="1"/>
          </p:cNvSpPr>
          <p:nvPr>
            <p:ph type="title"/>
          </p:nvPr>
        </p:nvSpPr>
        <p:spPr>
          <a:xfrm>
            <a:off x="4955458" y="639097"/>
            <a:ext cx="6593075" cy="1612490"/>
          </a:xfrm>
        </p:spPr>
        <p:txBody>
          <a:bodyPr>
            <a:normAutofit/>
          </a:bodyPr>
          <a:lstStyle/>
          <a:p>
            <a:r>
              <a:rPr lang="en-IN" dirty="0"/>
              <a:t>Problem statement</a:t>
            </a:r>
          </a:p>
        </p:txBody>
      </p:sp>
      <p:pic>
        <p:nvPicPr>
          <p:cNvPr id="5" name="Picture 4" descr="Digital financial graph">
            <a:extLst>
              <a:ext uri="{FF2B5EF4-FFF2-40B4-BE49-F238E27FC236}">
                <a16:creationId xmlns:a16="http://schemas.microsoft.com/office/drawing/2014/main" id="{EEF8C37C-F4B7-3795-F4E7-BEC206FDCAC1}"/>
              </a:ext>
            </a:extLst>
          </p:cNvPr>
          <p:cNvPicPr>
            <a:picLocks noChangeAspect="1"/>
          </p:cNvPicPr>
          <p:nvPr/>
        </p:nvPicPr>
        <p:blipFill>
          <a:blip r:embed="rId3"/>
          <a:srcRect l="38631" r="2334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E91A0F5-445D-BCC2-0CBF-798D3857CD28}"/>
              </a:ext>
            </a:extLst>
          </p:cNvPr>
          <p:cNvSpPr>
            <a:spLocks noGrp="1"/>
          </p:cNvSpPr>
          <p:nvPr>
            <p:ph idx="1"/>
          </p:nvPr>
        </p:nvSpPr>
        <p:spPr>
          <a:xfrm>
            <a:off x="4955458" y="2251587"/>
            <a:ext cx="6593075" cy="3972232"/>
          </a:xfrm>
        </p:spPr>
        <p:txBody>
          <a:bodyPr>
            <a:normAutofit/>
          </a:bodyPr>
          <a:lstStyle/>
          <a:p>
            <a:r>
              <a:rPr lang="en-US" b="0" i="0" dirty="0">
                <a:effectLst/>
                <a:latin typeface="-apple-system"/>
              </a:rPr>
              <a:t>The task is to optimize the call center operations for </a:t>
            </a:r>
            <a:r>
              <a:rPr lang="en-US" b="0" i="0" dirty="0" err="1">
                <a:effectLst/>
                <a:latin typeface="-apple-system"/>
              </a:rPr>
              <a:t>AstroSage</a:t>
            </a:r>
            <a:r>
              <a:rPr lang="en-US" b="0" i="0" dirty="0">
                <a:effectLst/>
                <a:latin typeface="-apple-system"/>
              </a:rPr>
              <a:t>, which has received a 1 crore investment. The goal is to determine how to allocate this investment to maximize operational efficiency, customer satisfaction, and profitability with relevant insights from the operational data. This project will involve analyzing historical call data, performance metrics, and market trends to make informed decisions.</a:t>
            </a:r>
            <a:endParaRPr lang="en-IN" dirty="0"/>
          </a:p>
        </p:txBody>
      </p:sp>
    </p:spTree>
    <p:extLst>
      <p:ext uri="{BB962C8B-B14F-4D97-AF65-F5344CB8AC3E}">
        <p14:creationId xmlns:p14="http://schemas.microsoft.com/office/powerpoint/2010/main" val="222713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06F21-37F2-2243-14CF-AE683BA13EED}"/>
              </a:ext>
            </a:extLst>
          </p:cNvPr>
          <p:cNvSpPr>
            <a:spLocks noGrp="1"/>
          </p:cNvSpPr>
          <p:nvPr>
            <p:ph type="title"/>
          </p:nvPr>
        </p:nvSpPr>
        <p:spPr>
          <a:xfrm>
            <a:off x="685801" y="533400"/>
            <a:ext cx="10820400" cy="1177092"/>
          </a:xfrm>
        </p:spPr>
        <p:txBody>
          <a:bodyPr anchor="b">
            <a:normAutofit/>
          </a:bodyPr>
          <a:lstStyle/>
          <a:p>
            <a:pPr algn="ctr"/>
            <a:r>
              <a:rPr lang="en-IN" sz="4400" dirty="0"/>
              <a:t>Astrosage data overview</a:t>
            </a:r>
          </a:p>
        </p:txBody>
      </p:sp>
      <p:cxnSp>
        <p:nvCxnSpPr>
          <p:cNvPr id="17" name="Straight Connector 16">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4F6DFB15-CE6A-A518-145E-0F582180F9C9}"/>
              </a:ext>
            </a:extLst>
          </p:cNvPr>
          <p:cNvGraphicFramePr>
            <a:graphicFrameLocks noGrp="1"/>
          </p:cNvGraphicFramePr>
          <p:nvPr>
            <p:ph idx="1"/>
            <p:extLst>
              <p:ext uri="{D42A27DB-BD31-4B8C-83A1-F6EECF244321}">
                <p14:modId xmlns:p14="http://schemas.microsoft.com/office/powerpoint/2010/main" val="851776530"/>
              </p:ext>
            </p:extLst>
          </p:nvPr>
        </p:nvGraphicFramePr>
        <p:xfrm>
          <a:off x="685801" y="2143433"/>
          <a:ext cx="4662946" cy="402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AD85B33F-730D-BCCB-4897-D421DD72C131}"/>
              </a:ext>
            </a:extLst>
          </p:cNvPr>
          <p:cNvSpPr txBox="1">
            <a:spLocks/>
          </p:cNvSpPr>
          <p:nvPr/>
        </p:nvSpPr>
        <p:spPr>
          <a:xfrm>
            <a:off x="5747307" y="1989663"/>
            <a:ext cx="5619135" cy="4624020"/>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IN" sz="2000" b="1" dirty="0"/>
              <a:t>Dataset Overview</a:t>
            </a:r>
          </a:p>
          <a:p>
            <a:r>
              <a:rPr lang="en-IN" sz="1600" dirty="0"/>
              <a:t>The dataset consists of 37 predefined columns.</a:t>
            </a:r>
          </a:p>
          <a:p>
            <a:pPr marL="0" indent="0">
              <a:buNone/>
            </a:pPr>
            <a:r>
              <a:rPr lang="en-IN" sz="1600" dirty="0"/>
              <a:t>	</a:t>
            </a:r>
            <a:r>
              <a:rPr lang="en-IN" sz="1600" b="1" dirty="0"/>
              <a:t>id, user, chatStatus, guru, guruName, gid, uid, 	consultationType, website, refundStatus, chatSeconds, queue, 	freeCall, freeChat, createdAT, updatedAt __v, 	statementEntryId, chatEndtTime, 	chatStartTime, callChannel, 	callIvrType, callStatus, CallSid, amount ,	astrologerCallStatus, 	astrologerOnCallDuration, 	astrologersEarnings, netAmount, 	region, userCallStatus, 	userOnCallDuration, rating </a:t>
            </a:r>
            <a:endParaRPr lang="en-IN" sz="1600" dirty="0"/>
          </a:p>
          <a:p>
            <a:r>
              <a:rPr lang="en-IN" sz="1600" dirty="0"/>
              <a:t>From those columns, 15 are categorical columns mentioned below:</a:t>
            </a:r>
          </a:p>
          <a:p>
            <a:pPr marL="0" indent="0">
              <a:buNone/>
            </a:pPr>
            <a:r>
              <a:rPr lang="en-IN" sz="1600" dirty="0"/>
              <a:t>	</a:t>
            </a:r>
            <a:r>
              <a:rPr lang="en-GB" sz="1600" b="1" dirty="0"/>
              <a:t>chatStatus, consultationType, website, refundStatus, 	isWhiteListUser, queue, freeCall, freeChat, callChannel, 	callIvrType, callStatus, astrologerCallStatus, region, 	userCallStatus, rating</a:t>
            </a:r>
            <a:endParaRPr lang="en-IN" sz="1600" dirty="0"/>
          </a:p>
          <a:p>
            <a:r>
              <a:rPr lang="en-IN" sz="1600" dirty="0"/>
              <a:t>Total number of rows of consultation is 28027</a:t>
            </a:r>
          </a:p>
          <a:p>
            <a:pPr marL="0" indent="0">
              <a:buNone/>
            </a:pPr>
            <a:endParaRPr lang="en-IN" sz="2000" dirty="0"/>
          </a:p>
          <a:p>
            <a:pPr marL="0" indent="0">
              <a:buFont typeface="Arial"/>
              <a:buNone/>
            </a:pPr>
            <a:endParaRPr lang="en-IN" sz="2000" dirty="0"/>
          </a:p>
          <a:p>
            <a:pPr marL="0" indent="0">
              <a:buFont typeface="Arial"/>
              <a:buNone/>
            </a:pPr>
            <a:endParaRPr lang="en-IN" sz="2000" dirty="0"/>
          </a:p>
        </p:txBody>
      </p:sp>
    </p:spTree>
    <p:extLst>
      <p:ext uri="{BB962C8B-B14F-4D97-AF65-F5344CB8AC3E}">
        <p14:creationId xmlns:p14="http://schemas.microsoft.com/office/powerpoint/2010/main" val="344549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0C8-B86B-EF11-4FC9-F4DD1BAC1687}"/>
              </a:ext>
            </a:extLst>
          </p:cNvPr>
          <p:cNvSpPr>
            <a:spLocks noGrp="1"/>
          </p:cNvSpPr>
          <p:nvPr>
            <p:ph type="title"/>
          </p:nvPr>
        </p:nvSpPr>
        <p:spPr/>
        <p:txBody>
          <a:bodyPr/>
          <a:lstStyle/>
          <a:p>
            <a:r>
              <a:rPr lang="en-IN" sz="3600" b="1"/>
              <a:t>Data Cleaning &amp; Preprocessing</a:t>
            </a:r>
            <a:br>
              <a:rPr lang="en-IN" sz="3600" b="1"/>
            </a:br>
            <a:endParaRPr lang="en-IN" dirty="0"/>
          </a:p>
        </p:txBody>
      </p:sp>
      <p:graphicFrame>
        <p:nvGraphicFramePr>
          <p:cNvPr id="7" name="Content Placeholder 2">
            <a:extLst>
              <a:ext uri="{FF2B5EF4-FFF2-40B4-BE49-F238E27FC236}">
                <a16:creationId xmlns:a16="http://schemas.microsoft.com/office/drawing/2014/main" id="{25AFB14D-A015-713C-3E77-F4C1C0B408DA}"/>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566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0386-2CFA-80D5-E10C-72DA5B6A4BF7}"/>
              </a:ext>
            </a:extLst>
          </p:cNvPr>
          <p:cNvSpPr>
            <a:spLocks noGrp="1"/>
          </p:cNvSpPr>
          <p:nvPr>
            <p:ph type="title"/>
          </p:nvPr>
        </p:nvSpPr>
        <p:spPr>
          <a:xfrm>
            <a:off x="685802" y="609600"/>
            <a:ext cx="6282266" cy="1456267"/>
          </a:xfrm>
        </p:spPr>
        <p:txBody>
          <a:bodyPr>
            <a:normAutofit/>
          </a:bodyPr>
          <a:lstStyle/>
          <a:p>
            <a:r>
              <a:rPr lang="en-IN" dirty="0"/>
              <a:t>Analytical tools and approach for analysis</a:t>
            </a:r>
          </a:p>
        </p:txBody>
      </p:sp>
      <p:graphicFrame>
        <p:nvGraphicFramePr>
          <p:cNvPr id="9" name="Content Placeholder 2">
            <a:extLst>
              <a:ext uri="{FF2B5EF4-FFF2-40B4-BE49-F238E27FC236}">
                <a16:creationId xmlns:a16="http://schemas.microsoft.com/office/drawing/2014/main" id="{D7DDC940-408B-21F3-C177-5C821604E415}"/>
              </a:ext>
            </a:extLst>
          </p:cNvPr>
          <p:cNvGraphicFramePr>
            <a:graphicFrameLocks noGrp="1"/>
          </p:cNvGraphicFramePr>
          <p:nvPr>
            <p:ph idx="1"/>
            <p:extLst>
              <p:ext uri="{D42A27DB-BD31-4B8C-83A1-F6EECF244321}">
                <p14:modId xmlns:p14="http://schemas.microsoft.com/office/powerpoint/2010/main" val="3846484908"/>
              </p:ext>
            </p:extLst>
          </p:nvPr>
        </p:nvGraphicFramePr>
        <p:xfrm>
          <a:off x="685802" y="1976285"/>
          <a:ext cx="6282266" cy="4483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Bar chart">
            <a:extLst>
              <a:ext uri="{FF2B5EF4-FFF2-40B4-BE49-F238E27FC236}">
                <a16:creationId xmlns:a16="http://schemas.microsoft.com/office/drawing/2014/main" id="{A55BCE91-2338-3902-73B9-DC54F334CA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36310" y="1913416"/>
            <a:ext cx="3200340" cy="32003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851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5872-686D-5692-849E-B776892B5136}"/>
              </a:ext>
            </a:extLst>
          </p:cNvPr>
          <p:cNvSpPr>
            <a:spLocks noGrp="1"/>
          </p:cNvSpPr>
          <p:nvPr>
            <p:ph type="title"/>
          </p:nvPr>
        </p:nvSpPr>
        <p:spPr>
          <a:xfrm>
            <a:off x="814043" y="437371"/>
            <a:ext cx="3979205" cy="1453363"/>
          </a:xfrm>
        </p:spPr>
        <p:txBody>
          <a:bodyPr>
            <a:normAutofit/>
          </a:bodyPr>
          <a:lstStyle/>
          <a:p>
            <a:r>
              <a:rPr lang="en-IN" dirty="0"/>
              <a:t>Analysis on Daily Call volumes</a:t>
            </a:r>
          </a:p>
        </p:txBody>
      </p:sp>
      <p:sp>
        <p:nvSpPr>
          <p:cNvPr id="1030" name="Content Placeholder 1029">
            <a:extLst>
              <a:ext uri="{FF2B5EF4-FFF2-40B4-BE49-F238E27FC236}">
                <a16:creationId xmlns:a16="http://schemas.microsoft.com/office/drawing/2014/main" id="{254416C1-632A-117C-8D60-BA124738616E}"/>
              </a:ext>
            </a:extLst>
          </p:cNvPr>
          <p:cNvSpPr>
            <a:spLocks noGrp="1"/>
          </p:cNvSpPr>
          <p:nvPr>
            <p:ph idx="1"/>
          </p:nvPr>
        </p:nvSpPr>
        <p:spPr>
          <a:xfrm>
            <a:off x="802178" y="2261420"/>
            <a:ext cx="4002936" cy="3637935"/>
          </a:xfrm>
        </p:spPr>
        <p:txBody>
          <a:bodyPr>
            <a:normAutofit/>
          </a:bodyPr>
          <a:lstStyle/>
          <a:p>
            <a:r>
              <a:rPr lang="en-US" dirty="0"/>
              <a:t>Daily call volumes have been declining gradually which could be identified from the trendline.</a:t>
            </a:r>
          </a:p>
          <a:p>
            <a:r>
              <a:rPr lang="en-US" dirty="0"/>
              <a:t>Calls being the major contributor to revenue, declining in call volume exponentially affect the revenue.</a:t>
            </a:r>
          </a:p>
          <a:p>
            <a:r>
              <a:rPr lang="en-US" dirty="0"/>
              <a:t>One of the Major reason for this would be the percentage of failed/ incomplete calls which contributes to 58.74% of total call volumes.</a:t>
            </a:r>
          </a:p>
          <a:p>
            <a:endParaRPr lang="en-US" dirty="0"/>
          </a:p>
          <a:p>
            <a:endParaRPr lang="en-US" dirty="0"/>
          </a:p>
        </p:txBody>
      </p:sp>
      <p:graphicFrame>
        <p:nvGraphicFramePr>
          <p:cNvPr id="47" name="Chart 46">
            <a:extLst>
              <a:ext uri="{FF2B5EF4-FFF2-40B4-BE49-F238E27FC236}">
                <a16:creationId xmlns:a16="http://schemas.microsoft.com/office/drawing/2014/main" id="{00000000-0008-0000-0200-00003D000000}"/>
              </a:ext>
            </a:extLst>
          </p:cNvPr>
          <p:cNvGraphicFramePr>
            <a:graphicFrameLocks/>
          </p:cNvGraphicFramePr>
          <p:nvPr>
            <p:extLst>
              <p:ext uri="{D42A27DB-BD31-4B8C-83A1-F6EECF244321}">
                <p14:modId xmlns:p14="http://schemas.microsoft.com/office/powerpoint/2010/main" val="2061418538"/>
              </p:ext>
            </p:extLst>
          </p:nvPr>
        </p:nvGraphicFramePr>
        <p:xfrm>
          <a:off x="5152781" y="2451118"/>
          <a:ext cx="3751677" cy="25741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8" name="Chart 47">
            <a:extLst>
              <a:ext uri="{FF2B5EF4-FFF2-40B4-BE49-F238E27FC236}">
                <a16:creationId xmlns:a16="http://schemas.microsoft.com/office/drawing/2014/main" id="{FA0C1EE1-CDAE-BC7E-B654-200994DAACDE}"/>
              </a:ext>
            </a:extLst>
          </p:cNvPr>
          <p:cNvGraphicFramePr>
            <a:graphicFrameLocks/>
          </p:cNvGraphicFramePr>
          <p:nvPr>
            <p:extLst>
              <p:ext uri="{D42A27DB-BD31-4B8C-83A1-F6EECF244321}">
                <p14:modId xmlns:p14="http://schemas.microsoft.com/office/powerpoint/2010/main" val="340819030"/>
              </p:ext>
            </p:extLst>
          </p:nvPr>
        </p:nvGraphicFramePr>
        <p:xfrm>
          <a:off x="9252126" y="2602557"/>
          <a:ext cx="2795847" cy="22712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425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4685-594F-A810-92FE-00649301CD73}"/>
              </a:ext>
            </a:extLst>
          </p:cNvPr>
          <p:cNvSpPr>
            <a:spLocks noGrp="1"/>
          </p:cNvSpPr>
          <p:nvPr>
            <p:ph type="title"/>
          </p:nvPr>
        </p:nvSpPr>
        <p:spPr>
          <a:xfrm>
            <a:off x="685802" y="609600"/>
            <a:ext cx="6282266" cy="1456267"/>
          </a:xfrm>
        </p:spPr>
        <p:txBody>
          <a:bodyPr>
            <a:normAutofit/>
          </a:bodyPr>
          <a:lstStyle/>
          <a:p>
            <a:r>
              <a:rPr lang="en-IN" dirty="0"/>
              <a:t>Average calls handled by agents per day</a:t>
            </a:r>
          </a:p>
        </p:txBody>
      </p:sp>
      <p:sp>
        <p:nvSpPr>
          <p:cNvPr id="9" name="Content Placeholder 8">
            <a:extLst>
              <a:ext uri="{FF2B5EF4-FFF2-40B4-BE49-F238E27FC236}">
                <a16:creationId xmlns:a16="http://schemas.microsoft.com/office/drawing/2014/main" id="{5791C8A3-5FF2-3142-D7BA-5B6B79171832}"/>
              </a:ext>
            </a:extLst>
          </p:cNvPr>
          <p:cNvSpPr>
            <a:spLocks noGrp="1"/>
          </p:cNvSpPr>
          <p:nvPr>
            <p:ph idx="1"/>
          </p:nvPr>
        </p:nvSpPr>
        <p:spPr>
          <a:xfrm>
            <a:off x="685802" y="2142067"/>
            <a:ext cx="6282266" cy="3649133"/>
          </a:xfrm>
        </p:spPr>
        <p:txBody>
          <a:bodyPr>
            <a:normAutofit/>
          </a:bodyPr>
          <a:lstStyle/>
          <a:p>
            <a:r>
              <a:rPr lang="en-US" dirty="0"/>
              <a:t>The Top 10 agents by handling calls is being generated by this pivot table</a:t>
            </a:r>
          </a:p>
          <a:p>
            <a:r>
              <a:rPr lang="en-US" dirty="0"/>
              <a:t>The average calls handled by an agent in a day is 1.98. [Formula used: (Total No of calls)/(Total no of agents)*(Total number of days)]</a:t>
            </a:r>
          </a:p>
          <a:p>
            <a:r>
              <a:rPr lang="en-US" dirty="0"/>
              <a:t>The Top gurus have been overloaded with extreme number of calls and the bottom gurus have been handling very a smaller number of calls depicting poor call distribution.</a:t>
            </a:r>
          </a:p>
          <a:p>
            <a:r>
              <a:rPr lang="en-US" dirty="0"/>
              <a:t>Call distribution to be optimized by using better marketing techniques for better call facility to the customers.</a:t>
            </a:r>
          </a:p>
          <a:p>
            <a:endParaRPr lang="en-US" dirty="0"/>
          </a:p>
        </p:txBody>
      </p:sp>
      <p:graphicFrame>
        <p:nvGraphicFramePr>
          <p:cNvPr id="3" name="Chart 2">
            <a:extLst>
              <a:ext uri="{FF2B5EF4-FFF2-40B4-BE49-F238E27FC236}">
                <a16:creationId xmlns:a16="http://schemas.microsoft.com/office/drawing/2014/main" id="{3190563C-64B2-4548-A72F-898FB78F1D26}"/>
              </a:ext>
            </a:extLst>
          </p:cNvPr>
          <p:cNvGraphicFramePr>
            <a:graphicFrameLocks noChangeAspect="1"/>
          </p:cNvGraphicFramePr>
          <p:nvPr>
            <p:extLst>
              <p:ext uri="{D42A27DB-BD31-4B8C-83A1-F6EECF244321}">
                <p14:modId xmlns:p14="http://schemas.microsoft.com/office/powerpoint/2010/main" val="2547854634"/>
              </p:ext>
            </p:extLst>
          </p:nvPr>
        </p:nvGraphicFramePr>
        <p:xfrm>
          <a:off x="7295139" y="1454934"/>
          <a:ext cx="4193757" cy="23740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51681BF1-0927-3D46-5F2C-0C88510CC0AD}"/>
              </a:ext>
            </a:extLst>
          </p:cNvPr>
          <p:cNvGraphicFramePr>
            <a:graphicFrameLocks/>
          </p:cNvGraphicFramePr>
          <p:nvPr>
            <p:extLst>
              <p:ext uri="{D42A27DB-BD31-4B8C-83A1-F6EECF244321}">
                <p14:modId xmlns:p14="http://schemas.microsoft.com/office/powerpoint/2010/main" val="6138649"/>
              </p:ext>
            </p:extLst>
          </p:nvPr>
        </p:nvGraphicFramePr>
        <p:xfrm>
          <a:off x="7295139" y="4027727"/>
          <a:ext cx="4193757" cy="23740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8334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C02FE89-5C2F-4A3A-A061-F154A862A35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4213</TotalTime>
  <Words>1946</Words>
  <Application>Microsoft Office PowerPoint</Application>
  <PresentationFormat>Widescreen</PresentationFormat>
  <Paragraphs>157</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Abadi Extra Light</vt:lpstr>
      <vt:lpstr>Amasis MT Pro Black</vt:lpstr>
      <vt:lpstr>Amasis MT Pro Light</vt:lpstr>
      <vt:lpstr>-apple-system</vt:lpstr>
      <vt:lpstr>Aptos</vt:lpstr>
      <vt:lpstr>Arial</vt:lpstr>
      <vt:lpstr>Calibri</vt:lpstr>
      <vt:lpstr>Calibri Light</vt:lpstr>
      <vt:lpstr>Roboto</vt:lpstr>
      <vt:lpstr>Celestial</vt:lpstr>
      <vt:lpstr>PowerPoint Presentation</vt:lpstr>
      <vt:lpstr>ABOUT ASTRosage</vt:lpstr>
      <vt:lpstr>HOW ASTROSAGE works ?</vt:lpstr>
      <vt:lpstr>Problem statement</vt:lpstr>
      <vt:lpstr>Astrosage data overview</vt:lpstr>
      <vt:lpstr>Data Cleaning &amp; Preprocessing </vt:lpstr>
      <vt:lpstr>Analytical tools and approach for analysis</vt:lpstr>
      <vt:lpstr>Analysis on Daily Call volumes</vt:lpstr>
      <vt:lpstr>Average calls handled by agents per day</vt:lpstr>
      <vt:lpstr>Revenue generated by each category</vt:lpstr>
      <vt:lpstr>Peak call hours &amp; agent management</vt:lpstr>
      <vt:lpstr>Average Customer satisfaction</vt:lpstr>
      <vt:lpstr>Strategic recommendations</vt:lpstr>
      <vt:lpstr>Strategic recommendations</vt:lpstr>
      <vt:lpstr>Strategic recommendations</vt:lpstr>
      <vt:lpstr>Analytical dashboard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Mohanty</dc:creator>
  <cp:lastModifiedBy>Nikhil Mohanty</cp:lastModifiedBy>
  <cp:revision>38</cp:revision>
  <dcterms:created xsi:type="dcterms:W3CDTF">2024-09-11T14:21:17Z</dcterms:created>
  <dcterms:modified xsi:type="dcterms:W3CDTF">2024-10-15T19:45:40Z</dcterms:modified>
</cp:coreProperties>
</file>