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3" r:id="rId8"/>
    <p:sldId id="262" r:id="rId9"/>
    <p:sldId id="267" r:id="rId10"/>
    <p:sldId id="270" r:id="rId11"/>
    <p:sldId id="264" r:id="rId12"/>
    <p:sldId id="265" r:id="rId13"/>
    <p:sldId id="268"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Runs%20scored%20in%20different%20seas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Player%20performance%20RCB.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Top%20runs%20scoring%20batsmen%20(per%20seas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death%20over%20bowling%20average%20RCB.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Top%2010%20bowlers%20in%20season%208,9.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Top%20middle%20order%20batsman.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khi\Desktop\Newton%20School%20Classes\Projects\RCB-IPL%20Strategy\Catches.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Runs scored by</a:t>
            </a:r>
            <a:r>
              <a:rPr lang="en-IN" baseline="0"/>
              <a:t> </a:t>
            </a:r>
            <a:r>
              <a:rPr lang="en-IN"/>
              <a:t>RCB in different seasons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'Runs scored in different season'!$B$1</c:f>
              <c:strCache>
                <c:ptCount val="1"/>
                <c:pt idx="0">
                  <c:v>total_runs_RCB</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'Runs scored in different season'!$A$2:$A$10</c:f>
              <c:numCache>
                <c:formatCode>General</c:formatCode>
                <c:ptCount val="9"/>
                <c:pt idx="0">
                  <c:v>1</c:v>
                </c:pt>
                <c:pt idx="1">
                  <c:v>2</c:v>
                </c:pt>
                <c:pt idx="2">
                  <c:v>3</c:v>
                </c:pt>
                <c:pt idx="3">
                  <c:v>4</c:v>
                </c:pt>
                <c:pt idx="4">
                  <c:v>5</c:v>
                </c:pt>
                <c:pt idx="5">
                  <c:v>6</c:v>
                </c:pt>
                <c:pt idx="6">
                  <c:v>7</c:v>
                </c:pt>
                <c:pt idx="7">
                  <c:v>8</c:v>
                </c:pt>
                <c:pt idx="8">
                  <c:v>9</c:v>
                </c:pt>
              </c:numCache>
            </c:numRef>
          </c:xVal>
          <c:yVal>
            <c:numRef>
              <c:f>'Runs scored in different season'!$B$2:$B$10</c:f>
              <c:numCache>
                <c:formatCode>General</c:formatCode>
                <c:ptCount val="9"/>
                <c:pt idx="0">
                  <c:v>1865</c:v>
                </c:pt>
                <c:pt idx="1">
                  <c:v>2166</c:v>
                </c:pt>
                <c:pt idx="2">
                  <c:v>2272</c:v>
                </c:pt>
                <c:pt idx="3">
                  <c:v>2321</c:v>
                </c:pt>
                <c:pt idx="4">
                  <c:v>2345</c:v>
                </c:pt>
                <c:pt idx="5">
                  <c:v>2460</c:v>
                </c:pt>
                <c:pt idx="6">
                  <c:v>1992</c:v>
                </c:pt>
                <c:pt idx="7">
                  <c:v>2190</c:v>
                </c:pt>
                <c:pt idx="8">
                  <c:v>2859</c:v>
                </c:pt>
              </c:numCache>
            </c:numRef>
          </c:yVal>
          <c:smooth val="0"/>
          <c:extLst>
            <c:ext xmlns:c16="http://schemas.microsoft.com/office/drawing/2014/chart" uri="{C3380CC4-5D6E-409C-BE32-E72D297353CC}">
              <c16:uniqueId val="{00000000-E4CE-4039-882E-EA1EB47BF13B}"/>
            </c:ext>
          </c:extLst>
        </c:ser>
        <c:dLbls>
          <c:dLblPos val="t"/>
          <c:showLegendKey val="0"/>
          <c:showVal val="1"/>
          <c:showCatName val="0"/>
          <c:showSerName val="0"/>
          <c:showPercent val="0"/>
          <c:showBubbleSize val="0"/>
        </c:dLbls>
        <c:axId val="1252493775"/>
        <c:axId val="1252498095"/>
      </c:scatterChart>
      <c:valAx>
        <c:axId val="12524937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Seasons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498095"/>
        <c:crosses val="autoZero"/>
        <c:crossBetween val="midCat"/>
      </c:valAx>
      <c:valAx>
        <c:axId val="1252498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49377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[Player performance RCB.csv]Sheet1!PivotTable1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Batsman runs scored in season</a:t>
            </a:r>
            <a:r>
              <a:rPr lang="en-IN" baseline="0"/>
              <a:t> 7,8 &amp; 9</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7</c:v>
                </c:pt>
              </c:strCache>
            </c:strRef>
          </c:tx>
          <c:spPr>
            <a:solidFill>
              <a:schemeClr val="accent1"/>
            </a:solidFill>
            <a:ln>
              <a:noFill/>
            </a:ln>
            <a:effectLst/>
          </c:spPr>
          <c:invertIfNegative val="0"/>
          <c:cat>
            <c:strRef>
              <c:f>Sheet1!$A$5:$A$15</c:f>
              <c:strCache>
                <c:ptCount val="10"/>
                <c:pt idx="0">
                  <c:v>V Kohli</c:v>
                </c:pt>
                <c:pt idx="1">
                  <c:v>AB de Villiers</c:v>
                </c:pt>
                <c:pt idx="2">
                  <c:v>CH Gayle</c:v>
                </c:pt>
                <c:pt idx="3">
                  <c:v>KL Rahul</c:v>
                </c:pt>
                <c:pt idx="4">
                  <c:v>Yuvraj Singh</c:v>
                </c:pt>
                <c:pt idx="5">
                  <c:v>PA Patel</c:v>
                </c:pt>
                <c:pt idx="6">
                  <c:v>SR Watson</c:v>
                </c:pt>
                <c:pt idx="7">
                  <c:v>SN Khan</c:v>
                </c:pt>
                <c:pt idx="8">
                  <c:v>Mandeep Singh</c:v>
                </c:pt>
                <c:pt idx="9">
                  <c:v>KD Karthik</c:v>
                </c:pt>
              </c:strCache>
            </c:strRef>
          </c:cat>
          <c:val>
            <c:numRef>
              <c:f>Sheet1!$B$5:$B$15</c:f>
              <c:numCache>
                <c:formatCode>General</c:formatCode>
                <c:ptCount val="10"/>
                <c:pt idx="0">
                  <c:v>359</c:v>
                </c:pt>
                <c:pt idx="1">
                  <c:v>395</c:v>
                </c:pt>
                <c:pt idx="2">
                  <c:v>196</c:v>
                </c:pt>
                <c:pt idx="4">
                  <c:v>376</c:v>
                </c:pt>
                <c:pt idx="5">
                  <c:v>205</c:v>
                </c:pt>
              </c:numCache>
            </c:numRef>
          </c:val>
          <c:extLst>
            <c:ext xmlns:c16="http://schemas.microsoft.com/office/drawing/2014/chart" uri="{C3380CC4-5D6E-409C-BE32-E72D297353CC}">
              <c16:uniqueId val="{00000000-9ADA-4112-96DB-CF77B60B7FFC}"/>
            </c:ext>
          </c:extLst>
        </c:ser>
        <c:ser>
          <c:idx val="1"/>
          <c:order val="1"/>
          <c:tx>
            <c:strRef>
              <c:f>Sheet1!$C$3:$C$4</c:f>
              <c:strCache>
                <c:ptCount val="1"/>
                <c:pt idx="0">
                  <c:v>8</c:v>
                </c:pt>
              </c:strCache>
            </c:strRef>
          </c:tx>
          <c:spPr>
            <a:solidFill>
              <a:schemeClr val="accent2"/>
            </a:solidFill>
            <a:ln>
              <a:noFill/>
            </a:ln>
            <a:effectLst/>
          </c:spPr>
          <c:invertIfNegative val="0"/>
          <c:cat>
            <c:strRef>
              <c:f>Sheet1!$A$5:$A$15</c:f>
              <c:strCache>
                <c:ptCount val="10"/>
                <c:pt idx="0">
                  <c:v>V Kohli</c:v>
                </c:pt>
                <c:pt idx="1">
                  <c:v>AB de Villiers</c:v>
                </c:pt>
                <c:pt idx="2">
                  <c:v>CH Gayle</c:v>
                </c:pt>
                <c:pt idx="3">
                  <c:v>KL Rahul</c:v>
                </c:pt>
                <c:pt idx="4">
                  <c:v>Yuvraj Singh</c:v>
                </c:pt>
                <c:pt idx="5">
                  <c:v>PA Patel</c:v>
                </c:pt>
                <c:pt idx="6">
                  <c:v>SR Watson</c:v>
                </c:pt>
                <c:pt idx="7">
                  <c:v>SN Khan</c:v>
                </c:pt>
                <c:pt idx="8">
                  <c:v>Mandeep Singh</c:v>
                </c:pt>
                <c:pt idx="9">
                  <c:v>KD Karthik</c:v>
                </c:pt>
              </c:strCache>
            </c:strRef>
          </c:cat>
          <c:val>
            <c:numRef>
              <c:f>Sheet1!$C$5:$C$15</c:f>
              <c:numCache>
                <c:formatCode>General</c:formatCode>
                <c:ptCount val="10"/>
                <c:pt idx="0">
                  <c:v>505</c:v>
                </c:pt>
                <c:pt idx="1">
                  <c:v>513</c:v>
                </c:pt>
                <c:pt idx="2">
                  <c:v>491</c:v>
                </c:pt>
                <c:pt idx="7">
                  <c:v>111</c:v>
                </c:pt>
                <c:pt idx="8">
                  <c:v>157</c:v>
                </c:pt>
                <c:pt idx="9">
                  <c:v>141</c:v>
                </c:pt>
              </c:numCache>
            </c:numRef>
          </c:val>
          <c:extLst>
            <c:ext xmlns:c16="http://schemas.microsoft.com/office/drawing/2014/chart" uri="{C3380CC4-5D6E-409C-BE32-E72D297353CC}">
              <c16:uniqueId val="{00000001-9ADA-4112-96DB-CF77B60B7FFC}"/>
            </c:ext>
          </c:extLst>
        </c:ser>
        <c:ser>
          <c:idx val="2"/>
          <c:order val="2"/>
          <c:tx>
            <c:strRef>
              <c:f>Sheet1!$D$3:$D$4</c:f>
              <c:strCache>
                <c:ptCount val="1"/>
                <c:pt idx="0">
                  <c:v>9</c:v>
                </c:pt>
              </c:strCache>
            </c:strRef>
          </c:tx>
          <c:spPr>
            <a:solidFill>
              <a:schemeClr val="accent3"/>
            </a:solidFill>
            <a:ln>
              <a:noFill/>
            </a:ln>
            <a:effectLst/>
          </c:spPr>
          <c:invertIfNegative val="0"/>
          <c:cat>
            <c:strRef>
              <c:f>Sheet1!$A$5:$A$15</c:f>
              <c:strCache>
                <c:ptCount val="10"/>
                <c:pt idx="0">
                  <c:v>V Kohli</c:v>
                </c:pt>
                <c:pt idx="1">
                  <c:v>AB de Villiers</c:v>
                </c:pt>
                <c:pt idx="2">
                  <c:v>CH Gayle</c:v>
                </c:pt>
                <c:pt idx="3">
                  <c:v>KL Rahul</c:v>
                </c:pt>
                <c:pt idx="4">
                  <c:v>Yuvraj Singh</c:v>
                </c:pt>
                <c:pt idx="5">
                  <c:v>PA Patel</c:v>
                </c:pt>
                <c:pt idx="6">
                  <c:v>SR Watson</c:v>
                </c:pt>
                <c:pt idx="7">
                  <c:v>SN Khan</c:v>
                </c:pt>
                <c:pt idx="8">
                  <c:v>Mandeep Singh</c:v>
                </c:pt>
                <c:pt idx="9">
                  <c:v>KD Karthik</c:v>
                </c:pt>
              </c:strCache>
            </c:strRef>
          </c:cat>
          <c:val>
            <c:numRef>
              <c:f>Sheet1!$D$5:$D$15</c:f>
              <c:numCache>
                <c:formatCode>General</c:formatCode>
                <c:ptCount val="10"/>
                <c:pt idx="0">
                  <c:v>969</c:v>
                </c:pt>
                <c:pt idx="1">
                  <c:v>687</c:v>
                </c:pt>
                <c:pt idx="2">
                  <c:v>227</c:v>
                </c:pt>
                <c:pt idx="3">
                  <c:v>397</c:v>
                </c:pt>
                <c:pt idx="6">
                  <c:v>179</c:v>
                </c:pt>
                <c:pt idx="7">
                  <c:v>66</c:v>
                </c:pt>
              </c:numCache>
            </c:numRef>
          </c:val>
          <c:extLst>
            <c:ext xmlns:c16="http://schemas.microsoft.com/office/drawing/2014/chart" uri="{C3380CC4-5D6E-409C-BE32-E72D297353CC}">
              <c16:uniqueId val="{00000002-9ADA-4112-96DB-CF77B60B7FFC}"/>
            </c:ext>
          </c:extLst>
        </c:ser>
        <c:dLbls>
          <c:showLegendKey val="0"/>
          <c:showVal val="0"/>
          <c:showCatName val="0"/>
          <c:showSerName val="0"/>
          <c:showPercent val="0"/>
          <c:showBubbleSize val="0"/>
        </c:dLbls>
        <c:gapWidth val="219"/>
        <c:overlap val="-27"/>
        <c:axId val="492319904"/>
        <c:axId val="492312704"/>
      </c:barChart>
      <c:catAx>
        <c:axId val="49231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312704"/>
        <c:crosses val="autoZero"/>
        <c:auto val="1"/>
        <c:lblAlgn val="ctr"/>
        <c:lblOffset val="100"/>
        <c:noMultiLvlLbl val="0"/>
      </c:catAx>
      <c:valAx>
        <c:axId val="492312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319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 runs scoring batsmen (per season).csv]Sheet1!PivotTable1</c:name>
    <c:fmtId val="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10 Batsman as per the ruuns scored per season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0"/>
                <c:pt idx="0">
                  <c:v>SK Raina</c:v>
                </c:pt>
                <c:pt idx="1">
                  <c:v>V Kohli</c:v>
                </c:pt>
                <c:pt idx="2">
                  <c:v>RG Sharma</c:v>
                </c:pt>
                <c:pt idx="3">
                  <c:v>G Gambhir</c:v>
                </c:pt>
                <c:pt idx="4">
                  <c:v>CH Gayle</c:v>
                </c:pt>
                <c:pt idx="5">
                  <c:v>RV Uthappa</c:v>
                </c:pt>
                <c:pt idx="6">
                  <c:v>DA Warner</c:v>
                </c:pt>
                <c:pt idx="7">
                  <c:v>AB de Villiers</c:v>
                </c:pt>
                <c:pt idx="8">
                  <c:v>MS Dhoni</c:v>
                </c:pt>
                <c:pt idx="9">
                  <c:v>S Dhawan</c:v>
                </c:pt>
              </c:strCache>
            </c:strRef>
          </c:cat>
          <c:val>
            <c:numRef>
              <c:f>Sheet1!$B$4:$B$14</c:f>
              <c:numCache>
                <c:formatCode>General</c:formatCode>
                <c:ptCount val="10"/>
                <c:pt idx="0">
                  <c:v>456.22219999999999</c:v>
                </c:pt>
                <c:pt idx="1">
                  <c:v>456.11110000000002</c:v>
                </c:pt>
                <c:pt idx="2">
                  <c:v>430.44439999999997</c:v>
                </c:pt>
                <c:pt idx="3">
                  <c:v>403.77780000000001</c:v>
                </c:pt>
                <c:pt idx="4">
                  <c:v>383</c:v>
                </c:pt>
                <c:pt idx="5">
                  <c:v>376.66669999999999</c:v>
                </c:pt>
                <c:pt idx="6">
                  <c:v>374.77780000000001</c:v>
                </c:pt>
                <c:pt idx="7">
                  <c:v>363.33330000000001</c:v>
                </c:pt>
                <c:pt idx="8">
                  <c:v>363.33330000000001</c:v>
                </c:pt>
                <c:pt idx="9">
                  <c:v>342.44439999999997</c:v>
                </c:pt>
              </c:numCache>
            </c:numRef>
          </c:val>
          <c:extLst>
            <c:ext xmlns:c16="http://schemas.microsoft.com/office/drawing/2014/chart" uri="{C3380CC4-5D6E-409C-BE32-E72D297353CC}">
              <c16:uniqueId val="{00000000-1885-4012-9908-270834BFE6C3}"/>
            </c:ext>
          </c:extLst>
        </c:ser>
        <c:dLbls>
          <c:dLblPos val="outEnd"/>
          <c:showLegendKey val="0"/>
          <c:showVal val="1"/>
          <c:showCatName val="0"/>
          <c:showSerName val="0"/>
          <c:showPercent val="0"/>
          <c:showBubbleSize val="0"/>
        </c:dLbls>
        <c:gapWidth val="100"/>
        <c:overlap val="-24"/>
        <c:axId val="534797840"/>
        <c:axId val="534798320"/>
      </c:barChart>
      <c:catAx>
        <c:axId val="534797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798320"/>
        <c:crosses val="autoZero"/>
        <c:auto val="1"/>
        <c:lblAlgn val="ctr"/>
        <c:lblOffset val="100"/>
        <c:noMultiLvlLbl val="0"/>
      </c:catAx>
      <c:valAx>
        <c:axId val="534798320"/>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79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[death over bowling average RCB.csv]Sheet2!PivotTable3</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Death overs economy of RCB Bowlers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Sheet2!$C$3</c:f>
              <c:strCache>
                <c:ptCount val="1"/>
                <c:pt idx="0">
                  <c:v>Sum of Overs_bowled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Sheet2!$A$4:$A$24</c:f>
              <c:strCache>
                <c:ptCount val="20"/>
                <c:pt idx="0">
                  <c:v>R Vinay Kumar</c:v>
                </c:pt>
                <c:pt idx="1">
                  <c:v>Z Khan</c:v>
                </c:pt>
                <c:pt idx="2">
                  <c:v>P Kumar</c:v>
                </c:pt>
                <c:pt idx="3">
                  <c:v>MA Starc</c:v>
                </c:pt>
                <c:pt idx="4">
                  <c:v>A Kumble</c:v>
                </c:pt>
                <c:pt idx="5">
                  <c:v>JH Kallis</c:v>
                </c:pt>
                <c:pt idx="6">
                  <c:v>DW Steyn</c:v>
                </c:pt>
                <c:pt idx="7">
                  <c:v>HV Patel</c:v>
                </c:pt>
                <c:pt idx="8">
                  <c:v>SR Watson</c:v>
                </c:pt>
                <c:pt idx="9">
                  <c:v>YS Chahal</c:v>
                </c:pt>
                <c:pt idx="10">
                  <c:v>S Aravind</c:v>
                </c:pt>
                <c:pt idx="11">
                  <c:v>RP Singh</c:v>
                </c:pt>
                <c:pt idx="12">
                  <c:v>CH Gayle</c:v>
                </c:pt>
                <c:pt idx="13">
                  <c:v>DL Vettori</c:v>
                </c:pt>
                <c:pt idx="14">
                  <c:v>VR Aaron</c:v>
                </c:pt>
                <c:pt idx="15">
                  <c:v>A Mithun</c:v>
                </c:pt>
                <c:pt idx="16">
                  <c:v>RE van der Merwe</c:v>
                </c:pt>
                <c:pt idx="17">
                  <c:v>M Muralitharan</c:v>
                </c:pt>
                <c:pt idx="18">
                  <c:v>AN Ahmed</c:v>
                </c:pt>
                <c:pt idx="19">
                  <c:v>D Wiese</c:v>
                </c:pt>
              </c:strCache>
            </c:strRef>
          </c:cat>
          <c:val>
            <c:numRef>
              <c:f>Sheet2!$C$4:$C$24</c:f>
              <c:numCache>
                <c:formatCode>0</c:formatCode>
                <c:ptCount val="20"/>
                <c:pt idx="0">
                  <c:v>74.5</c:v>
                </c:pt>
                <c:pt idx="1">
                  <c:v>53.333300000000001</c:v>
                </c:pt>
                <c:pt idx="2">
                  <c:v>39.333300000000001</c:v>
                </c:pt>
                <c:pt idx="3">
                  <c:v>33.833300000000001</c:v>
                </c:pt>
                <c:pt idx="4">
                  <c:v>28.333300000000001</c:v>
                </c:pt>
                <c:pt idx="5">
                  <c:v>27.333300000000001</c:v>
                </c:pt>
                <c:pt idx="6">
                  <c:v>26.166699999999999</c:v>
                </c:pt>
                <c:pt idx="7">
                  <c:v>22.833300000000001</c:v>
                </c:pt>
                <c:pt idx="8">
                  <c:v>22.666699999999999</c:v>
                </c:pt>
                <c:pt idx="9">
                  <c:v>21.166699999999999</c:v>
                </c:pt>
                <c:pt idx="10">
                  <c:v>16.166699999999999</c:v>
                </c:pt>
                <c:pt idx="11">
                  <c:v>16.166699999999999</c:v>
                </c:pt>
                <c:pt idx="12">
                  <c:v>15.166700000000001</c:v>
                </c:pt>
                <c:pt idx="13">
                  <c:v>14.833299999999999</c:v>
                </c:pt>
                <c:pt idx="14">
                  <c:v>14</c:v>
                </c:pt>
                <c:pt idx="15">
                  <c:v>13</c:v>
                </c:pt>
                <c:pt idx="16">
                  <c:v>12</c:v>
                </c:pt>
                <c:pt idx="17">
                  <c:v>11.333299999999999</c:v>
                </c:pt>
                <c:pt idx="18">
                  <c:v>11</c:v>
                </c:pt>
                <c:pt idx="19">
                  <c:v>10.333299999999999</c:v>
                </c:pt>
              </c:numCache>
            </c:numRef>
          </c:val>
          <c:extLst>
            <c:ext xmlns:c16="http://schemas.microsoft.com/office/drawing/2014/chart" uri="{C3380CC4-5D6E-409C-BE32-E72D297353CC}">
              <c16:uniqueId val="{00000000-3D03-4607-A27F-1D3A1CE6758C}"/>
            </c:ext>
          </c:extLst>
        </c:ser>
        <c:dLbls>
          <c:showLegendKey val="0"/>
          <c:showVal val="0"/>
          <c:showCatName val="0"/>
          <c:showSerName val="0"/>
          <c:showPercent val="0"/>
          <c:showBubbleSize val="0"/>
        </c:dLbls>
        <c:gapWidth val="269"/>
        <c:axId val="1712814255"/>
        <c:axId val="1712815215"/>
      </c:barChart>
      <c:lineChart>
        <c:grouping val="stacked"/>
        <c:varyColors val="0"/>
        <c:ser>
          <c:idx val="0"/>
          <c:order val="0"/>
          <c:tx>
            <c:strRef>
              <c:f>Sheet2!$B$3</c:f>
              <c:strCache>
                <c:ptCount val="1"/>
                <c:pt idx="0">
                  <c:v>Sum of economy_in_death_overs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Sheet2!$A$4:$A$24</c:f>
              <c:strCache>
                <c:ptCount val="20"/>
                <c:pt idx="0">
                  <c:v>R Vinay Kumar</c:v>
                </c:pt>
                <c:pt idx="1">
                  <c:v>Z Khan</c:v>
                </c:pt>
                <c:pt idx="2">
                  <c:v>P Kumar</c:v>
                </c:pt>
                <c:pt idx="3">
                  <c:v>MA Starc</c:v>
                </c:pt>
                <c:pt idx="4">
                  <c:v>A Kumble</c:v>
                </c:pt>
                <c:pt idx="5">
                  <c:v>JH Kallis</c:v>
                </c:pt>
                <c:pt idx="6">
                  <c:v>DW Steyn</c:v>
                </c:pt>
                <c:pt idx="7">
                  <c:v>HV Patel</c:v>
                </c:pt>
                <c:pt idx="8">
                  <c:v>SR Watson</c:v>
                </c:pt>
                <c:pt idx="9">
                  <c:v>YS Chahal</c:v>
                </c:pt>
                <c:pt idx="10">
                  <c:v>S Aravind</c:v>
                </c:pt>
                <c:pt idx="11">
                  <c:v>RP Singh</c:v>
                </c:pt>
                <c:pt idx="12">
                  <c:v>CH Gayle</c:v>
                </c:pt>
                <c:pt idx="13">
                  <c:v>DL Vettori</c:v>
                </c:pt>
                <c:pt idx="14">
                  <c:v>VR Aaron</c:v>
                </c:pt>
                <c:pt idx="15">
                  <c:v>A Mithun</c:v>
                </c:pt>
                <c:pt idx="16">
                  <c:v>RE van der Merwe</c:v>
                </c:pt>
                <c:pt idx="17">
                  <c:v>M Muralitharan</c:v>
                </c:pt>
                <c:pt idx="18">
                  <c:v>AN Ahmed</c:v>
                </c:pt>
                <c:pt idx="19">
                  <c:v>D Wiese</c:v>
                </c:pt>
              </c:strCache>
            </c:strRef>
          </c:cat>
          <c:val>
            <c:numRef>
              <c:f>Sheet2!$B$4:$B$24</c:f>
              <c:numCache>
                <c:formatCode>0.00</c:formatCode>
                <c:ptCount val="20"/>
                <c:pt idx="0">
                  <c:v>9.6913</c:v>
                </c:pt>
                <c:pt idx="1">
                  <c:v>8.3812999999999995</c:v>
                </c:pt>
                <c:pt idx="2">
                  <c:v>9.6356000000000002</c:v>
                </c:pt>
                <c:pt idx="3">
                  <c:v>7.3005000000000004</c:v>
                </c:pt>
                <c:pt idx="4">
                  <c:v>7.2352999999999996</c:v>
                </c:pt>
                <c:pt idx="5">
                  <c:v>10.9024</c:v>
                </c:pt>
                <c:pt idx="6">
                  <c:v>6.7643000000000004</c:v>
                </c:pt>
                <c:pt idx="7">
                  <c:v>10.5547</c:v>
                </c:pt>
                <c:pt idx="8">
                  <c:v>10.1912</c:v>
                </c:pt>
                <c:pt idx="9">
                  <c:v>9.0709</c:v>
                </c:pt>
                <c:pt idx="10">
                  <c:v>9.2783999999999995</c:v>
                </c:pt>
                <c:pt idx="11">
                  <c:v>8.1648999999999994</c:v>
                </c:pt>
                <c:pt idx="12">
                  <c:v>8.1758000000000006</c:v>
                </c:pt>
                <c:pt idx="13">
                  <c:v>7.8201999999999998</c:v>
                </c:pt>
                <c:pt idx="14">
                  <c:v>11.5</c:v>
                </c:pt>
                <c:pt idx="15">
                  <c:v>11.307700000000001</c:v>
                </c:pt>
                <c:pt idx="16">
                  <c:v>8</c:v>
                </c:pt>
                <c:pt idx="17">
                  <c:v>11.382400000000001</c:v>
                </c:pt>
                <c:pt idx="18">
                  <c:v>11.6364</c:v>
                </c:pt>
                <c:pt idx="19">
                  <c:v>9.8710000000000004</c:v>
                </c:pt>
              </c:numCache>
            </c:numRef>
          </c:val>
          <c:smooth val="0"/>
          <c:extLst>
            <c:ext xmlns:c16="http://schemas.microsoft.com/office/drawing/2014/chart" uri="{C3380CC4-5D6E-409C-BE32-E72D297353CC}">
              <c16:uniqueId val="{00000001-3D03-4607-A27F-1D3A1CE6758C}"/>
            </c:ext>
          </c:extLst>
        </c:ser>
        <c:dLbls>
          <c:showLegendKey val="0"/>
          <c:showVal val="0"/>
          <c:showCatName val="0"/>
          <c:showSerName val="0"/>
          <c:showPercent val="0"/>
          <c:showBubbleSize val="0"/>
        </c:dLbls>
        <c:marker val="1"/>
        <c:smooth val="0"/>
        <c:axId val="1709138943"/>
        <c:axId val="1709140863"/>
      </c:lineChart>
      <c:catAx>
        <c:axId val="17128142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815215"/>
        <c:crosses val="autoZero"/>
        <c:auto val="1"/>
        <c:lblAlgn val="ctr"/>
        <c:lblOffset val="100"/>
        <c:noMultiLvlLbl val="0"/>
      </c:catAx>
      <c:valAx>
        <c:axId val="1712815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Overs Bowled</a:t>
                </a:r>
              </a:p>
            </c:rich>
          </c:tx>
          <c:layout>
            <c:manualLayout>
              <c:xMode val="edge"/>
              <c:yMode val="edge"/>
              <c:x val="1.6666666666666666E-2"/>
              <c:y val="0.21864865850102069"/>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814255"/>
        <c:crosses val="autoZero"/>
        <c:crossBetween val="between"/>
      </c:valAx>
      <c:valAx>
        <c:axId val="1709140863"/>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Economy</a:t>
                </a:r>
              </a:p>
            </c:rich>
          </c:tx>
          <c:layout>
            <c:manualLayout>
              <c:xMode val="edge"/>
              <c:yMode val="edge"/>
              <c:x val="0.94387489063867014"/>
              <c:y val="0.25934310294546514"/>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9138943"/>
        <c:crosses val="max"/>
        <c:crossBetween val="between"/>
      </c:valAx>
      <c:catAx>
        <c:axId val="1709138943"/>
        <c:scaling>
          <c:orientation val="minMax"/>
        </c:scaling>
        <c:delete val="1"/>
        <c:axPos val="b"/>
        <c:numFmt formatCode="General" sourceLinked="1"/>
        <c:majorTickMark val="none"/>
        <c:minorTickMark val="none"/>
        <c:tickLblPos val="nextTo"/>
        <c:crossAx val="17091408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 10 bowlers in season 8,9.csv]Sheet1!PivotTable2</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Top 10 Bowlers in season 8 &amp; 9</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wckts_taken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Sheet1!$A$4:$A$14</c:f>
              <c:strCache>
                <c:ptCount val="10"/>
                <c:pt idx="0">
                  <c:v>DJ Bravo</c:v>
                </c:pt>
                <c:pt idx="1">
                  <c:v>YS Chahal</c:v>
                </c:pt>
                <c:pt idx="2">
                  <c:v>B Kumar</c:v>
                </c:pt>
                <c:pt idx="3">
                  <c:v>MJ McClenaghan</c:v>
                </c:pt>
                <c:pt idx="4">
                  <c:v>A Nehra</c:v>
                </c:pt>
                <c:pt idx="5">
                  <c:v>AD Russell</c:v>
                </c:pt>
                <c:pt idx="6">
                  <c:v>DS Kulkarni</c:v>
                </c:pt>
                <c:pt idx="7">
                  <c:v>Sandeep Sharma</c:v>
                </c:pt>
                <c:pt idx="8">
                  <c:v>CH Morris</c:v>
                </c:pt>
                <c:pt idx="9">
                  <c:v>MM Sharma</c:v>
                </c:pt>
              </c:strCache>
            </c:strRef>
          </c:cat>
          <c:val>
            <c:numRef>
              <c:f>Sheet1!$B$4:$B$14</c:f>
              <c:numCache>
                <c:formatCode>General</c:formatCode>
                <c:ptCount val="10"/>
                <c:pt idx="0">
                  <c:v>47</c:v>
                </c:pt>
                <c:pt idx="1">
                  <c:v>46</c:v>
                </c:pt>
                <c:pt idx="2">
                  <c:v>43</c:v>
                </c:pt>
                <c:pt idx="3">
                  <c:v>36</c:v>
                </c:pt>
                <c:pt idx="4">
                  <c:v>36</c:v>
                </c:pt>
                <c:pt idx="5">
                  <c:v>33</c:v>
                </c:pt>
                <c:pt idx="6">
                  <c:v>33</c:v>
                </c:pt>
                <c:pt idx="7">
                  <c:v>32</c:v>
                </c:pt>
                <c:pt idx="8">
                  <c:v>31</c:v>
                </c:pt>
                <c:pt idx="9">
                  <c:v>31</c:v>
                </c:pt>
              </c:numCache>
            </c:numRef>
          </c:val>
          <c:extLst>
            <c:ext xmlns:c16="http://schemas.microsoft.com/office/drawing/2014/chart" uri="{C3380CC4-5D6E-409C-BE32-E72D297353CC}">
              <c16:uniqueId val="{00000000-CACA-4B31-B82E-B1FE25878954}"/>
            </c:ext>
          </c:extLst>
        </c:ser>
        <c:dLbls>
          <c:showLegendKey val="0"/>
          <c:showVal val="0"/>
          <c:showCatName val="0"/>
          <c:showSerName val="0"/>
          <c:showPercent val="0"/>
          <c:showBubbleSize val="0"/>
        </c:dLbls>
        <c:gapWidth val="269"/>
        <c:axId val="495868431"/>
        <c:axId val="495865551"/>
      </c:barChart>
      <c:lineChart>
        <c:grouping val="stacked"/>
        <c:varyColors val="0"/>
        <c:ser>
          <c:idx val="1"/>
          <c:order val="1"/>
          <c:tx>
            <c:strRef>
              <c:f>Sheet1!$C$3</c:f>
              <c:strCache>
                <c:ptCount val="1"/>
                <c:pt idx="0">
                  <c:v>Sum of Bowling_average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Sheet1!$A$4:$A$14</c:f>
              <c:strCache>
                <c:ptCount val="10"/>
                <c:pt idx="0">
                  <c:v>DJ Bravo</c:v>
                </c:pt>
                <c:pt idx="1">
                  <c:v>YS Chahal</c:v>
                </c:pt>
                <c:pt idx="2">
                  <c:v>B Kumar</c:v>
                </c:pt>
                <c:pt idx="3">
                  <c:v>MJ McClenaghan</c:v>
                </c:pt>
                <c:pt idx="4">
                  <c:v>A Nehra</c:v>
                </c:pt>
                <c:pt idx="5">
                  <c:v>AD Russell</c:v>
                </c:pt>
                <c:pt idx="6">
                  <c:v>DS Kulkarni</c:v>
                </c:pt>
                <c:pt idx="7">
                  <c:v>Sandeep Sharma</c:v>
                </c:pt>
                <c:pt idx="8">
                  <c:v>CH Morris</c:v>
                </c:pt>
                <c:pt idx="9">
                  <c:v>MM Sharma</c:v>
                </c:pt>
              </c:strCache>
            </c:strRef>
          </c:cat>
          <c:val>
            <c:numRef>
              <c:f>Sheet1!$C$4:$C$14</c:f>
              <c:numCache>
                <c:formatCode>General</c:formatCode>
                <c:ptCount val="10"/>
                <c:pt idx="0">
                  <c:v>8.1545000000000005</c:v>
                </c:pt>
                <c:pt idx="1">
                  <c:v>8.1326999999999998</c:v>
                </c:pt>
                <c:pt idx="2">
                  <c:v>7.2797000000000001</c:v>
                </c:pt>
                <c:pt idx="3">
                  <c:v>7.7920999999999996</c:v>
                </c:pt>
                <c:pt idx="4">
                  <c:v>7.0561999999999996</c:v>
                </c:pt>
                <c:pt idx="5">
                  <c:v>7.6154000000000002</c:v>
                </c:pt>
                <c:pt idx="6">
                  <c:v>7.3571</c:v>
                </c:pt>
                <c:pt idx="7">
                  <c:v>6.96</c:v>
                </c:pt>
                <c:pt idx="8">
                  <c:v>7</c:v>
                </c:pt>
                <c:pt idx="9">
                  <c:v>8.1028000000000002</c:v>
                </c:pt>
              </c:numCache>
            </c:numRef>
          </c:val>
          <c:smooth val="0"/>
          <c:extLst>
            <c:ext xmlns:c16="http://schemas.microsoft.com/office/drawing/2014/chart" uri="{C3380CC4-5D6E-409C-BE32-E72D297353CC}">
              <c16:uniqueId val="{00000001-CACA-4B31-B82E-B1FE25878954}"/>
            </c:ext>
          </c:extLst>
        </c:ser>
        <c:dLbls>
          <c:showLegendKey val="0"/>
          <c:showVal val="0"/>
          <c:showCatName val="0"/>
          <c:showSerName val="0"/>
          <c:showPercent val="0"/>
          <c:showBubbleSize val="0"/>
        </c:dLbls>
        <c:marker val="1"/>
        <c:smooth val="0"/>
        <c:axId val="495782527"/>
        <c:axId val="495780607"/>
      </c:lineChart>
      <c:catAx>
        <c:axId val="4958684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65551"/>
        <c:crosses val="autoZero"/>
        <c:auto val="1"/>
        <c:lblAlgn val="ctr"/>
        <c:lblOffset val="100"/>
        <c:noMultiLvlLbl val="0"/>
      </c:catAx>
      <c:valAx>
        <c:axId val="4958655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Wickets_taken</a:t>
                </a:r>
              </a:p>
            </c:rich>
          </c:tx>
          <c:layout>
            <c:manualLayout>
              <c:xMode val="edge"/>
              <c:yMode val="edge"/>
              <c:x val="1.9444516890318692E-2"/>
              <c:y val="0.34220333052499069"/>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68431"/>
        <c:crosses val="autoZero"/>
        <c:crossBetween val="between"/>
      </c:valAx>
      <c:valAx>
        <c:axId val="495780607"/>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Bowling_average</a:t>
                </a:r>
              </a:p>
            </c:rich>
          </c:tx>
          <c:layout>
            <c:manualLayout>
              <c:xMode val="edge"/>
              <c:yMode val="edge"/>
              <c:x val="0.95649187500880373"/>
              <c:y val="0.30782862984805626"/>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782527"/>
        <c:crosses val="max"/>
        <c:crossBetween val="between"/>
      </c:valAx>
      <c:catAx>
        <c:axId val="495782527"/>
        <c:scaling>
          <c:orientation val="minMax"/>
        </c:scaling>
        <c:delete val="1"/>
        <c:axPos val="b"/>
        <c:numFmt formatCode="General" sourceLinked="1"/>
        <c:majorTickMark val="none"/>
        <c:minorTickMark val="none"/>
        <c:tickLblPos val="nextTo"/>
        <c:crossAx val="4957806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 middle order batsman.csv]Sheet1!PivotTable1</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Average Runs by middle order batsman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0"/>
                <c:pt idx="0">
                  <c:v>SC Ganguly</c:v>
                </c:pt>
                <c:pt idx="1">
                  <c:v>NK Patel</c:v>
                </c:pt>
                <c:pt idx="2">
                  <c:v>PD Collingwood</c:v>
                </c:pt>
                <c:pt idx="3">
                  <c:v>J Suchith</c:v>
                </c:pt>
                <c:pt idx="4">
                  <c:v>KH Pandya</c:v>
                </c:pt>
                <c:pt idx="5">
                  <c:v>MP Stoinis</c:v>
                </c:pt>
                <c:pt idx="6">
                  <c:v>AJ Finch</c:v>
                </c:pt>
                <c:pt idx="7">
                  <c:v>MN van Wyk</c:v>
                </c:pt>
                <c:pt idx="8">
                  <c:v>R Dravid</c:v>
                </c:pt>
                <c:pt idx="9">
                  <c:v>DA Warner</c:v>
                </c:pt>
              </c:strCache>
            </c:strRef>
          </c:cat>
          <c:val>
            <c:numRef>
              <c:f>Sheet1!$B$4:$B$14</c:f>
              <c:numCache>
                <c:formatCode>0.00</c:formatCode>
                <c:ptCount val="10"/>
                <c:pt idx="0">
                  <c:v>41</c:v>
                </c:pt>
                <c:pt idx="1">
                  <c:v>40</c:v>
                </c:pt>
                <c:pt idx="2">
                  <c:v>35.333300000000001</c:v>
                </c:pt>
                <c:pt idx="3">
                  <c:v>34</c:v>
                </c:pt>
                <c:pt idx="4">
                  <c:v>34</c:v>
                </c:pt>
                <c:pt idx="5">
                  <c:v>33.5</c:v>
                </c:pt>
                <c:pt idx="6">
                  <c:v>31.571400000000001</c:v>
                </c:pt>
                <c:pt idx="7">
                  <c:v>30.5</c:v>
                </c:pt>
                <c:pt idx="8">
                  <c:v>29.357099999999999</c:v>
                </c:pt>
                <c:pt idx="9">
                  <c:v>28.5</c:v>
                </c:pt>
              </c:numCache>
            </c:numRef>
          </c:val>
          <c:extLst>
            <c:ext xmlns:c16="http://schemas.microsoft.com/office/drawing/2014/chart" uri="{C3380CC4-5D6E-409C-BE32-E72D297353CC}">
              <c16:uniqueId val="{00000000-B10E-450F-A0B6-BB29284055E5}"/>
            </c:ext>
          </c:extLst>
        </c:ser>
        <c:dLbls>
          <c:dLblPos val="outEnd"/>
          <c:showLegendKey val="0"/>
          <c:showVal val="1"/>
          <c:showCatName val="0"/>
          <c:showSerName val="0"/>
          <c:showPercent val="0"/>
          <c:showBubbleSize val="0"/>
        </c:dLbls>
        <c:gapWidth val="100"/>
        <c:overlap val="-24"/>
        <c:axId val="739233088"/>
        <c:axId val="739235008"/>
      </c:barChart>
      <c:catAx>
        <c:axId val="7392330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235008"/>
        <c:crosses val="autoZero"/>
        <c:auto val="1"/>
        <c:lblAlgn val="ctr"/>
        <c:lblOffset val="100"/>
        <c:noMultiLvlLbl val="0"/>
      </c:catAx>
      <c:valAx>
        <c:axId val="73923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Average_runs</a:t>
                </a:r>
              </a:p>
            </c:rich>
          </c:tx>
          <c:layout>
            <c:manualLayout>
              <c:xMode val="edge"/>
              <c:yMode val="edge"/>
              <c:x val="1.6666666666666666E-2"/>
              <c:y val="0.30884550889472151"/>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23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[Catches.csv]Sheet1!PivotTable1</c:name>
    <c:fmtId val="16"/>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Catches by Fielders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Sheet1!$A$4:$A$14</c:f>
              <c:strCache>
                <c:ptCount val="10"/>
                <c:pt idx="0">
                  <c:v>KD Karthik</c:v>
                </c:pt>
                <c:pt idx="1">
                  <c:v>SK Raina</c:v>
                </c:pt>
                <c:pt idx="2">
                  <c:v>AB de Villiers</c:v>
                </c:pt>
                <c:pt idx="3">
                  <c:v>RV Uthappa</c:v>
                </c:pt>
                <c:pt idx="4">
                  <c:v>MS Dhoni</c:v>
                </c:pt>
                <c:pt idx="5">
                  <c:v>RG Sharma</c:v>
                </c:pt>
                <c:pt idx="6">
                  <c:v>NV Ojha</c:v>
                </c:pt>
                <c:pt idx="7">
                  <c:v>V Kohli</c:v>
                </c:pt>
                <c:pt idx="8">
                  <c:v>PA Patel</c:v>
                </c:pt>
                <c:pt idx="9">
                  <c:v>DJ Bravo</c:v>
                </c:pt>
              </c:strCache>
            </c:strRef>
          </c:cat>
          <c:val>
            <c:numRef>
              <c:f>Sheet1!$B$4:$B$14</c:f>
              <c:numCache>
                <c:formatCode>General</c:formatCode>
                <c:ptCount val="10"/>
                <c:pt idx="0">
                  <c:v>80</c:v>
                </c:pt>
                <c:pt idx="1">
                  <c:v>79</c:v>
                </c:pt>
                <c:pt idx="2">
                  <c:v>77</c:v>
                </c:pt>
                <c:pt idx="3">
                  <c:v>66</c:v>
                </c:pt>
                <c:pt idx="4">
                  <c:v>66</c:v>
                </c:pt>
                <c:pt idx="5">
                  <c:v>60</c:v>
                </c:pt>
                <c:pt idx="6">
                  <c:v>59</c:v>
                </c:pt>
                <c:pt idx="7">
                  <c:v>55</c:v>
                </c:pt>
                <c:pt idx="8">
                  <c:v>54</c:v>
                </c:pt>
                <c:pt idx="9">
                  <c:v>52</c:v>
                </c:pt>
              </c:numCache>
            </c:numRef>
          </c:val>
          <c:extLst>
            <c:ext xmlns:c16="http://schemas.microsoft.com/office/drawing/2014/chart" uri="{C3380CC4-5D6E-409C-BE32-E72D297353CC}">
              <c16:uniqueId val="{00000000-7623-42CB-87A6-D4367CDF67A9}"/>
            </c:ext>
          </c:extLst>
        </c:ser>
        <c:dLbls>
          <c:dLblPos val="outEnd"/>
          <c:showLegendKey val="0"/>
          <c:showVal val="1"/>
          <c:showCatName val="0"/>
          <c:showSerName val="0"/>
          <c:showPercent val="0"/>
          <c:showBubbleSize val="0"/>
        </c:dLbls>
        <c:gapWidth val="100"/>
        <c:overlap val="-24"/>
        <c:axId val="1147365567"/>
        <c:axId val="1147364127"/>
      </c:barChart>
      <c:catAx>
        <c:axId val="114736556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47364127"/>
        <c:crosses val="autoZero"/>
        <c:auto val="1"/>
        <c:lblAlgn val="ctr"/>
        <c:lblOffset val="100"/>
        <c:noMultiLvlLbl val="0"/>
      </c:catAx>
      <c:valAx>
        <c:axId val="114736412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Number of catches</a:t>
                </a:r>
              </a:p>
            </c:rich>
          </c:tx>
          <c:layout>
            <c:manualLayout>
              <c:xMode val="edge"/>
              <c:yMode val="edge"/>
              <c:x val="1.3888888888888888E-2"/>
              <c:y val="0.27430956547098273"/>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47365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37DE2-B07A-4016-84C6-FC7ED5534C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C9D25C-3810-4A21-BC01-784E26804B98}">
      <dgm:prSet/>
      <dgm:spPr/>
      <dgm:t>
        <a:bodyPr/>
        <a:lstStyle/>
        <a:p>
          <a:r>
            <a:rPr lang="en-US" dirty="0"/>
            <a:t>Being hired as a sports data analyst by RCB, where the team is focused on identifying top-performing and reliable players to secure tournament victories. Our objective is to evaluate both on-field performance and value for money in preparation for the mega player auction of 2017.</a:t>
          </a:r>
        </a:p>
      </dgm:t>
    </dgm:pt>
    <dgm:pt modelId="{AD4D0043-09D6-4971-8B40-E66D67726159}" type="parTrans" cxnId="{CF2AEED7-C69F-47BB-9C02-C20E40B988A8}">
      <dgm:prSet/>
      <dgm:spPr/>
      <dgm:t>
        <a:bodyPr/>
        <a:lstStyle/>
        <a:p>
          <a:endParaRPr lang="en-US"/>
        </a:p>
      </dgm:t>
    </dgm:pt>
    <dgm:pt modelId="{8F7BE85B-3CE8-4F78-B3C2-2894DA2FF3B5}" type="sibTrans" cxnId="{CF2AEED7-C69F-47BB-9C02-C20E40B988A8}">
      <dgm:prSet/>
      <dgm:spPr/>
      <dgm:t>
        <a:bodyPr/>
        <a:lstStyle/>
        <a:p>
          <a:endParaRPr lang="en-US"/>
        </a:p>
      </dgm:t>
    </dgm:pt>
    <dgm:pt modelId="{65BEDAD1-64A7-4FE9-B44D-48D108608367}">
      <dgm:prSet/>
      <dgm:spPr/>
      <dgm:t>
        <a:bodyPr/>
        <a:lstStyle/>
        <a:p>
          <a:r>
            <a:rPr lang="en-US"/>
            <a:t>To achieve this, we will develop strategies and suggestions for selecting the best-performing players while optimizing our investments during the player auction.</a:t>
          </a:r>
        </a:p>
      </dgm:t>
    </dgm:pt>
    <dgm:pt modelId="{F6BA7F86-446A-4FB4-9134-FD6318C5E2F5}" type="parTrans" cxnId="{2E4D23B1-C8FA-45A1-BCD7-31BDB1D927B1}">
      <dgm:prSet/>
      <dgm:spPr/>
      <dgm:t>
        <a:bodyPr/>
        <a:lstStyle/>
        <a:p>
          <a:endParaRPr lang="en-US"/>
        </a:p>
      </dgm:t>
    </dgm:pt>
    <dgm:pt modelId="{43B66BCC-7BCC-4665-B0BB-9C5874128CFB}" type="sibTrans" cxnId="{2E4D23B1-C8FA-45A1-BCD7-31BDB1D927B1}">
      <dgm:prSet/>
      <dgm:spPr/>
      <dgm:t>
        <a:bodyPr/>
        <a:lstStyle/>
        <a:p>
          <a:endParaRPr lang="en-US"/>
        </a:p>
      </dgm:t>
    </dgm:pt>
    <dgm:pt modelId="{250D55C8-1F50-41E2-953F-62459E7B6215}" type="pres">
      <dgm:prSet presAssocID="{49E37DE2-B07A-4016-84C6-FC7ED5534CDF}" presName="root" presStyleCnt="0">
        <dgm:presLayoutVars>
          <dgm:dir/>
          <dgm:resizeHandles val="exact"/>
        </dgm:presLayoutVars>
      </dgm:prSet>
      <dgm:spPr/>
    </dgm:pt>
    <dgm:pt modelId="{B20A2E5A-8BD9-4711-B6D7-24C3A2F841FC}" type="pres">
      <dgm:prSet presAssocID="{E3C9D25C-3810-4A21-BC01-784E26804B98}" presName="compNode" presStyleCnt="0"/>
      <dgm:spPr/>
    </dgm:pt>
    <dgm:pt modelId="{E5449263-2A78-496A-B8D6-1CB164129992}" type="pres">
      <dgm:prSet presAssocID="{E3C9D25C-3810-4A21-BC01-784E26804B98}" presName="bgRect" presStyleLbl="bgShp" presStyleIdx="0" presStyleCnt="2"/>
      <dgm:spPr/>
    </dgm:pt>
    <dgm:pt modelId="{2F21AA5B-BEB1-49F9-AF59-F5FA3ED62AF5}" type="pres">
      <dgm:prSet presAssocID="{E3C9D25C-3810-4A21-BC01-784E26804B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phy"/>
        </a:ext>
      </dgm:extLst>
    </dgm:pt>
    <dgm:pt modelId="{CFDBB190-D9BC-404B-95FD-29E449DD5C5A}" type="pres">
      <dgm:prSet presAssocID="{E3C9D25C-3810-4A21-BC01-784E26804B98}" presName="spaceRect" presStyleCnt="0"/>
      <dgm:spPr/>
    </dgm:pt>
    <dgm:pt modelId="{6CBD69E5-B1FB-4C28-92A4-97DB25EC73FD}" type="pres">
      <dgm:prSet presAssocID="{E3C9D25C-3810-4A21-BC01-784E26804B98}" presName="parTx" presStyleLbl="revTx" presStyleIdx="0" presStyleCnt="2">
        <dgm:presLayoutVars>
          <dgm:chMax val="0"/>
          <dgm:chPref val="0"/>
        </dgm:presLayoutVars>
      </dgm:prSet>
      <dgm:spPr/>
    </dgm:pt>
    <dgm:pt modelId="{BBBD4C59-0849-4F99-BEA1-8A0B22B8E8D9}" type="pres">
      <dgm:prSet presAssocID="{8F7BE85B-3CE8-4F78-B3C2-2894DA2FF3B5}" presName="sibTrans" presStyleCnt="0"/>
      <dgm:spPr/>
    </dgm:pt>
    <dgm:pt modelId="{9CADB289-A0A9-47FE-BF04-922C2AB85D15}" type="pres">
      <dgm:prSet presAssocID="{65BEDAD1-64A7-4FE9-B44D-48D108608367}" presName="compNode" presStyleCnt="0"/>
      <dgm:spPr/>
    </dgm:pt>
    <dgm:pt modelId="{4B4C6D53-BEF5-4C70-9C8B-9A01ABA4A2EB}" type="pres">
      <dgm:prSet presAssocID="{65BEDAD1-64A7-4FE9-B44D-48D108608367}" presName="bgRect" presStyleLbl="bgShp" presStyleIdx="1" presStyleCnt="2"/>
      <dgm:spPr/>
    </dgm:pt>
    <dgm:pt modelId="{31DBD0E5-AB32-4427-90B9-2F59C0B971B0}" type="pres">
      <dgm:prSet presAssocID="{65BEDAD1-64A7-4FE9-B44D-48D1086083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AB4E2981-DE24-4231-8728-B6E78138E5E2}" type="pres">
      <dgm:prSet presAssocID="{65BEDAD1-64A7-4FE9-B44D-48D108608367}" presName="spaceRect" presStyleCnt="0"/>
      <dgm:spPr/>
    </dgm:pt>
    <dgm:pt modelId="{AE54F7E0-4DDA-4AE6-94BA-678DFE19D9D5}" type="pres">
      <dgm:prSet presAssocID="{65BEDAD1-64A7-4FE9-B44D-48D108608367}" presName="parTx" presStyleLbl="revTx" presStyleIdx="1" presStyleCnt="2">
        <dgm:presLayoutVars>
          <dgm:chMax val="0"/>
          <dgm:chPref val="0"/>
        </dgm:presLayoutVars>
      </dgm:prSet>
      <dgm:spPr/>
    </dgm:pt>
  </dgm:ptLst>
  <dgm:cxnLst>
    <dgm:cxn modelId="{8CAF5D30-1A07-4B5F-9257-C85A09732F5F}" type="presOf" srcId="{49E37DE2-B07A-4016-84C6-FC7ED5534CDF}" destId="{250D55C8-1F50-41E2-953F-62459E7B6215}" srcOrd="0" destOrd="0" presId="urn:microsoft.com/office/officeart/2018/2/layout/IconVerticalSolidList"/>
    <dgm:cxn modelId="{92AB4B6A-B6A4-4FF9-BA06-6636B742E0A6}" type="presOf" srcId="{E3C9D25C-3810-4A21-BC01-784E26804B98}" destId="{6CBD69E5-B1FB-4C28-92A4-97DB25EC73FD}" srcOrd="0" destOrd="0" presId="urn:microsoft.com/office/officeart/2018/2/layout/IconVerticalSolidList"/>
    <dgm:cxn modelId="{2E4D23B1-C8FA-45A1-BCD7-31BDB1D927B1}" srcId="{49E37DE2-B07A-4016-84C6-FC7ED5534CDF}" destId="{65BEDAD1-64A7-4FE9-B44D-48D108608367}" srcOrd="1" destOrd="0" parTransId="{F6BA7F86-446A-4FB4-9134-FD6318C5E2F5}" sibTransId="{43B66BCC-7BCC-4665-B0BB-9C5874128CFB}"/>
    <dgm:cxn modelId="{CF2AEED7-C69F-47BB-9C02-C20E40B988A8}" srcId="{49E37DE2-B07A-4016-84C6-FC7ED5534CDF}" destId="{E3C9D25C-3810-4A21-BC01-784E26804B98}" srcOrd="0" destOrd="0" parTransId="{AD4D0043-09D6-4971-8B40-E66D67726159}" sibTransId="{8F7BE85B-3CE8-4F78-B3C2-2894DA2FF3B5}"/>
    <dgm:cxn modelId="{EC333FFA-6E6B-4B11-B098-8AB8A9876C6A}" type="presOf" srcId="{65BEDAD1-64A7-4FE9-B44D-48D108608367}" destId="{AE54F7E0-4DDA-4AE6-94BA-678DFE19D9D5}" srcOrd="0" destOrd="0" presId="urn:microsoft.com/office/officeart/2018/2/layout/IconVerticalSolidList"/>
    <dgm:cxn modelId="{3DC1BBAF-B360-4FDC-B982-FE7D4FFAB22B}" type="presParOf" srcId="{250D55C8-1F50-41E2-953F-62459E7B6215}" destId="{B20A2E5A-8BD9-4711-B6D7-24C3A2F841FC}" srcOrd="0" destOrd="0" presId="urn:microsoft.com/office/officeart/2018/2/layout/IconVerticalSolidList"/>
    <dgm:cxn modelId="{46008FB2-9222-485E-8099-07CB08BA6480}" type="presParOf" srcId="{B20A2E5A-8BD9-4711-B6D7-24C3A2F841FC}" destId="{E5449263-2A78-496A-B8D6-1CB164129992}" srcOrd="0" destOrd="0" presId="urn:microsoft.com/office/officeart/2018/2/layout/IconVerticalSolidList"/>
    <dgm:cxn modelId="{112DD35F-7C7E-405B-B42B-76EDCB0DF59B}" type="presParOf" srcId="{B20A2E5A-8BD9-4711-B6D7-24C3A2F841FC}" destId="{2F21AA5B-BEB1-49F9-AF59-F5FA3ED62AF5}" srcOrd="1" destOrd="0" presId="urn:microsoft.com/office/officeart/2018/2/layout/IconVerticalSolidList"/>
    <dgm:cxn modelId="{6DA91DA5-6B55-4A4E-87D8-1DE6DACB4C91}" type="presParOf" srcId="{B20A2E5A-8BD9-4711-B6D7-24C3A2F841FC}" destId="{CFDBB190-D9BC-404B-95FD-29E449DD5C5A}" srcOrd="2" destOrd="0" presId="urn:microsoft.com/office/officeart/2018/2/layout/IconVerticalSolidList"/>
    <dgm:cxn modelId="{F0754F89-08A3-426B-9A72-43C126237662}" type="presParOf" srcId="{B20A2E5A-8BD9-4711-B6D7-24C3A2F841FC}" destId="{6CBD69E5-B1FB-4C28-92A4-97DB25EC73FD}" srcOrd="3" destOrd="0" presId="urn:microsoft.com/office/officeart/2018/2/layout/IconVerticalSolidList"/>
    <dgm:cxn modelId="{BDAB7DEA-FCA6-4C4B-AFE6-2FF26308DAEC}" type="presParOf" srcId="{250D55C8-1F50-41E2-953F-62459E7B6215}" destId="{BBBD4C59-0849-4F99-BEA1-8A0B22B8E8D9}" srcOrd="1" destOrd="0" presId="urn:microsoft.com/office/officeart/2018/2/layout/IconVerticalSolidList"/>
    <dgm:cxn modelId="{6B0917B5-FD0B-4648-A0DB-C2AD97A45D6D}" type="presParOf" srcId="{250D55C8-1F50-41E2-953F-62459E7B6215}" destId="{9CADB289-A0A9-47FE-BF04-922C2AB85D15}" srcOrd="2" destOrd="0" presId="urn:microsoft.com/office/officeart/2018/2/layout/IconVerticalSolidList"/>
    <dgm:cxn modelId="{3546AF7D-22E5-43F2-AA7C-1F739294AF90}" type="presParOf" srcId="{9CADB289-A0A9-47FE-BF04-922C2AB85D15}" destId="{4B4C6D53-BEF5-4C70-9C8B-9A01ABA4A2EB}" srcOrd="0" destOrd="0" presId="urn:microsoft.com/office/officeart/2018/2/layout/IconVerticalSolidList"/>
    <dgm:cxn modelId="{2E118469-D3F6-47D7-BDB1-9603F89903C2}" type="presParOf" srcId="{9CADB289-A0A9-47FE-BF04-922C2AB85D15}" destId="{31DBD0E5-AB32-4427-90B9-2F59C0B971B0}" srcOrd="1" destOrd="0" presId="urn:microsoft.com/office/officeart/2018/2/layout/IconVerticalSolidList"/>
    <dgm:cxn modelId="{6753A757-7D5A-42F7-91CC-8BE1A5253AF2}" type="presParOf" srcId="{9CADB289-A0A9-47FE-BF04-922C2AB85D15}" destId="{AB4E2981-DE24-4231-8728-B6E78138E5E2}" srcOrd="2" destOrd="0" presId="urn:microsoft.com/office/officeart/2018/2/layout/IconVerticalSolidList"/>
    <dgm:cxn modelId="{7D74A8F7-63C7-4977-BA66-5BC2E57AAD48}" type="presParOf" srcId="{9CADB289-A0A9-47FE-BF04-922C2AB85D15}" destId="{AE54F7E0-4DDA-4AE6-94BA-678DFE19D9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B6E4F3-196C-4854-B5E1-E22BE6F2E42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4B81E1A-3A01-40F6-8ED7-955A1D9D33EB}">
      <dgm:prSet/>
      <dgm:spPr/>
      <dgm:t>
        <a:bodyPr/>
        <a:lstStyle/>
        <a:p>
          <a:r>
            <a:rPr lang="en-US" b="1" i="0" baseline="0"/>
            <a:t>Performance Consistency</a:t>
          </a:r>
          <a:r>
            <a:rPr lang="en-US" b="0" i="0" baseline="0"/>
            <a:t>: RCB has exhibited inconsistency in their overall performance, often failing to perform cohesively as a unit. At times, they excel in batting, while at other times, their bowling is strong, but rarely do both facets shine together.</a:t>
          </a:r>
          <a:endParaRPr lang="en-US"/>
        </a:p>
      </dgm:t>
    </dgm:pt>
    <dgm:pt modelId="{854A8C21-16F6-444B-8CFA-2A5BE1C994F7}" type="parTrans" cxnId="{076B918A-F451-4952-B299-84D16AF1433D}">
      <dgm:prSet/>
      <dgm:spPr/>
      <dgm:t>
        <a:bodyPr/>
        <a:lstStyle/>
        <a:p>
          <a:endParaRPr lang="en-US"/>
        </a:p>
      </dgm:t>
    </dgm:pt>
    <dgm:pt modelId="{EE98030F-732F-4999-8066-C0DA62CAE6EB}" type="sibTrans" cxnId="{076B918A-F451-4952-B299-84D16AF1433D}">
      <dgm:prSet/>
      <dgm:spPr/>
      <dgm:t>
        <a:bodyPr/>
        <a:lstStyle/>
        <a:p>
          <a:endParaRPr lang="en-US"/>
        </a:p>
      </dgm:t>
    </dgm:pt>
    <dgm:pt modelId="{A7B3122D-3733-4E69-8BCC-03D99019E787}">
      <dgm:prSet/>
      <dgm:spPr/>
      <dgm:t>
        <a:bodyPr/>
        <a:lstStyle/>
        <a:p>
          <a:r>
            <a:rPr lang="en-US" b="1" i="0" baseline="0"/>
            <a:t>Focus on Young Talent</a:t>
          </a:r>
          <a:r>
            <a:rPr lang="en-US" b="0" i="0" baseline="0"/>
            <a:t>: To build a more dynamic and resilient team, RCB should prioritize the recruitment of young players who can bring energy and fresh perspectives to the squad.</a:t>
          </a:r>
          <a:endParaRPr lang="en-US"/>
        </a:p>
      </dgm:t>
    </dgm:pt>
    <dgm:pt modelId="{509B79B1-3331-4433-8154-690C856CABD0}" type="parTrans" cxnId="{EA7DCD0D-E6BB-4A46-8C1A-13954BDE7DEE}">
      <dgm:prSet/>
      <dgm:spPr/>
      <dgm:t>
        <a:bodyPr/>
        <a:lstStyle/>
        <a:p>
          <a:endParaRPr lang="en-US"/>
        </a:p>
      </dgm:t>
    </dgm:pt>
    <dgm:pt modelId="{FE1DC4AA-4A45-4B78-A6E7-2CCF92E2C816}" type="sibTrans" cxnId="{EA7DCD0D-E6BB-4A46-8C1A-13954BDE7DEE}">
      <dgm:prSet/>
      <dgm:spPr/>
      <dgm:t>
        <a:bodyPr/>
        <a:lstStyle/>
        <a:p>
          <a:endParaRPr lang="en-US"/>
        </a:p>
      </dgm:t>
    </dgm:pt>
    <dgm:pt modelId="{8B205DEB-B510-4EFB-BD3F-9F1EC31D4F2C}">
      <dgm:prSet/>
      <dgm:spPr/>
      <dgm:t>
        <a:bodyPr/>
        <a:lstStyle/>
        <a:p>
          <a:r>
            <a:rPr lang="en-US" b="1" i="0" baseline="0"/>
            <a:t>Target Economical Death Bowlers</a:t>
          </a:r>
          <a:r>
            <a:rPr lang="en-US" b="0" i="0" baseline="0"/>
            <a:t>: The team should focus on acquiring death bowlers who are economical and skilled at containing runs in crucial final overs, enhancing the team's ability to defend scores effectively.</a:t>
          </a:r>
          <a:endParaRPr lang="en-US"/>
        </a:p>
      </dgm:t>
    </dgm:pt>
    <dgm:pt modelId="{E6D404EE-067B-4A0F-8B3A-5CBDA73DCFA5}" type="parTrans" cxnId="{AE06C64A-972C-4C44-85ED-BCFF3D56DADE}">
      <dgm:prSet/>
      <dgm:spPr/>
      <dgm:t>
        <a:bodyPr/>
        <a:lstStyle/>
        <a:p>
          <a:endParaRPr lang="en-US"/>
        </a:p>
      </dgm:t>
    </dgm:pt>
    <dgm:pt modelId="{3127C81B-4B31-4C02-8793-49601933F196}" type="sibTrans" cxnId="{AE06C64A-972C-4C44-85ED-BCFF3D56DADE}">
      <dgm:prSet/>
      <dgm:spPr/>
      <dgm:t>
        <a:bodyPr/>
        <a:lstStyle/>
        <a:p>
          <a:endParaRPr lang="en-US"/>
        </a:p>
      </dgm:t>
    </dgm:pt>
    <dgm:pt modelId="{384313E5-D07F-4512-8D10-A23734B634D5}">
      <dgm:prSet/>
      <dgm:spPr/>
      <dgm:t>
        <a:bodyPr/>
        <a:lstStyle/>
        <a:p>
          <a:r>
            <a:rPr lang="en-US" b="1" i="0" baseline="0"/>
            <a:t>Strengthening the Lower Middle Order</a:t>
          </a:r>
          <a:r>
            <a:rPr lang="en-US" b="0" i="0" baseline="0"/>
            <a:t>: It is essential for RCB to address the performance of their lower middle order, ensuring that the batting lineup is robust and capable of delivering under pressure.</a:t>
          </a:r>
          <a:endParaRPr lang="en-US"/>
        </a:p>
      </dgm:t>
    </dgm:pt>
    <dgm:pt modelId="{54E1A247-D1C5-4EFE-837E-0F068CE03845}" type="parTrans" cxnId="{8DF1E9FA-1E34-4F77-8675-4619888AD75E}">
      <dgm:prSet/>
      <dgm:spPr/>
      <dgm:t>
        <a:bodyPr/>
        <a:lstStyle/>
        <a:p>
          <a:endParaRPr lang="en-US"/>
        </a:p>
      </dgm:t>
    </dgm:pt>
    <dgm:pt modelId="{ADAE964D-BEAD-4C69-A401-24375221D1CF}" type="sibTrans" cxnId="{8DF1E9FA-1E34-4F77-8675-4619888AD75E}">
      <dgm:prSet/>
      <dgm:spPr/>
      <dgm:t>
        <a:bodyPr/>
        <a:lstStyle/>
        <a:p>
          <a:endParaRPr lang="en-US"/>
        </a:p>
      </dgm:t>
    </dgm:pt>
    <dgm:pt modelId="{F4B98F20-2DCA-4C7A-BB3A-1F00A42B2DC0}" type="pres">
      <dgm:prSet presAssocID="{41B6E4F3-196C-4854-B5E1-E22BE6F2E422}" presName="linear" presStyleCnt="0">
        <dgm:presLayoutVars>
          <dgm:animLvl val="lvl"/>
          <dgm:resizeHandles val="exact"/>
        </dgm:presLayoutVars>
      </dgm:prSet>
      <dgm:spPr/>
    </dgm:pt>
    <dgm:pt modelId="{2282060A-1F28-4CEC-8A62-ADE21CD6AA0B}" type="pres">
      <dgm:prSet presAssocID="{C4B81E1A-3A01-40F6-8ED7-955A1D9D33EB}" presName="parentText" presStyleLbl="node1" presStyleIdx="0" presStyleCnt="4">
        <dgm:presLayoutVars>
          <dgm:chMax val="0"/>
          <dgm:bulletEnabled val="1"/>
        </dgm:presLayoutVars>
      </dgm:prSet>
      <dgm:spPr/>
    </dgm:pt>
    <dgm:pt modelId="{698EC37A-2B53-41BA-8FB6-0365AFCD0660}" type="pres">
      <dgm:prSet presAssocID="{EE98030F-732F-4999-8066-C0DA62CAE6EB}" presName="spacer" presStyleCnt="0"/>
      <dgm:spPr/>
    </dgm:pt>
    <dgm:pt modelId="{AF0FD52D-CBDB-4E3C-8941-9CBB80A924DC}" type="pres">
      <dgm:prSet presAssocID="{A7B3122D-3733-4E69-8BCC-03D99019E787}" presName="parentText" presStyleLbl="node1" presStyleIdx="1" presStyleCnt="4">
        <dgm:presLayoutVars>
          <dgm:chMax val="0"/>
          <dgm:bulletEnabled val="1"/>
        </dgm:presLayoutVars>
      </dgm:prSet>
      <dgm:spPr/>
    </dgm:pt>
    <dgm:pt modelId="{4635F17B-6F41-44A2-9947-BA8B9B929260}" type="pres">
      <dgm:prSet presAssocID="{FE1DC4AA-4A45-4B78-A6E7-2CCF92E2C816}" presName="spacer" presStyleCnt="0"/>
      <dgm:spPr/>
    </dgm:pt>
    <dgm:pt modelId="{FAF4325A-8AA9-4019-AF48-661A56576C87}" type="pres">
      <dgm:prSet presAssocID="{8B205DEB-B510-4EFB-BD3F-9F1EC31D4F2C}" presName="parentText" presStyleLbl="node1" presStyleIdx="2" presStyleCnt="4">
        <dgm:presLayoutVars>
          <dgm:chMax val="0"/>
          <dgm:bulletEnabled val="1"/>
        </dgm:presLayoutVars>
      </dgm:prSet>
      <dgm:spPr/>
    </dgm:pt>
    <dgm:pt modelId="{C09CF0C7-F1EE-431E-9071-97FE3EE22FB9}" type="pres">
      <dgm:prSet presAssocID="{3127C81B-4B31-4C02-8793-49601933F196}" presName="spacer" presStyleCnt="0"/>
      <dgm:spPr/>
    </dgm:pt>
    <dgm:pt modelId="{8E203F26-F4BF-4130-A3FE-4404800BDD48}" type="pres">
      <dgm:prSet presAssocID="{384313E5-D07F-4512-8D10-A23734B634D5}" presName="parentText" presStyleLbl="node1" presStyleIdx="3" presStyleCnt="4">
        <dgm:presLayoutVars>
          <dgm:chMax val="0"/>
          <dgm:bulletEnabled val="1"/>
        </dgm:presLayoutVars>
      </dgm:prSet>
      <dgm:spPr/>
    </dgm:pt>
  </dgm:ptLst>
  <dgm:cxnLst>
    <dgm:cxn modelId="{EA7DCD0D-E6BB-4A46-8C1A-13954BDE7DEE}" srcId="{41B6E4F3-196C-4854-B5E1-E22BE6F2E422}" destId="{A7B3122D-3733-4E69-8BCC-03D99019E787}" srcOrd="1" destOrd="0" parTransId="{509B79B1-3331-4433-8154-690C856CABD0}" sibTransId="{FE1DC4AA-4A45-4B78-A6E7-2CCF92E2C816}"/>
    <dgm:cxn modelId="{5EF53410-63CB-4E27-8599-D24906156E37}" type="presOf" srcId="{8B205DEB-B510-4EFB-BD3F-9F1EC31D4F2C}" destId="{FAF4325A-8AA9-4019-AF48-661A56576C87}" srcOrd="0" destOrd="0" presId="urn:microsoft.com/office/officeart/2005/8/layout/vList2"/>
    <dgm:cxn modelId="{BC7A9723-5D76-4E38-BDB4-6AC255EAA628}" type="presOf" srcId="{41B6E4F3-196C-4854-B5E1-E22BE6F2E422}" destId="{F4B98F20-2DCA-4C7A-BB3A-1F00A42B2DC0}" srcOrd="0" destOrd="0" presId="urn:microsoft.com/office/officeart/2005/8/layout/vList2"/>
    <dgm:cxn modelId="{19BE7939-48A2-4644-AF10-3103098440DF}" type="presOf" srcId="{C4B81E1A-3A01-40F6-8ED7-955A1D9D33EB}" destId="{2282060A-1F28-4CEC-8A62-ADE21CD6AA0B}" srcOrd="0" destOrd="0" presId="urn:microsoft.com/office/officeart/2005/8/layout/vList2"/>
    <dgm:cxn modelId="{35D28740-D745-4ED9-AD8E-8E0AF5CDA669}" type="presOf" srcId="{384313E5-D07F-4512-8D10-A23734B634D5}" destId="{8E203F26-F4BF-4130-A3FE-4404800BDD48}" srcOrd="0" destOrd="0" presId="urn:microsoft.com/office/officeart/2005/8/layout/vList2"/>
    <dgm:cxn modelId="{AE06C64A-972C-4C44-85ED-BCFF3D56DADE}" srcId="{41B6E4F3-196C-4854-B5E1-E22BE6F2E422}" destId="{8B205DEB-B510-4EFB-BD3F-9F1EC31D4F2C}" srcOrd="2" destOrd="0" parTransId="{E6D404EE-067B-4A0F-8B3A-5CBDA73DCFA5}" sibTransId="{3127C81B-4B31-4C02-8793-49601933F196}"/>
    <dgm:cxn modelId="{076B918A-F451-4952-B299-84D16AF1433D}" srcId="{41B6E4F3-196C-4854-B5E1-E22BE6F2E422}" destId="{C4B81E1A-3A01-40F6-8ED7-955A1D9D33EB}" srcOrd="0" destOrd="0" parTransId="{854A8C21-16F6-444B-8CFA-2A5BE1C994F7}" sibTransId="{EE98030F-732F-4999-8066-C0DA62CAE6EB}"/>
    <dgm:cxn modelId="{35D92EDC-750C-48A8-8F92-0DDB23C22C03}" type="presOf" srcId="{A7B3122D-3733-4E69-8BCC-03D99019E787}" destId="{AF0FD52D-CBDB-4E3C-8941-9CBB80A924DC}" srcOrd="0" destOrd="0" presId="urn:microsoft.com/office/officeart/2005/8/layout/vList2"/>
    <dgm:cxn modelId="{8DF1E9FA-1E34-4F77-8675-4619888AD75E}" srcId="{41B6E4F3-196C-4854-B5E1-E22BE6F2E422}" destId="{384313E5-D07F-4512-8D10-A23734B634D5}" srcOrd="3" destOrd="0" parTransId="{54E1A247-D1C5-4EFE-837E-0F068CE03845}" sibTransId="{ADAE964D-BEAD-4C69-A401-24375221D1CF}"/>
    <dgm:cxn modelId="{613ABF70-FA2D-4138-9BE2-C4B1D28E44DF}" type="presParOf" srcId="{F4B98F20-2DCA-4C7A-BB3A-1F00A42B2DC0}" destId="{2282060A-1F28-4CEC-8A62-ADE21CD6AA0B}" srcOrd="0" destOrd="0" presId="urn:microsoft.com/office/officeart/2005/8/layout/vList2"/>
    <dgm:cxn modelId="{499B0089-7C30-415F-A32F-207AD72981F1}" type="presParOf" srcId="{F4B98F20-2DCA-4C7A-BB3A-1F00A42B2DC0}" destId="{698EC37A-2B53-41BA-8FB6-0365AFCD0660}" srcOrd="1" destOrd="0" presId="urn:microsoft.com/office/officeart/2005/8/layout/vList2"/>
    <dgm:cxn modelId="{70F62EC3-F65C-42B7-80BA-F9866739037B}" type="presParOf" srcId="{F4B98F20-2DCA-4C7A-BB3A-1F00A42B2DC0}" destId="{AF0FD52D-CBDB-4E3C-8941-9CBB80A924DC}" srcOrd="2" destOrd="0" presId="urn:microsoft.com/office/officeart/2005/8/layout/vList2"/>
    <dgm:cxn modelId="{67962869-CDB2-4804-9B8E-DD99C84ACDF3}" type="presParOf" srcId="{F4B98F20-2DCA-4C7A-BB3A-1F00A42B2DC0}" destId="{4635F17B-6F41-44A2-9947-BA8B9B929260}" srcOrd="3" destOrd="0" presId="urn:microsoft.com/office/officeart/2005/8/layout/vList2"/>
    <dgm:cxn modelId="{836D3058-E23A-4F34-9D20-E37D693E818E}" type="presParOf" srcId="{F4B98F20-2DCA-4C7A-BB3A-1F00A42B2DC0}" destId="{FAF4325A-8AA9-4019-AF48-661A56576C87}" srcOrd="4" destOrd="0" presId="urn:microsoft.com/office/officeart/2005/8/layout/vList2"/>
    <dgm:cxn modelId="{DCD618AE-C7CF-4048-B9DF-A6B6A0FA0F98}" type="presParOf" srcId="{F4B98F20-2DCA-4C7A-BB3A-1F00A42B2DC0}" destId="{C09CF0C7-F1EE-431E-9071-97FE3EE22FB9}" srcOrd="5" destOrd="0" presId="urn:microsoft.com/office/officeart/2005/8/layout/vList2"/>
    <dgm:cxn modelId="{333C173A-C875-41F2-91C1-2D61929D609B}" type="presParOf" srcId="{F4B98F20-2DCA-4C7A-BB3A-1F00A42B2DC0}" destId="{8E203F26-F4BF-4130-A3FE-4404800BDD4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49263-2A78-496A-B8D6-1CB164129992}">
      <dsp:nvSpPr>
        <dsp:cNvPr id="0" name=""/>
        <dsp:cNvSpPr/>
      </dsp:nvSpPr>
      <dsp:spPr>
        <a:xfrm>
          <a:off x="0" y="904696"/>
          <a:ext cx="7060095" cy="16702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1AA5B-BEB1-49F9-AF59-F5FA3ED62AF5}">
      <dsp:nvSpPr>
        <dsp:cNvPr id="0" name=""/>
        <dsp:cNvSpPr/>
      </dsp:nvSpPr>
      <dsp:spPr>
        <a:xfrm>
          <a:off x="505238" y="1280493"/>
          <a:ext cx="918614" cy="918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BD69E5-B1FB-4C28-92A4-97DB25EC73FD}">
      <dsp:nvSpPr>
        <dsp:cNvPr id="0" name=""/>
        <dsp:cNvSpPr/>
      </dsp:nvSpPr>
      <dsp:spPr>
        <a:xfrm>
          <a:off x="1929091" y="904696"/>
          <a:ext cx="5131003" cy="167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64" tIns="176764" rIns="176764" bIns="176764" numCol="1" spcCol="1270" anchor="ctr" anchorCtr="0">
          <a:noAutofit/>
        </a:bodyPr>
        <a:lstStyle/>
        <a:p>
          <a:pPr marL="0" lvl="0" indent="0" algn="l" defTabSz="666750">
            <a:lnSpc>
              <a:spcPct val="90000"/>
            </a:lnSpc>
            <a:spcBef>
              <a:spcPct val="0"/>
            </a:spcBef>
            <a:spcAft>
              <a:spcPct val="35000"/>
            </a:spcAft>
            <a:buNone/>
          </a:pPr>
          <a:r>
            <a:rPr lang="en-US" sz="1500" kern="1200" dirty="0"/>
            <a:t>Being hired as a sports data analyst by RCB, where the team is focused on identifying top-performing and reliable players to secure tournament victories. Our objective is to evaluate both on-field performance and value for money in preparation for the mega player auction of 2017.</a:t>
          </a:r>
        </a:p>
      </dsp:txBody>
      <dsp:txXfrm>
        <a:off x="1929091" y="904696"/>
        <a:ext cx="5131003" cy="1670208"/>
      </dsp:txXfrm>
    </dsp:sp>
    <dsp:sp modelId="{4B4C6D53-BEF5-4C70-9C8B-9A01ABA4A2EB}">
      <dsp:nvSpPr>
        <dsp:cNvPr id="0" name=""/>
        <dsp:cNvSpPr/>
      </dsp:nvSpPr>
      <dsp:spPr>
        <a:xfrm>
          <a:off x="0" y="2992457"/>
          <a:ext cx="7060095" cy="16702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BD0E5-AB32-4427-90B9-2F59C0B971B0}">
      <dsp:nvSpPr>
        <dsp:cNvPr id="0" name=""/>
        <dsp:cNvSpPr/>
      </dsp:nvSpPr>
      <dsp:spPr>
        <a:xfrm>
          <a:off x="505238" y="3368254"/>
          <a:ext cx="918614" cy="918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54F7E0-4DDA-4AE6-94BA-678DFE19D9D5}">
      <dsp:nvSpPr>
        <dsp:cNvPr id="0" name=""/>
        <dsp:cNvSpPr/>
      </dsp:nvSpPr>
      <dsp:spPr>
        <a:xfrm>
          <a:off x="1929091" y="2992457"/>
          <a:ext cx="5131003" cy="167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64" tIns="176764" rIns="176764" bIns="176764" numCol="1" spcCol="1270" anchor="ctr" anchorCtr="0">
          <a:noAutofit/>
        </a:bodyPr>
        <a:lstStyle/>
        <a:p>
          <a:pPr marL="0" lvl="0" indent="0" algn="l" defTabSz="666750">
            <a:lnSpc>
              <a:spcPct val="90000"/>
            </a:lnSpc>
            <a:spcBef>
              <a:spcPct val="0"/>
            </a:spcBef>
            <a:spcAft>
              <a:spcPct val="35000"/>
            </a:spcAft>
            <a:buNone/>
          </a:pPr>
          <a:r>
            <a:rPr lang="en-US" sz="1500" kern="1200"/>
            <a:t>To achieve this, we will develop strategies and suggestions for selecting the best-performing players while optimizing our investments during the player auction.</a:t>
          </a:r>
        </a:p>
      </dsp:txBody>
      <dsp:txXfrm>
        <a:off x="1929091" y="2992457"/>
        <a:ext cx="5131003" cy="1670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2060A-1F28-4CEC-8A62-ADE21CD6AA0B}">
      <dsp:nvSpPr>
        <dsp:cNvPr id="0" name=""/>
        <dsp:cNvSpPr/>
      </dsp:nvSpPr>
      <dsp:spPr>
        <a:xfrm>
          <a:off x="0" y="121481"/>
          <a:ext cx="5686425" cy="1298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Performance Consistency</a:t>
          </a:r>
          <a:r>
            <a:rPr lang="en-US" sz="1500" b="0" i="0" kern="1200" baseline="0"/>
            <a:t>: RCB has exhibited inconsistency in their overall performance, often failing to perform cohesively as a unit. At times, they excel in batting, while at other times, their bowling is strong, but rarely do both facets shine together.</a:t>
          </a:r>
          <a:endParaRPr lang="en-US" sz="1500" kern="1200"/>
        </a:p>
      </dsp:txBody>
      <dsp:txXfrm>
        <a:off x="63397" y="184878"/>
        <a:ext cx="5559631" cy="1171906"/>
      </dsp:txXfrm>
    </dsp:sp>
    <dsp:sp modelId="{AF0FD52D-CBDB-4E3C-8941-9CBB80A924DC}">
      <dsp:nvSpPr>
        <dsp:cNvPr id="0" name=""/>
        <dsp:cNvSpPr/>
      </dsp:nvSpPr>
      <dsp:spPr>
        <a:xfrm>
          <a:off x="0" y="1463381"/>
          <a:ext cx="5686425" cy="1298700"/>
        </a:xfrm>
        <a:prstGeom prst="roundRect">
          <a:avLst/>
        </a:prstGeom>
        <a:solidFill>
          <a:schemeClr val="accent2">
            <a:hueOff val="-133315"/>
            <a:satOff val="-16128"/>
            <a:lumOff val="-77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Focus on Young Talent</a:t>
          </a:r>
          <a:r>
            <a:rPr lang="en-US" sz="1500" b="0" i="0" kern="1200" baseline="0"/>
            <a:t>: To build a more dynamic and resilient team, RCB should prioritize the recruitment of young players who can bring energy and fresh perspectives to the squad.</a:t>
          </a:r>
          <a:endParaRPr lang="en-US" sz="1500" kern="1200"/>
        </a:p>
      </dsp:txBody>
      <dsp:txXfrm>
        <a:off x="63397" y="1526778"/>
        <a:ext cx="5559631" cy="1171906"/>
      </dsp:txXfrm>
    </dsp:sp>
    <dsp:sp modelId="{FAF4325A-8AA9-4019-AF48-661A56576C87}">
      <dsp:nvSpPr>
        <dsp:cNvPr id="0" name=""/>
        <dsp:cNvSpPr/>
      </dsp:nvSpPr>
      <dsp:spPr>
        <a:xfrm>
          <a:off x="0" y="2805281"/>
          <a:ext cx="5686425" cy="1298700"/>
        </a:xfrm>
        <a:prstGeom prst="roundRect">
          <a:avLst/>
        </a:prstGeom>
        <a:solidFill>
          <a:schemeClr val="accent2">
            <a:hueOff val="-266630"/>
            <a:satOff val="-32257"/>
            <a:lumOff val="-15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Target Economical Death Bowlers</a:t>
          </a:r>
          <a:r>
            <a:rPr lang="en-US" sz="1500" b="0" i="0" kern="1200" baseline="0"/>
            <a:t>: The team should focus on acquiring death bowlers who are economical and skilled at containing runs in crucial final overs, enhancing the team's ability to defend scores effectively.</a:t>
          </a:r>
          <a:endParaRPr lang="en-US" sz="1500" kern="1200"/>
        </a:p>
      </dsp:txBody>
      <dsp:txXfrm>
        <a:off x="63397" y="2868678"/>
        <a:ext cx="5559631" cy="1171906"/>
      </dsp:txXfrm>
    </dsp:sp>
    <dsp:sp modelId="{8E203F26-F4BF-4130-A3FE-4404800BDD48}">
      <dsp:nvSpPr>
        <dsp:cNvPr id="0" name=""/>
        <dsp:cNvSpPr/>
      </dsp:nvSpPr>
      <dsp:spPr>
        <a:xfrm>
          <a:off x="0" y="4147181"/>
          <a:ext cx="5686425" cy="129870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Strengthening the Lower Middle Order</a:t>
          </a:r>
          <a:r>
            <a:rPr lang="en-US" sz="1500" b="0" i="0" kern="1200" baseline="0"/>
            <a:t>: It is essential for RCB to address the performance of their lower middle order, ensuring that the batting lineup is robust and capable of delivering under pressure.</a:t>
          </a:r>
          <a:endParaRPr lang="en-US" sz="1500" kern="1200"/>
        </a:p>
      </dsp:txBody>
      <dsp:txXfrm>
        <a:off x="63397" y="4210578"/>
        <a:ext cx="5559631" cy="11719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848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000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1833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1356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583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7755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7300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6117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674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9793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8531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2403813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09CF0-7FD9-EE3E-0CE5-1A693D6FA01F}"/>
              </a:ext>
            </a:extLst>
          </p:cNvPr>
          <p:cNvSpPr>
            <a:spLocks noGrp="1"/>
          </p:cNvSpPr>
          <p:nvPr>
            <p:ph type="ctrTitle"/>
          </p:nvPr>
        </p:nvSpPr>
        <p:spPr>
          <a:xfrm>
            <a:off x="838200" y="1122363"/>
            <a:ext cx="5162550" cy="2387600"/>
          </a:xfrm>
        </p:spPr>
        <p:txBody>
          <a:bodyPr>
            <a:normAutofit/>
          </a:bodyPr>
          <a:lstStyle/>
          <a:p>
            <a:pPr algn="l"/>
            <a:r>
              <a:rPr lang="en-IN" dirty="0">
                <a:gradFill flip="none" rotWithShape="1">
                  <a:gsLst>
                    <a:gs pos="0">
                      <a:schemeClr val="accent5">
                        <a:alpha val="70000"/>
                      </a:schemeClr>
                    </a:gs>
                    <a:gs pos="100000">
                      <a:schemeClr val="accent1">
                        <a:alpha val="70000"/>
                      </a:schemeClr>
                    </a:gs>
                  </a:gsLst>
                  <a:lin ang="0" scaled="1"/>
                  <a:tileRect/>
                </a:gradFill>
              </a:rPr>
              <a:t>IPL ANALYTICS</a:t>
            </a:r>
          </a:p>
        </p:txBody>
      </p:sp>
      <p:sp>
        <p:nvSpPr>
          <p:cNvPr id="3" name="Subtitle 2">
            <a:extLst>
              <a:ext uri="{FF2B5EF4-FFF2-40B4-BE49-F238E27FC236}">
                <a16:creationId xmlns:a16="http://schemas.microsoft.com/office/drawing/2014/main" id="{D6FE970D-04E9-E232-97A5-E48F75F62DB9}"/>
              </a:ext>
            </a:extLst>
          </p:cNvPr>
          <p:cNvSpPr>
            <a:spLocks noGrp="1"/>
          </p:cNvSpPr>
          <p:nvPr>
            <p:ph type="subTitle" idx="1"/>
          </p:nvPr>
        </p:nvSpPr>
        <p:spPr>
          <a:xfrm>
            <a:off x="838200" y="3602038"/>
            <a:ext cx="5162550" cy="1655762"/>
          </a:xfrm>
        </p:spPr>
        <p:txBody>
          <a:bodyPr>
            <a:normAutofit/>
          </a:bodyPr>
          <a:lstStyle/>
          <a:p>
            <a:pPr algn="l"/>
            <a:r>
              <a:rPr lang="en-IN" sz="2200" dirty="0">
                <a:solidFill>
                  <a:schemeClr val="tx2">
                    <a:alpha val="60000"/>
                  </a:schemeClr>
                </a:solidFill>
              </a:rPr>
              <a:t>BY NIKHIL MOHANTY</a:t>
            </a:r>
          </a:p>
        </p:txBody>
      </p:sp>
      <p:sp>
        <p:nvSpPr>
          <p:cNvPr id="22" name="Rectangle 21">
            <a:extLst>
              <a:ext uri="{FF2B5EF4-FFF2-40B4-BE49-F238E27FC236}">
                <a16:creationId xmlns:a16="http://schemas.microsoft.com/office/drawing/2014/main" id="{14AE4EC7-16FA-4A67-84A0-F079B4BC8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876" y="495300"/>
            <a:ext cx="5229214" cy="5870576"/>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EF55B1-AF01-68ED-6ED8-E09324E037B4}"/>
              </a:ext>
            </a:extLst>
          </p:cNvPr>
          <p:cNvPicPr>
            <a:picLocks/>
          </p:cNvPicPr>
          <p:nvPr/>
        </p:nvPicPr>
        <p:blipFill>
          <a:blip r:embed="rId2"/>
          <a:stretch>
            <a:fillRect/>
          </a:stretch>
        </p:blipFill>
        <p:spPr>
          <a:xfrm>
            <a:off x="6743664" y="741245"/>
            <a:ext cx="4821638" cy="5375509"/>
          </a:xfrm>
          <a:prstGeom prst="rect">
            <a:avLst/>
          </a:prstGeom>
        </p:spPr>
      </p:pic>
    </p:spTree>
    <p:extLst>
      <p:ext uri="{BB962C8B-B14F-4D97-AF65-F5344CB8AC3E}">
        <p14:creationId xmlns:p14="http://schemas.microsoft.com/office/powerpoint/2010/main" val="400759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680-9996-96B6-EEFB-8E8385466630}"/>
              </a:ext>
            </a:extLst>
          </p:cNvPr>
          <p:cNvSpPr>
            <a:spLocks noGrp="1"/>
          </p:cNvSpPr>
          <p:nvPr>
            <p:ph type="title"/>
          </p:nvPr>
        </p:nvSpPr>
        <p:spPr>
          <a:xfrm>
            <a:off x="838200" y="857251"/>
            <a:ext cx="5890590"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Analytics &amp;</a:t>
            </a:r>
            <a:br>
              <a:rPr lang="en-IN" sz="4400" dirty="0">
                <a:gradFill flip="none" rotWithShape="1">
                  <a:gsLst>
                    <a:gs pos="0">
                      <a:schemeClr val="accent5">
                        <a:alpha val="70000"/>
                      </a:schemeClr>
                    </a:gs>
                    <a:gs pos="100000">
                      <a:schemeClr val="accent1">
                        <a:alpha val="70000"/>
                      </a:schemeClr>
                    </a:gs>
                  </a:gsLst>
                  <a:lin ang="0" scaled="1"/>
                  <a:tileRect/>
                </a:gradFill>
              </a:rPr>
            </a:br>
            <a:r>
              <a:rPr lang="en-IN" sz="4400" dirty="0">
                <a:gradFill flip="none" rotWithShape="1">
                  <a:gsLst>
                    <a:gs pos="0">
                      <a:schemeClr val="accent5">
                        <a:alpha val="70000"/>
                      </a:schemeClr>
                    </a:gs>
                    <a:gs pos="100000">
                      <a:schemeClr val="accent1">
                        <a:alpha val="70000"/>
                      </a:schemeClr>
                    </a:gs>
                  </a:gsLst>
                  <a:lin ang="0" scaled="1"/>
                  <a:tileRect/>
                </a:gradFill>
              </a:rPr>
              <a:t>Insights</a:t>
            </a:r>
          </a:p>
        </p:txBody>
      </p:sp>
      <p:sp>
        <p:nvSpPr>
          <p:cNvPr id="3" name="Content Placeholder 2">
            <a:extLst>
              <a:ext uri="{FF2B5EF4-FFF2-40B4-BE49-F238E27FC236}">
                <a16:creationId xmlns:a16="http://schemas.microsoft.com/office/drawing/2014/main" id="{B230B218-D63D-A4AA-E364-82D5288E7857}"/>
              </a:ext>
            </a:extLst>
          </p:cNvPr>
          <p:cNvSpPr>
            <a:spLocks noGrp="1"/>
          </p:cNvSpPr>
          <p:nvPr>
            <p:ph idx="1"/>
          </p:nvPr>
        </p:nvSpPr>
        <p:spPr>
          <a:xfrm>
            <a:off x="838199" y="3190875"/>
            <a:ext cx="5890591" cy="2986087"/>
          </a:xfrm>
        </p:spPr>
        <p:txBody>
          <a:bodyPr>
            <a:normAutofit/>
          </a:bodyPr>
          <a:lstStyle/>
          <a:p>
            <a:r>
              <a:rPr lang="en-US" sz="1600" dirty="0">
                <a:solidFill>
                  <a:schemeClr val="tx2">
                    <a:alpha val="60000"/>
                  </a:schemeClr>
                </a:solidFill>
              </a:rPr>
              <a:t>The bowling average of bowlers in the death overs slide down to 9.365 that burdens the team with a loose end.</a:t>
            </a:r>
          </a:p>
          <a:p>
            <a:r>
              <a:rPr lang="en-US" sz="1600" dirty="0">
                <a:solidFill>
                  <a:schemeClr val="tx2">
                    <a:alpha val="60000"/>
                  </a:schemeClr>
                </a:solidFill>
              </a:rPr>
              <a:t>From the highest bowling averages </a:t>
            </a:r>
          </a:p>
          <a:p>
            <a:endParaRPr lang="en-IN" sz="1800" dirty="0">
              <a:solidFill>
                <a:schemeClr val="tx2">
                  <a:alpha val="60000"/>
                </a:schemeClr>
              </a:solidFill>
            </a:endParaRPr>
          </a:p>
        </p:txBody>
      </p:sp>
      <p:graphicFrame>
        <p:nvGraphicFramePr>
          <p:cNvPr id="5" name="Chart 4">
            <a:extLst>
              <a:ext uri="{FF2B5EF4-FFF2-40B4-BE49-F238E27FC236}">
                <a16:creationId xmlns:a16="http://schemas.microsoft.com/office/drawing/2014/main" id="{A4D0C313-DFC3-28C4-5232-6556815F8224}"/>
              </a:ext>
            </a:extLst>
          </p:cNvPr>
          <p:cNvGraphicFramePr>
            <a:graphicFrameLocks/>
          </p:cNvGraphicFramePr>
          <p:nvPr>
            <p:extLst>
              <p:ext uri="{D42A27DB-BD31-4B8C-83A1-F6EECF244321}">
                <p14:modId xmlns:p14="http://schemas.microsoft.com/office/powerpoint/2010/main" val="1266348142"/>
              </p:ext>
            </p:extLst>
          </p:nvPr>
        </p:nvGraphicFramePr>
        <p:xfrm>
          <a:off x="6567948" y="1021327"/>
          <a:ext cx="4785852" cy="4979422"/>
        </p:xfrm>
        <a:graphic>
          <a:graphicData uri="http://schemas.openxmlformats.org/drawingml/2006/chart">
            <c:chart xmlns:c="http://schemas.openxmlformats.org/drawingml/2006/chart" xmlns:r="http://schemas.openxmlformats.org/officeDocument/2006/relationships" r:id="rId2"/>
          </a:graphicData>
        </a:graphic>
      </p:graphicFrame>
      <p:pic>
        <p:nvPicPr>
          <p:cNvPr id="8194" name="Picture 2">
            <a:extLst>
              <a:ext uri="{FF2B5EF4-FFF2-40B4-BE49-F238E27FC236}">
                <a16:creationId xmlns:a16="http://schemas.microsoft.com/office/drawing/2014/main" id="{C65784CA-319D-51C1-7E5C-D93CDA02D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938" y="4730621"/>
            <a:ext cx="3441016" cy="95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52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BB344-AD19-399A-530C-8EF7EA28F576}"/>
              </a:ext>
            </a:extLst>
          </p:cNvPr>
          <p:cNvSpPr>
            <a:spLocks noGrp="1"/>
          </p:cNvSpPr>
          <p:nvPr>
            <p:ph type="title"/>
          </p:nvPr>
        </p:nvSpPr>
        <p:spPr>
          <a:xfrm>
            <a:off x="838199" y="857251"/>
            <a:ext cx="4815349"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Strategic Recommendations</a:t>
            </a:r>
          </a:p>
        </p:txBody>
      </p:sp>
      <p:sp>
        <p:nvSpPr>
          <p:cNvPr id="3" name="Content Placeholder 2">
            <a:extLst>
              <a:ext uri="{FF2B5EF4-FFF2-40B4-BE49-F238E27FC236}">
                <a16:creationId xmlns:a16="http://schemas.microsoft.com/office/drawing/2014/main" id="{0BB86BEE-5DFE-29FB-019C-B489206D7248}"/>
              </a:ext>
            </a:extLst>
          </p:cNvPr>
          <p:cNvSpPr>
            <a:spLocks noGrp="1"/>
          </p:cNvSpPr>
          <p:nvPr>
            <p:ph idx="1"/>
          </p:nvPr>
        </p:nvSpPr>
        <p:spPr>
          <a:xfrm>
            <a:off x="838199" y="3190875"/>
            <a:ext cx="4581526" cy="2986087"/>
          </a:xfrm>
        </p:spPr>
        <p:txBody>
          <a:bodyPr>
            <a:normAutofit fontScale="55000" lnSpcReduction="20000"/>
          </a:bodyPr>
          <a:lstStyle/>
          <a:p>
            <a:pPr rtl="0">
              <a:lnSpc>
                <a:spcPct val="100000"/>
              </a:lnSpc>
              <a:spcBef>
                <a:spcPts val="0"/>
              </a:spcBef>
              <a:spcAft>
                <a:spcPts val="1200"/>
              </a:spcAft>
            </a:pPr>
            <a:r>
              <a:rPr lang="en-US" sz="2900" b="1" i="0" u="none" strike="noStrike" dirty="0">
                <a:solidFill>
                  <a:schemeClr val="tx2">
                    <a:alpha val="60000"/>
                  </a:schemeClr>
                </a:solidFill>
                <a:effectLst/>
                <a:latin typeface="Arial" panose="020B0604020202020204" pitchFamily="34" charset="0"/>
              </a:rPr>
              <a:t>Strengthen the Bowling Attack</a:t>
            </a:r>
            <a:endParaRPr lang="en-US" sz="2900" i="0" u="none" strike="noStrike" dirty="0">
              <a:solidFill>
                <a:schemeClr val="tx2">
                  <a:alpha val="60000"/>
                </a:schemeClr>
              </a:solidFill>
            </a:endParaRPr>
          </a:p>
          <a:p>
            <a:pPr lvl="1">
              <a:lnSpc>
                <a:spcPct val="100000"/>
              </a:lnSpc>
              <a:spcBef>
                <a:spcPts val="0"/>
              </a:spcBef>
              <a:spcAft>
                <a:spcPts val="1200"/>
              </a:spcAft>
            </a:pPr>
            <a:r>
              <a:rPr lang="en-US" sz="2200" b="1" dirty="0">
                <a:solidFill>
                  <a:schemeClr val="tx2">
                    <a:alpha val="60000"/>
                  </a:schemeClr>
                </a:solidFill>
                <a:latin typeface="Arial" panose="020B0604020202020204" pitchFamily="34" charset="0"/>
              </a:rPr>
              <a:t>	</a:t>
            </a:r>
            <a:r>
              <a:rPr lang="en-US" sz="2500" b="1" i="0" u="none" strike="noStrike" dirty="0">
                <a:solidFill>
                  <a:schemeClr val="tx2">
                    <a:alpha val="60000"/>
                  </a:schemeClr>
                </a:solidFill>
                <a:effectLst/>
                <a:latin typeface="Arial" panose="020B0604020202020204" pitchFamily="34" charset="0"/>
              </a:rPr>
              <a:t> Focus on Death Bowlers</a:t>
            </a:r>
            <a:endParaRPr lang="en-US" sz="2500" b="1" dirty="0">
              <a:solidFill>
                <a:schemeClr val="tx2">
                  <a:alpha val="60000"/>
                </a:schemeClr>
              </a:solidFill>
              <a:effectLst/>
            </a:endParaRPr>
          </a:p>
          <a:p>
            <a:pPr marL="914400" rtl="0" fontAlgn="base">
              <a:lnSpc>
                <a:spcPct val="100000"/>
              </a:lnSpc>
              <a:spcBef>
                <a:spcPts val="1200"/>
              </a:spcBef>
              <a:spcAft>
                <a:spcPts val="0"/>
              </a:spcAft>
              <a:buFont typeface="Arial" panose="020B0604020202020204" pitchFamily="34" charset="0"/>
              <a:buChar char="•"/>
            </a:pPr>
            <a:r>
              <a:rPr lang="en-US" sz="2500" b="0" i="0" u="none" strike="noStrike" dirty="0">
                <a:solidFill>
                  <a:schemeClr val="tx2">
                    <a:alpha val="60000"/>
                  </a:schemeClr>
                </a:solidFill>
                <a:effectLst/>
                <a:latin typeface="Arial" panose="020B0604020202020204" pitchFamily="34" charset="0"/>
              </a:rPr>
              <a:t>Look for bowlers with proven records in the death overs. Consider players who have consistently performed well in high-pressure situations</a:t>
            </a:r>
            <a:r>
              <a:rPr lang="en-US" sz="2500" dirty="0">
                <a:solidFill>
                  <a:schemeClr val="tx2">
                    <a:alpha val="60000"/>
                  </a:schemeClr>
                </a:solidFill>
                <a:latin typeface="Arial" panose="020B0604020202020204" pitchFamily="34" charset="0"/>
              </a:rPr>
              <a:t> </a:t>
            </a:r>
            <a:r>
              <a:rPr lang="en-US" sz="2500" b="0" i="0" u="none" strike="noStrike" dirty="0">
                <a:solidFill>
                  <a:schemeClr val="tx2">
                    <a:alpha val="60000"/>
                  </a:schemeClr>
                </a:solidFill>
                <a:effectLst/>
                <a:latin typeface="Arial" panose="020B0604020202020204" pitchFamily="34" charset="0"/>
              </a:rPr>
              <a:t>like Dwayne Bravo, B Kumar, or young talents like Sandeep Sharma</a:t>
            </a:r>
          </a:p>
          <a:p>
            <a:pPr marL="457200" indent="457200" rtl="0">
              <a:lnSpc>
                <a:spcPct val="100000"/>
              </a:lnSpc>
              <a:spcBef>
                <a:spcPts val="1200"/>
              </a:spcBef>
              <a:spcAft>
                <a:spcPts val="200"/>
              </a:spcAft>
            </a:pPr>
            <a:r>
              <a:rPr lang="en-US" sz="2500" b="1" i="0" u="none" strike="noStrike" dirty="0">
                <a:solidFill>
                  <a:schemeClr val="tx2">
                    <a:alpha val="60000"/>
                  </a:schemeClr>
                </a:solidFill>
                <a:effectLst/>
                <a:latin typeface="Arial" panose="020B0604020202020204" pitchFamily="34" charset="0"/>
              </a:rPr>
              <a:t>Variety in Bowling</a:t>
            </a:r>
            <a:endParaRPr lang="en-US" sz="2500" b="1" dirty="0">
              <a:solidFill>
                <a:schemeClr val="tx2">
                  <a:alpha val="60000"/>
                </a:schemeClr>
              </a:solidFill>
              <a:effectLst/>
            </a:endParaRPr>
          </a:p>
          <a:p>
            <a:pPr marL="914400" rtl="0" fontAlgn="base">
              <a:lnSpc>
                <a:spcPct val="100000"/>
              </a:lnSpc>
              <a:spcBef>
                <a:spcPts val="1200"/>
              </a:spcBef>
              <a:spcAft>
                <a:spcPts val="0"/>
              </a:spcAft>
              <a:buFont typeface="Arial" panose="020B0604020202020204" pitchFamily="34" charset="0"/>
              <a:buChar char="•"/>
            </a:pPr>
            <a:r>
              <a:rPr lang="en-US" sz="2500" b="0" i="0" u="none" strike="noStrike" dirty="0">
                <a:solidFill>
                  <a:schemeClr val="tx2">
                    <a:alpha val="60000"/>
                  </a:schemeClr>
                </a:solidFill>
                <a:effectLst/>
                <a:latin typeface="Arial" panose="020B0604020202020204" pitchFamily="34" charset="0"/>
              </a:rPr>
              <a:t>Ensure a mix of pacers and spinners to adapt to different pitch conditions. Consider acquiring all-rounders who can bowl as well.</a:t>
            </a:r>
          </a:p>
          <a:p>
            <a:pPr marL="914400" rtl="0" fontAlgn="base">
              <a:lnSpc>
                <a:spcPct val="100000"/>
              </a:lnSpc>
              <a:spcBef>
                <a:spcPts val="0"/>
              </a:spcBef>
              <a:spcAft>
                <a:spcPts val="1200"/>
              </a:spcAft>
              <a:buFont typeface="Arial" panose="020B0604020202020204" pitchFamily="34" charset="0"/>
              <a:buChar char="•"/>
            </a:pPr>
            <a:endParaRPr lang="en-US" sz="1200" b="0" i="0" u="none" strike="noStrike" dirty="0">
              <a:solidFill>
                <a:schemeClr val="tx2">
                  <a:alpha val="60000"/>
                </a:schemeClr>
              </a:solidFill>
              <a:effectLst/>
              <a:latin typeface="Arial" panose="020B0604020202020204" pitchFamily="34" charset="0"/>
            </a:endParaRPr>
          </a:p>
          <a:p>
            <a:pPr>
              <a:lnSpc>
                <a:spcPct val="100000"/>
              </a:lnSpc>
            </a:pPr>
            <a:endParaRPr lang="en-IN" sz="900" dirty="0">
              <a:solidFill>
                <a:schemeClr val="tx2">
                  <a:alpha val="60000"/>
                </a:schemeClr>
              </a:solidFill>
            </a:endParaRPr>
          </a:p>
        </p:txBody>
      </p:sp>
      <p:graphicFrame>
        <p:nvGraphicFramePr>
          <p:cNvPr id="4" name="Chart 3">
            <a:extLst>
              <a:ext uri="{FF2B5EF4-FFF2-40B4-BE49-F238E27FC236}">
                <a16:creationId xmlns:a16="http://schemas.microsoft.com/office/drawing/2014/main" id="{B3E275B3-642F-2CBB-1209-28BA852D2AFF}"/>
              </a:ext>
            </a:extLst>
          </p:cNvPr>
          <p:cNvGraphicFramePr>
            <a:graphicFrameLocks/>
          </p:cNvGraphicFramePr>
          <p:nvPr>
            <p:extLst>
              <p:ext uri="{D42A27DB-BD31-4B8C-83A1-F6EECF244321}">
                <p14:modId xmlns:p14="http://schemas.microsoft.com/office/powerpoint/2010/main" val="4167484219"/>
              </p:ext>
            </p:extLst>
          </p:nvPr>
        </p:nvGraphicFramePr>
        <p:xfrm>
          <a:off x="5958349" y="857251"/>
          <a:ext cx="5395452" cy="5115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828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Frame 41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12E3-5CC4-2E1B-02E5-43D3B0AB32A1}"/>
              </a:ext>
            </a:extLst>
          </p:cNvPr>
          <p:cNvSpPr>
            <a:spLocks noGrp="1"/>
          </p:cNvSpPr>
          <p:nvPr>
            <p:ph type="title"/>
          </p:nvPr>
        </p:nvSpPr>
        <p:spPr>
          <a:xfrm>
            <a:off x="838199" y="857251"/>
            <a:ext cx="4657542"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Strategic Recommendations</a:t>
            </a:r>
          </a:p>
        </p:txBody>
      </p:sp>
      <p:sp>
        <p:nvSpPr>
          <p:cNvPr id="3" name="Content Placeholder 2">
            <a:extLst>
              <a:ext uri="{FF2B5EF4-FFF2-40B4-BE49-F238E27FC236}">
                <a16:creationId xmlns:a16="http://schemas.microsoft.com/office/drawing/2014/main" id="{A385A5E7-0A3F-B4C7-85CD-0F7E347A6A3E}"/>
              </a:ext>
            </a:extLst>
          </p:cNvPr>
          <p:cNvSpPr>
            <a:spLocks noGrp="1"/>
          </p:cNvSpPr>
          <p:nvPr>
            <p:ph idx="1"/>
          </p:nvPr>
        </p:nvSpPr>
        <p:spPr>
          <a:xfrm>
            <a:off x="838199" y="3190875"/>
            <a:ext cx="5022906" cy="2986087"/>
          </a:xfrm>
        </p:spPr>
        <p:txBody>
          <a:bodyPr>
            <a:normAutofit fontScale="92500" lnSpcReduction="20000"/>
          </a:bodyPr>
          <a:lstStyle/>
          <a:p>
            <a:pPr indent="0" rtl="0">
              <a:lnSpc>
                <a:spcPct val="100000"/>
              </a:lnSpc>
              <a:spcBef>
                <a:spcPts val="1400"/>
              </a:spcBef>
              <a:spcAft>
                <a:spcPts val="400"/>
              </a:spcAft>
              <a:buNone/>
            </a:pPr>
            <a:r>
              <a:rPr lang="en-US" sz="1600" b="1" i="0" u="none" strike="noStrike" dirty="0">
                <a:solidFill>
                  <a:schemeClr val="tx2">
                    <a:alpha val="60000"/>
                  </a:schemeClr>
                </a:solidFill>
                <a:effectLst/>
                <a:latin typeface="Arial" panose="020B0604020202020204" pitchFamily="34" charset="0"/>
              </a:rPr>
              <a:t> </a:t>
            </a:r>
            <a:r>
              <a:rPr lang="en-US" sz="1700" b="1" i="0" u="none" strike="noStrike" dirty="0">
                <a:solidFill>
                  <a:schemeClr val="tx2">
                    <a:alpha val="60000"/>
                  </a:schemeClr>
                </a:solidFill>
                <a:effectLst/>
                <a:latin typeface="Arial" panose="020B0604020202020204" pitchFamily="34" charset="0"/>
              </a:rPr>
              <a:t>Enhance the Middle Order</a:t>
            </a:r>
            <a:endParaRPr lang="en-US" sz="1700" b="1" dirty="0">
              <a:solidFill>
                <a:schemeClr val="tx2">
                  <a:alpha val="60000"/>
                </a:schemeClr>
              </a:solidFill>
              <a:effectLst/>
            </a:endParaRPr>
          </a:p>
          <a:p>
            <a:pPr marL="457200" indent="457200" rtl="0">
              <a:lnSpc>
                <a:spcPct val="100000"/>
              </a:lnSpc>
              <a:spcBef>
                <a:spcPts val="1200"/>
              </a:spcBef>
              <a:spcAft>
                <a:spcPts val="200"/>
              </a:spcAft>
            </a:pPr>
            <a:r>
              <a:rPr lang="en-US" sz="1500" b="1" i="0" u="none" strike="noStrike" dirty="0">
                <a:solidFill>
                  <a:schemeClr val="tx2">
                    <a:alpha val="60000"/>
                  </a:schemeClr>
                </a:solidFill>
                <a:effectLst/>
                <a:latin typeface="Arial" panose="020B0604020202020204" pitchFamily="34" charset="0"/>
              </a:rPr>
              <a:t>Middle-Order Stability</a:t>
            </a:r>
            <a:endParaRPr lang="en-US" sz="1500" b="1" dirty="0">
              <a:solidFill>
                <a:schemeClr val="tx2">
                  <a:alpha val="60000"/>
                </a:schemeClr>
              </a:solidFill>
              <a:effectLst/>
            </a:endParaRPr>
          </a:p>
          <a:p>
            <a:pPr marL="914400" rtl="0" fontAlgn="base">
              <a:lnSpc>
                <a:spcPct val="100000"/>
              </a:lnSpc>
              <a:spcBef>
                <a:spcPts val="1200"/>
              </a:spcBef>
              <a:spcAft>
                <a:spcPts val="0"/>
              </a:spcAft>
              <a:buFont typeface="Arial" panose="020B0604020202020204" pitchFamily="34" charset="0"/>
              <a:buChar char="•"/>
            </a:pPr>
            <a:r>
              <a:rPr lang="en-US" sz="1500" b="0" i="0" u="none" strike="noStrike" dirty="0">
                <a:solidFill>
                  <a:schemeClr val="tx2">
                    <a:alpha val="60000"/>
                  </a:schemeClr>
                </a:solidFill>
                <a:effectLst/>
                <a:latin typeface="Arial" panose="020B0604020202020204" pitchFamily="34" charset="0"/>
              </a:rPr>
              <a:t>Target middle-order batsmen who can play under pressure and maintain a high strike rate. This will provide depth in batting and reduce reliance on star players</a:t>
            </a:r>
            <a:r>
              <a:rPr lang="en-US" sz="1500" dirty="0">
                <a:solidFill>
                  <a:schemeClr val="tx2">
                    <a:alpha val="60000"/>
                  </a:schemeClr>
                </a:solidFill>
                <a:latin typeface="Arial" panose="020B0604020202020204" pitchFamily="34" charset="0"/>
              </a:rPr>
              <a:t> </a:t>
            </a:r>
            <a:r>
              <a:rPr lang="en-US" sz="1500" b="0" i="0" u="none" strike="noStrike" dirty="0">
                <a:solidFill>
                  <a:schemeClr val="tx2">
                    <a:alpha val="60000"/>
                  </a:schemeClr>
                </a:solidFill>
                <a:effectLst/>
                <a:latin typeface="Arial" panose="020B0604020202020204" pitchFamily="34" charset="0"/>
              </a:rPr>
              <a:t>like Kedar Jadhav or Ravindra Jadeja</a:t>
            </a:r>
            <a:r>
              <a:rPr lang="en-US" sz="1500" b="1" i="0" u="none" strike="noStrike" dirty="0">
                <a:solidFill>
                  <a:schemeClr val="tx2">
                    <a:alpha val="60000"/>
                  </a:schemeClr>
                </a:solidFill>
                <a:effectLst/>
                <a:latin typeface="Arial" panose="020B0604020202020204" pitchFamily="34" charset="0"/>
              </a:rPr>
              <a:t>.</a:t>
            </a:r>
          </a:p>
          <a:p>
            <a:pPr marL="914400" rtl="0" fontAlgn="base">
              <a:lnSpc>
                <a:spcPct val="100000"/>
              </a:lnSpc>
              <a:spcBef>
                <a:spcPts val="1200"/>
              </a:spcBef>
              <a:spcAft>
                <a:spcPts val="0"/>
              </a:spcAft>
              <a:buFont typeface="Arial" panose="020B0604020202020204" pitchFamily="34" charset="0"/>
              <a:buChar char="•"/>
            </a:pPr>
            <a:r>
              <a:rPr lang="en-US" sz="1500" b="1" i="0" u="none" strike="noStrike" dirty="0">
                <a:solidFill>
                  <a:schemeClr val="tx2">
                    <a:alpha val="60000"/>
                  </a:schemeClr>
                </a:solidFill>
                <a:effectLst/>
                <a:latin typeface="Arial" panose="020B0604020202020204" pitchFamily="34" charset="0"/>
              </a:rPr>
              <a:t> Flexibility in Batting Order</a:t>
            </a:r>
            <a:endParaRPr lang="en-US" sz="1500" b="1" dirty="0">
              <a:solidFill>
                <a:schemeClr val="tx2">
                  <a:alpha val="60000"/>
                </a:schemeClr>
              </a:solidFill>
              <a:effectLst/>
            </a:endParaRPr>
          </a:p>
          <a:p>
            <a:pPr marL="914400" rtl="0" fontAlgn="base">
              <a:lnSpc>
                <a:spcPct val="100000"/>
              </a:lnSpc>
              <a:spcBef>
                <a:spcPts val="1200"/>
              </a:spcBef>
              <a:spcAft>
                <a:spcPts val="1200"/>
              </a:spcAft>
              <a:buFont typeface="Arial" panose="020B0604020202020204" pitchFamily="34" charset="0"/>
              <a:buChar char="•"/>
            </a:pPr>
            <a:r>
              <a:rPr lang="en-US" sz="1500" b="0" i="0" u="none" strike="noStrike" dirty="0">
                <a:solidFill>
                  <a:schemeClr val="tx2">
                    <a:alpha val="60000"/>
                  </a:schemeClr>
                </a:solidFill>
                <a:effectLst/>
                <a:latin typeface="Arial" panose="020B0604020202020204" pitchFamily="34" charset="0"/>
              </a:rPr>
              <a:t>Looking for players who can bat in multiple positions, allowing for better tactical adjustments during matches.</a:t>
            </a:r>
          </a:p>
          <a:p>
            <a:pPr>
              <a:lnSpc>
                <a:spcPct val="100000"/>
              </a:lnSpc>
            </a:pPr>
            <a:endParaRPr lang="en-IN" sz="1100" dirty="0">
              <a:solidFill>
                <a:schemeClr val="tx2">
                  <a:alpha val="60000"/>
                </a:schemeClr>
              </a:solidFill>
            </a:endParaRPr>
          </a:p>
        </p:txBody>
      </p:sp>
      <p:graphicFrame>
        <p:nvGraphicFramePr>
          <p:cNvPr id="4" name="Chart 3">
            <a:extLst>
              <a:ext uri="{FF2B5EF4-FFF2-40B4-BE49-F238E27FC236}">
                <a16:creationId xmlns:a16="http://schemas.microsoft.com/office/drawing/2014/main" id="{D1A0C940-8A4E-9989-F7E7-93E65C5C5911}"/>
              </a:ext>
            </a:extLst>
          </p:cNvPr>
          <p:cNvGraphicFramePr>
            <a:graphicFrameLocks/>
          </p:cNvGraphicFramePr>
          <p:nvPr>
            <p:extLst>
              <p:ext uri="{D42A27DB-BD31-4B8C-83A1-F6EECF244321}">
                <p14:modId xmlns:p14="http://schemas.microsoft.com/office/powerpoint/2010/main" val="3866497420"/>
              </p:ext>
            </p:extLst>
          </p:nvPr>
        </p:nvGraphicFramePr>
        <p:xfrm>
          <a:off x="6330893" y="857251"/>
          <a:ext cx="5022907" cy="5115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465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12E3-5CC4-2E1B-02E5-43D3B0AB32A1}"/>
              </a:ext>
            </a:extLst>
          </p:cNvPr>
          <p:cNvSpPr>
            <a:spLocks noGrp="1"/>
          </p:cNvSpPr>
          <p:nvPr>
            <p:ph type="title"/>
          </p:nvPr>
        </p:nvSpPr>
        <p:spPr>
          <a:xfrm>
            <a:off x="838199" y="857251"/>
            <a:ext cx="4657542"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Strategic Recommendations</a:t>
            </a:r>
          </a:p>
        </p:txBody>
      </p:sp>
      <p:sp>
        <p:nvSpPr>
          <p:cNvPr id="3" name="Content Placeholder 2">
            <a:extLst>
              <a:ext uri="{FF2B5EF4-FFF2-40B4-BE49-F238E27FC236}">
                <a16:creationId xmlns:a16="http://schemas.microsoft.com/office/drawing/2014/main" id="{A385A5E7-0A3F-B4C7-85CD-0F7E347A6A3E}"/>
              </a:ext>
            </a:extLst>
          </p:cNvPr>
          <p:cNvSpPr>
            <a:spLocks noGrp="1"/>
          </p:cNvSpPr>
          <p:nvPr>
            <p:ph idx="1"/>
          </p:nvPr>
        </p:nvSpPr>
        <p:spPr>
          <a:xfrm>
            <a:off x="838199" y="3190875"/>
            <a:ext cx="4581526" cy="2986087"/>
          </a:xfrm>
        </p:spPr>
        <p:txBody>
          <a:bodyPr>
            <a:normAutofit/>
          </a:bodyPr>
          <a:lstStyle/>
          <a:p>
            <a:pPr indent="0">
              <a:lnSpc>
                <a:spcPct val="100000"/>
              </a:lnSpc>
              <a:spcBef>
                <a:spcPts val="1200"/>
              </a:spcBef>
              <a:spcAft>
                <a:spcPts val="200"/>
              </a:spcAft>
              <a:buNone/>
            </a:pPr>
            <a:r>
              <a:rPr lang="en-US" sz="1600" b="1" i="0" u="none" strike="noStrike" dirty="0">
                <a:solidFill>
                  <a:schemeClr val="tx2">
                    <a:alpha val="60000"/>
                  </a:schemeClr>
                </a:solidFill>
                <a:effectLst/>
                <a:latin typeface="Arial" panose="020B0604020202020204" pitchFamily="34" charset="0"/>
              </a:rPr>
              <a:t> Fielding Performance</a:t>
            </a:r>
            <a:endParaRPr lang="en-US" sz="1600" b="1" dirty="0">
              <a:solidFill>
                <a:schemeClr val="tx2">
                  <a:alpha val="60000"/>
                </a:schemeClr>
              </a:solidFill>
              <a:effectLst/>
            </a:endParaRPr>
          </a:p>
          <a:p>
            <a:pPr marL="914400" rtl="0" fontAlgn="base">
              <a:lnSpc>
                <a:spcPct val="100000"/>
              </a:lnSpc>
              <a:spcBef>
                <a:spcPts val="1200"/>
              </a:spcBef>
              <a:spcAft>
                <a:spcPts val="0"/>
              </a:spcAft>
              <a:buFont typeface="Arial" panose="020B0604020202020204" pitchFamily="34" charset="0"/>
              <a:buChar char="•"/>
            </a:pPr>
            <a:r>
              <a:rPr lang="en-US" sz="1400" b="1" i="0" u="none" strike="noStrike" dirty="0">
                <a:solidFill>
                  <a:schemeClr val="tx2">
                    <a:alpha val="60000"/>
                  </a:schemeClr>
                </a:solidFill>
                <a:effectLst/>
                <a:latin typeface="Arial" panose="020B0604020202020204" pitchFamily="34" charset="0"/>
              </a:rPr>
              <a:t>Key Findings</a:t>
            </a:r>
            <a:r>
              <a:rPr lang="en-US" sz="1400" b="0" i="0" u="none" strike="noStrike" dirty="0">
                <a:solidFill>
                  <a:schemeClr val="tx2">
                    <a:alpha val="60000"/>
                  </a:schemeClr>
                </a:solidFill>
                <a:effectLst/>
                <a:latin typeface="Arial" panose="020B0604020202020204" pitchFamily="34" charset="0"/>
              </a:rPr>
              <a:t>:</a:t>
            </a:r>
          </a:p>
          <a:p>
            <a:pPr marL="1314450" lvl="2" indent="-285750" fontAlgn="base">
              <a:lnSpc>
                <a:spcPct val="100000"/>
              </a:lnSpc>
              <a:spcBef>
                <a:spcPts val="0"/>
              </a:spcBef>
              <a:buFont typeface="Arial" panose="020B0604020202020204" pitchFamily="34" charset="0"/>
              <a:buChar char="•"/>
            </a:pPr>
            <a:r>
              <a:rPr lang="en-US" sz="1400" b="0" i="0" u="none" strike="noStrike" dirty="0">
                <a:solidFill>
                  <a:schemeClr val="tx2">
                    <a:alpha val="60000"/>
                  </a:schemeClr>
                </a:solidFill>
                <a:effectLst/>
                <a:latin typeface="Arial" panose="020B0604020202020204" pitchFamily="34" charset="0"/>
              </a:rPr>
              <a:t>RCB has had issues with dropped catches and missed run-out opportunities.</a:t>
            </a:r>
          </a:p>
          <a:p>
            <a:pPr marL="1314450" lvl="2" indent="-285750" fontAlgn="base">
              <a:lnSpc>
                <a:spcPct val="100000"/>
              </a:lnSpc>
              <a:spcBef>
                <a:spcPts val="0"/>
              </a:spcBef>
              <a:spcAft>
                <a:spcPts val="1200"/>
              </a:spcAft>
              <a:buFont typeface="Arial" panose="020B0604020202020204" pitchFamily="34" charset="0"/>
              <a:buChar char="•"/>
            </a:pPr>
            <a:r>
              <a:rPr lang="en-US" sz="1400" b="0" i="0" u="none" strike="noStrike" dirty="0">
                <a:solidFill>
                  <a:schemeClr val="tx2">
                    <a:alpha val="60000"/>
                  </a:schemeClr>
                </a:solidFill>
                <a:effectLst/>
                <a:latin typeface="Arial" panose="020B0604020202020204" pitchFamily="34" charset="0"/>
              </a:rPr>
              <a:t>Improving fielding could significantly impact match outcomes.</a:t>
            </a:r>
          </a:p>
          <a:p>
            <a:pPr marL="914400" lvl="1" fontAlgn="base">
              <a:lnSpc>
                <a:spcPct val="100000"/>
              </a:lnSpc>
              <a:spcBef>
                <a:spcPts val="1200"/>
              </a:spcBef>
              <a:buFont typeface="Arial" panose="020B0604020202020204" pitchFamily="34" charset="0"/>
              <a:buChar char="•"/>
            </a:pPr>
            <a:r>
              <a:rPr lang="en-US" sz="1400" b="1" dirty="0">
                <a:solidFill>
                  <a:schemeClr val="tx2">
                    <a:alpha val="60000"/>
                  </a:schemeClr>
                </a:solidFill>
                <a:latin typeface="Arial" panose="020B0604020202020204" pitchFamily="34" charset="0"/>
              </a:rPr>
              <a:t>Solution:</a:t>
            </a:r>
          </a:p>
          <a:p>
            <a:pPr marL="1314450" lvl="2" indent="-285750" fontAlgn="base">
              <a:lnSpc>
                <a:spcPct val="100000"/>
              </a:lnSpc>
              <a:spcBef>
                <a:spcPts val="0"/>
              </a:spcBef>
              <a:buFont typeface="Arial" panose="020B0604020202020204" pitchFamily="34" charset="0"/>
              <a:buChar char="•"/>
            </a:pPr>
            <a:r>
              <a:rPr lang="en-US" sz="1400" dirty="0">
                <a:solidFill>
                  <a:schemeClr val="tx2">
                    <a:alpha val="60000"/>
                  </a:schemeClr>
                </a:solidFill>
                <a:latin typeface="Arial" panose="020B0604020202020204" pitchFamily="34" charset="0"/>
              </a:rPr>
              <a:t>Choose players who have a high fitness level along with high number of catches in the IPL</a:t>
            </a:r>
          </a:p>
          <a:p>
            <a:pPr>
              <a:lnSpc>
                <a:spcPct val="100000"/>
              </a:lnSpc>
            </a:pPr>
            <a:endParaRPr lang="en-IN" sz="1400" dirty="0">
              <a:solidFill>
                <a:schemeClr val="tx2">
                  <a:alpha val="60000"/>
                </a:schemeClr>
              </a:solidFill>
            </a:endParaRPr>
          </a:p>
        </p:txBody>
      </p:sp>
      <p:graphicFrame>
        <p:nvGraphicFramePr>
          <p:cNvPr id="5" name="Chart 4">
            <a:extLst>
              <a:ext uri="{FF2B5EF4-FFF2-40B4-BE49-F238E27FC236}">
                <a16:creationId xmlns:a16="http://schemas.microsoft.com/office/drawing/2014/main" id="{905C9870-B26D-B8E0-A47B-44A7D876B474}"/>
              </a:ext>
            </a:extLst>
          </p:cNvPr>
          <p:cNvGraphicFramePr>
            <a:graphicFrameLocks/>
          </p:cNvGraphicFramePr>
          <p:nvPr>
            <p:extLst>
              <p:ext uri="{D42A27DB-BD31-4B8C-83A1-F6EECF244321}">
                <p14:modId xmlns:p14="http://schemas.microsoft.com/office/powerpoint/2010/main" val="2512768184"/>
              </p:ext>
            </p:extLst>
          </p:nvPr>
        </p:nvGraphicFramePr>
        <p:xfrm>
          <a:off x="6330893" y="857251"/>
          <a:ext cx="5022907" cy="5115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214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0F19C-8F41-0E10-1315-1916BFED7735}"/>
              </a:ext>
            </a:extLst>
          </p:cNvPr>
          <p:cNvSpPr>
            <a:spLocks noGrp="1"/>
          </p:cNvSpPr>
          <p:nvPr>
            <p:ph type="title"/>
          </p:nvPr>
        </p:nvSpPr>
        <p:spPr>
          <a:xfrm>
            <a:off x="838200" y="609600"/>
            <a:ext cx="4448175" cy="5567363"/>
          </a:xfrm>
        </p:spPr>
        <p:txBody>
          <a:bodyPr anchor="ctr">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Conclusion</a:t>
            </a:r>
          </a:p>
        </p:txBody>
      </p:sp>
      <p:graphicFrame>
        <p:nvGraphicFramePr>
          <p:cNvPr id="13" name="Rectangle 1">
            <a:extLst>
              <a:ext uri="{FF2B5EF4-FFF2-40B4-BE49-F238E27FC236}">
                <a16:creationId xmlns:a16="http://schemas.microsoft.com/office/drawing/2014/main" id="{01361F74-CDBF-2EF4-1D2F-E4643EC3D78A}"/>
              </a:ext>
            </a:extLst>
          </p:cNvPr>
          <p:cNvGraphicFramePr>
            <a:graphicFrameLocks noGrp="1"/>
          </p:cNvGraphicFramePr>
          <p:nvPr>
            <p:ph idx="1"/>
            <p:extLst>
              <p:ext uri="{D42A27DB-BD31-4B8C-83A1-F6EECF244321}">
                <p14:modId xmlns:p14="http://schemas.microsoft.com/office/powerpoint/2010/main" val="3302916585"/>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78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5FE3EE-376F-B390-37DD-C910AA9EE77F}"/>
              </a:ext>
            </a:extLst>
          </p:cNvPr>
          <p:cNvSpPr>
            <a:spLocks noGrp="1"/>
          </p:cNvSpPr>
          <p:nvPr>
            <p:ph type="title"/>
          </p:nvPr>
        </p:nvSpPr>
        <p:spPr>
          <a:xfrm>
            <a:off x="952500" y="1040735"/>
            <a:ext cx="10287000" cy="2559975"/>
          </a:xfrm>
        </p:spPr>
        <p:txBody>
          <a:bodyPr vert="horz" lIns="91440" tIns="45720" rIns="91440" bIns="45720" rtlCol="0" anchor="b">
            <a:normAutofit/>
          </a:bodyPr>
          <a:lstStyle/>
          <a:p>
            <a:pPr algn="ctr"/>
            <a:r>
              <a:rPr lang="en-US" sz="5400">
                <a:solidFill>
                  <a:srgbClr val="FFFFFF"/>
                </a:solidFill>
              </a:rPr>
              <a:t>Thank YOU</a:t>
            </a:r>
          </a:p>
        </p:txBody>
      </p:sp>
    </p:spTree>
    <p:extLst>
      <p:ext uri="{BB962C8B-B14F-4D97-AF65-F5344CB8AC3E}">
        <p14:creationId xmlns:p14="http://schemas.microsoft.com/office/powerpoint/2010/main" val="205459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ame 2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2D653-D16B-2D76-1557-5FB19B0DB701}"/>
              </a:ext>
            </a:extLst>
          </p:cNvPr>
          <p:cNvSpPr>
            <a:spLocks noGrp="1"/>
          </p:cNvSpPr>
          <p:nvPr>
            <p:ph type="title"/>
          </p:nvPr>
        </p:nvSpPr>
        <p:spPr>
          <a:xfrm>
            <a:off x="838200" y="857251"/>
            <a:ext cx="5890590"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Introduction</a:t>
            </a:r>
          </a:p>
        </p:txBody>
      </p:sp>
      <p:sp>
        <p:nvSpPr>
          <p:cNvPr id="3" name="Content Placeholder 2">
            <a:extLst>
              <a:ext uri="{FF2B5EF4-FFF2-40B4-BE49-F238E27FC236}">
                <a16:creationId xmlns:a16="http://schemas.microsoft.com/office/drawing/2014/main" id="{F481576E-3D87-3406-20DF-86B7D16B95F7}"/>
              </a:ext>
            </a:extLst>
          </p:cNvPr>
          <p:cNvSpPr>
            <a:spLocks noGrp="1"/>
          </p:cNvSpPr>
          <p:nvPr>
            <p:ph idx="1"/>
          </p:nvPr>
        </p:nvSpPr>
        <p:spPr>
          <a:xfrm>
            <a:off x="838199" y="3190875"/>
            <a:ext cx="5890591" cy="2986087"/>
          </a:xfrm>
        </p:spPr>
        <p:txBody>
          <a:bodyPr>
            <a:normAutofit/>
          </a:bodyPr>
          <a:lstStyle/>
          <a:p>
            <a:r>
              <a:rPr lang="en-US" sz="1800" dirty="0">
                <a:solidFill>
                  <a:schemeClr val="tx2">
                    <a:alpha val="60000"/>
                  </a:schemeClr>
                </a:solidFill>
              </a:rPr>
              <a:t>The </a:t>
            </a:r>
            <a:r>
              <a:rPr lang="en-US" sz="1800" b="1" dirty="0">
                <a:solidFill>
                  <a:schemeClr val="tx2">
                    <a:alpha val="60000"/>
                  </a:schemeClr>
                </a:solidFill>
              </a:rPr>
              <a:t>Indian Premier League (IPL)</a:t>
            </a:r>
            <a:r>
              <a:rPr lang="en-US" sz="1800" dirty="0">
                <a:solidFill>
                  <a:schemeClr val="tx2">
                    <a:alpha val="60000"/>
                  </a:schemeClr>
                </a:solidFill>
              </a:rPr>
              <a:t> is a professional Twenty20 cricket league established by the Board of Control for Cricket in India (BCCI) in 2008. It has quickly become one of the most popular and lucrative cricket leagues globally, featuring franchises representing major Indian cities.</a:t>
            </a:r>
          </a:p>
          <a:p>
            <a:r>
              <a:rPr lang="en-IN" sz="1800" dirty="0">
                <a:solidFill>
                  <a:schemeClr val="tx2">
                    <a:alpha val="60000"/>
                  </a:schemeClr>
                </a:solidFill>
              </a:rPr>
              <a:t>This analysis is based on first 9 seasons of IPL strategize to improve the performance of one of the most loved team franchise – RCB.</a:t>
            </a:r>
            <a:endParaRPr lang="en-US" sz="1800" dirty="0">
              <a:solidFill>
                <a:schemeClr val="tx2">
                  <a:alpha val="60000"/>
                </a:schemeClr>
              </a:solidFill>
            </a:endParaRPr>
          </a:p>
        </p:txBody>
      </p:sp>
      <p:pic>
        <p:nvPicPr>
          <p:cNvPr id="7" name="Graphic 6" descr="Cricket">
            <a:extLst>
              <a:ext uri="{FF2B5EF4-FFF2-40B4-BE49-F238E27FC236}">
                <a16:creationId xmlns:a16="http://schemas.microsoft.com/office/drawing/2014/main" id="{C28E46B2-9D75-C366-2E0B-951C483194EB}"/>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477" y="1364834"/>
            <a:ext cx="4117323" cy="4117323"/>
          </a:xfrm>
          <a:prstGeom prst="rect">
            <a:avLst/>
          </a:prstGeom>
        </p:spPr>
      </p:pic>
    </p:spTree>
    <p:extLst>
      <p:ext uri="{BB962C8B-B14F-4D97-AF65-F5344CB8AC3E}">
        <p14:creationId xmlns:p14="http://schemas.microsoft.com/office/powerpoint/2010/main" val="38744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DDC6A-D287-4A12-7EEF-A19A0BE7FDA3}"/>
              </a:ext>
            </a:extLst>
          </p:cNvPr>
          <p:cNvSpPr>
            <a:spLocks noGrp="1"/>
          </p:cNvSpPr>
          <p:nvPr>
            <p:ph type="title"/>
          </p:nvPr>
        </p:nvSpPr>
        <p:spPr>
          <a:xfrm>
            <a:off x="838201" y="609600"/>
            <a:ext cx="3200400" cy="5567363"/>
          </a:xfrm>
        </p:spPr>
        <p:txBody>
          <a:bodyPr anchor="ctr">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Problem Statement</a:t>
            </a:r>
          </a:p>
        </p:txBody>
      </p:sp>
      <p:graphicFrame>
        <p:nvGraphicFramePr>
          <p:cNvPr id="5" name="Content Placeholder 2">
            <a:extLst>
              <a:ext uri="{FF2B5EF4-FFF2-40B4-BE49-F238E27FC236}">
                <a16:creationId xmlns:a16="http://schemas.microsoft.com/office/drawing/2014/main" id="{67C8D244-AAD9-1A04-60CA-6A47A20A9115}"/>
              </a:ext>
            </a:extLst>
          </p:cNvPr>
          <p:cNvGraphicFramePr>
            <a:graphicFrameLocks noGrp="1"/>
          </p:cNvGraphicFramePr>
          <p:nvPr>
            <p:ph idx="1"/>
            <p:extLst>
              <p:ext uri="{D42A27DB-BD31-4B8C-83A1-F6EECF244321}">
                <p14:modId xmlns:p14="http://schemas.microsoft.com/office/powerpoint/2010/main" val="1717926146"/>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10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F674BF-42B3-6BA8-EE60-E46445A51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884" y="934066"/>
            <a:ext cx="10969415" cy="54077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5237E1-618A-E496-D837-0A9596BB8537}"/>
              </a:ext>
            </a:extLst>
          </p:cNvPr>
          <p:cNvSpPr>
            <a:spLocks noGrp="1"/>
          </p:cNvSpPr>
          <p:nvPr>
            <p:ph type="title"/>
          </p:nvPr>
        </p:nvSpPr>
        <p:spPr>
          <a:xfrm>
            <a:off x="838200" y="383462"/>
            <a:ext cx="10515600" cy="1325563"/>
          </a:xfrm>
        </p:spPr>
        <p:txBody>
          <a:bodyPr>
            <a:normAutofit/>
          </a:bodyPr>
          <a:lstStyle/>
          <a:p>
            <a:r>
              <a:rPr lang="en-IN" sz="4400" dirty="0"/>
              <a:t>Database Schema</a:t>
            </a:r>
          </a:p>
        </p:txBody>
      </p:sp>
    </p:spTree>
    <p:extLst>
      <p:ext uri="{BB962C8B-B14F-4D97-AF65-F5344CB8AC3E}">
        <p14:creationId xmlns:p14="http://schemas.microsoft.com/office/powerpoint/2010/main" val="395037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481B-8E2B-477D-7300-B4AA53748BF8}"/>
              </a:ext>
            </a:extLst>
          </p:cNvPr>
          <p:cNvSpPr>
            <a:spLocks noGrp="1"/>
          </p:cNvSpPr>
          <p:nvPr>
            <p:ph type="title"/>
          </p:nvPr>
        </p:nvSpPr>
        <p:spPr/>
        <p:txBody>
          <a:bodyPr>
            <a:normAutofit/>
          </a:bodyPr>
          <a:lstStyle/>
          <a:p>
            <a:r>
              <a:rPr lang="en-IN" sz="4400" dirty="0"/>
              <a:t>Data Overview</a:t>
            </a:r>
          </a:p>
        </p:txBody>
      </p:sp>
      <p:sp>
        <p:nvSpPr>
          <p:cNvPr id="3" name="Content Placeholder 2">
            <a:extLst>
              <a:ext uri="{FF2B5EF4-FFF2-40B4-BE49-F238E27FC236}">
                <a16:creationId xmlns:a16="http://schemas.microsoft.com/office/drawing/2014/main" id="{49CEBA53-F1B1-AD89-3846-77C7215A11DA}"/>
              </a:ext>
            </a:extLst>
          </p:cNvPr>
          <p:cNvSpPr>
            <a:spLocks noGrp="1"/>
          </p:cNvSpPr>
          <p:nvPr>
            <p:ph idx="1"/>
          </p:nvPr>
        </p:nvSpPr>
        <p:spPr/>
        <p:txBody>
          <a:bodyPr>
            <a:normAutofit/>
          </a:bodyPr>
          <a:lstStyle/>
          <a:p>
            <a:r>
              <a:rPr lang="en-IN" sz="2000" dirty="0"/>
              <a:t>The dataset consists of total 22 tables : </a:t>
            </a:r>
            <a:r>
              <a:rPr lang="en-IN" sz="2000" b="1" dirty="0" err="1"/>
              <a:t>ball_by_ball</a:t>
            </a:r>
            <a:r>
              <a:rPr lang="en-IN" sz="2000" b="1" dirty="0"/>
              <a:t>, </a:t>
            </a:r>
            <a:r>
              <a:rPr lang="en-IN" sz="2000" b="1" dirty="0" err="1"/>
              <a:t>batsman_scored</a:t>
            </a:r>
            <a:r>
              <a:rPr lang="en-IN" sz="2000" b="1" dirty="0"/>
              <a:t>, </a:t>
            </a:r>
            <a:r>
              <a:rPr lang="en-IN" sz="2000" b="1" dirty="0" err="1"/>
              <a:t>batting_style</a:t>
            </a:r>
            <a:r>
              <a:rPr lang="en-IN" sz="2000" b="1" dirty="0"/>
              <a:t>, </a:t>
            </a:r>
            <a:r>
              <a:rPr lang="en-IN" sz="2000" b="1" dirty="0" err="1"/>
              <a:t>bowling_style</a:t>
            </a:r>
            <a:r>
              <a:rPr lang="en-IN" sz="2000" b="1" dirty="0"/>
              <a:t>, city, country, </a:t>
            </a:r>
            <a:r>
              <a:rPr lang="en-IN" sz="2000" b="1" dirty="0" err="1"/>
              <a:t>extra_runs</a:t>
            </a:r>
            <a:r>
              <a:rPr lang="en-IN" sz="2000" b="1" dirty="0"/>
              <a:t>, </a:t>
            </a:r>
            <a:r>
              <a:rPr lang="en-IN" sz="2000" b="1" dirty="0" err="1"/>
              <a:t>extra_type</a:t>
            </a:r>
            <a:r>
              <a:rPr lang="en-IN" sz="2000" b="1" dirty="0"/>
              <a:t>, matches, </a:t>
            </a:r>
            <a:r>
              <a:rPr lang="en-IN" sz="2000" b="1" dirty="0" err="1"/>
              <a:t>out_type</a:t>
            </a:r>
            <a:r>
              <a:rPr lang="en-IN" sz="2000" b="1" dirty="0"/>
              <a:t>, outcome, player, </a:t>
            </a:r>
            <a:r>
              <a:rPr lang="en-IN" sz="2000" b="1" dirty="0" err="1"/>
              <a:t>player_match</a:t>
            </a:r>
            <a:r>
              <a:rPr lang="en-IN" sz="2000" b="1" dirty="0"/>
              <a:t>, role, season, </a:t>
            </a:r>
            <a:r>
              <a:rPr lang="en-IN" sz="2000" b="1" dirty="0" err="1"/>
              <a:t>sysdiagrams</a:t>
            </a:r>
            <a:r>
              <a:rPr lang="en-IN" sz="2000" b="1" dirty="0"/>
              <a:t>, team, </a:t>
            </a:r>
            <a:r>
              <a:rPr lang="en-IN" sz="2000" b="1" dirty="0" err="1"/>
              <a:t>toss_decision</a:t>
            </a:r>
            <a:r>
              <a:rPr lang="en-IN" sz="2000" b="1" dirty="0"/>
              <a:t>, umpire, venue, </a:t>
            </a:r>
            <a:r>
              <a:rPr lang="en-IN" sz="2000" b="1" dirty="0" err="1"/>
              <a:t>wicket_taken</a:t>
            </a:r>
            <a:r>
              <a:rPr lang="en-IN" sz="2000" b="1" dirty="0"/>
              <a:t> &amp; </a:t>
            </a:r>
            <a:r>
              <a:rPr lang="en-IN" sz="2000" b="1" dirty="0" err="1"/>
              <a:t>win_by</a:t>
            </a:r>
            <a:r>
              <a:rPr lang="en-IN" sz="2000" b="1" dirty="0"/>
              <a:t>.</a:t>
            </a:r>
          </a:p>
          <a:p>
            <a:r>
              <a:rPr lang="en-IN" sz="2000" dirty="0"/>
              <a:t>From these 22 tables </a:t>
            </a:r>
            <a:r>
              <a:rPr lang="en-IN" sz="2000" b="1" dirty="0" err="1"/>
              <a:t>ball_by_ball</a:t>
            </a:r>
            <a:r>
              <a:rPr lang="en-IN" sz="2000" b="1" dirty="0"/>
              <a:t>, </a:t>
            </a:r>
            <a:r>
              <a:rPr lang="en-IN" sz="2000" b="1" dirty="0" err="1"/>
              <a:t>batsman_scored</a:t>
            </a:r>
            <a:r>
              <a:rPr lang="en-IN" sz="2000" b="1" dirty="0"/>
              <a:t>, </a:t>
            </a:r>
            <a:r>
              <a:rPr lang="en-IN" sz="2000" b="1" dirty="0" err="1"/>
              <a:t>extra_runs</a:t>
            </a:r>
            <a:r>
              <a:rPr lang="en-IN" sz="2000" b="1" dirty="0"/>
              <a:t>, matches, </a:t>
            </a:r>
            <a:r>
              <a:rPr lang="en-IN" sz="2000" b="1" dirty="0" err="1"/>
              <a:t>wicket_taken</a:t>
            </a:r>
            <a:r>
              <a:rPr lang="en-IN" sz="2000" b="1" dirty="0"/>
              <a:t> &amp; </a:t>
            </a:r>
            <a:r>
              <a:rPr lang="en-IN" sz="2000" b="1" dirty="0" err="1"/>
              <a:t>win_by</a:t>
            </a:r>
            <a:r>
              <a:rPr lang="en-IN" sz="2000" b="1" dirty="0"/>
              <a:t> </a:t>
            </a:r>
            <a:r>
              <a:rPr lang="en-IN" sz="2000" dirty="0"/>
              <a:t>are considered as data tables while others are considered as Facts tables.</a:t>
            </a:r>
          </a:p>
          <a:p>
            <a:r>
              <a:rPr lang="en-IN" sz="2000" dirty="0"/>
              <a:t>The dataset consists of approx. 3,00,000 rows.</a:t>
            </a:r>
          </a:p>
        </p:txBody>
      </p:sp>
    </p:spTree>
    <p:extLst>
      <p:ext uri="{BB962C8B-B14F-4D97-AF65-F5344CB8AC3E}">
        <p14:creationId xmlns:p14="http://schemas.microsoft.com/office/powerpoint/2010/main" val="22622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808B1-3232-839A-9F8C-E30D2BA9CCD2}"/>
              </a:ext>
            </a:extLst>
          </p:cNvPr>
          <p:cNvSpPr>
            <a:spLocks noGrp="1"/>
          </p:cNvSpPr>
          <p:nvPr>
            <p:ph type="title"/>
          </p:nvPr>
        </p:nvSpPr>
        <p:spPr>
          <a:xfrm>
            <a:off x="838199" y="857251"/>
            <a:ext cx="4581525"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Analytics &amp; Insights</a:t>
            </a:r>
          </a:p>
        </p:txBody>
      </p:sp>
      <p:sp>
        <p:nvSpPr>
          <p:cNvPr id="3" name="Content Placeholder 2">
            <a:extLst>
              <a:ext uri="{FF2B5EF4-FFF2-40B4-BE49-F238E27FC236}">
                <a16:creationId xmlns:a16="http://schemas.microsoft.com/office/drawing/2014/main" id="{2A9494E0-57B5-16C7-162F-5D42E5B45972}"/>
              </a:ext>
            </a:extLst>
          </p:cNvPr>
          <p:cNvSpPr>
            <a:spLocks noGrp="1"/>
          </p:cNvSpPr>
          <p:nvPr>
            <p:ph idx="1"/>
          </p:nvPr>
        </p:nvSpPr>
        <p:spPr>
          <a:xfrm>
            <a:off x="838199" y="3190875"/>
            <a:ext cx="4581526" cy="2986087"/>
          </a:xfrm>
        </p:spPr>
        <p:txBody>
          <a:bodyPr>
            <a:normAutofit/>
          </a:bodyPr>
          <a:lstStyle/>
          <a:p>
            <a:r>
              <a:rPr lang="en-IN" sz="1800" dirty="0">
                <a:solidFill>
                  <a:schemeClr val="tx2">
                    <a:alpha val="60000"/>
                  </a:schemeClr>
                </a:solidFill>
              </a:rPr>
              <a:t>Runs scored by RCB in different seasons gradually increased but showed a huge dip in the season 7 &amp; 8.</a:t>
            </a:r>
          </a:p>
          <a:p>
            <a:r>
              <a:rPr lang="en-IN" sz="1800" dirty="0">
                <a:solidFill>
                  <a:schemeClr val="tx2">
                    <a:alpha val="60000"/>
                  </a:schemeClr>
                </a:solidFill>
              </a:rPr>
              <a:t>The potential reason could be the star players scoring less. Virat Kohli and Ab De Villiers scored drastically low runs in season 7 &amp; 8.</a:t>
            </a:r>
          </a:p>
          <a:p>
            <a:endParaRPr lang="en-IN" sz="1800" dirty="0">
              <a:solidFill>
                <a:schemeClr val="tx2">
                  <a:alpha val="60000"/>
                </a:schemeClr>
              </a:solidFill>
            </a:endParaRPr>
          </a:p>
        </p:txBody>
      </p:sp>
      <p:graphicFrame>
        <p:nvGraphicFramePr>
          <p:cNvPr id="4" name="Chart 3">
            <a:extLst>
              <a:ext uri="{FF2B5EF4-FFF2-40B4-BE49-F238E27FC236}">
                <a16:creationId xmlns:a16="http://schemas.microsoft.com/office/drawing/2014/main" id="{DFB6EF6B-A3E9-C871-B943-DB2387D9947E}"/>
              </a:ext>
            </a:extLst>
          </p:cNvPr>
          <p:cNvGraphicFramePr>
            <a:graphicFrameLocks/>
          </p:cNvGraphicFramePr>
          <p:nvPr>
            <p:extLst>
              <p:ext uri="{D42A27DB-BD31-4B8C-83A1-F6EECF244321}">
                <p14:modId xmlns:p14="http://schemas.microsoft.com/office/powerpoint/2010/main" val="3592551553"/>
              </p:ext>
            </p:extLst>
          </p:nvPr>
        </p:nvGraphicFramePr>
        <p:xfrm>
          <a:off x="6330893" y="857251"/>
          <a:ext cx="5022907" cy="28101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75C6027-047E-45AA-D5C7-6BB829429CCA}"/>
              </a:ext>
            </a:extLst>
          </p:cNvPr>
          <p:cNvGraphicFramePr>
            <a:graphicFrameLocks/>
          </p:cNvGraphicFramePr>
          <p:nvPr>
            <p:extLst>
              <p:ext uri="{D42A27DB-BD31-4B8C-83A1-F6EECF244321}">
                <p14:modId xmlns:p14="http://schemas.microsoft.com/office/powerpoint/2010/main" val="2250978855"/>
              </p:ext>
            </p:extLst>
          </p:nvPr>
        </p:nvGraphicFramePr>
        <p:xfrm>
          <a:off x="6330893" y="3667432"/>
          <a:ext cx="4961765" cy="2657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932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14680-9996-96B6-EEFB-8E8385466630}"/>
              </a:ext>
            </a:extLst>
          </p:cNvPr>
          <p:cNvSpPr>
            <a:spLocks noGrp="1"/>
          </p:cNvSpPr>
          <p:nvPr>
            <p:ph type="title"/>
          </p:nvPr>
        </p:nvSpPr>
        <p:spPr>
          <a:xfrm>
            <a:off x="838200" y="857251"/>
            <a:ext cx="5890590"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Analytics &amp; </a:t>
            </a:r>
            <a:br>
              <a:rPr lang="en-IN" sz="4400" dirty="0">
                <a:gradFill flip="none" rotWithShape="1">
                  <a:gsLst>
                    <a:gs pos="0">
                      <a:schemeClr val="accent5">
                        <a:alpha val="70000"/>
                      </a:schemeClr>
                    </a:gs>
                    <a:gs pos="100000">
                      <a:schemeClr val="accent1">
                        <a:alpha val="70000"/>
                      </a:schemeClr>
                    </a:gs>
                  </a:gsLst>
                  <a:lin ang="0" scaled="1"/>
                  <a:tileRect/>
                </a:gradFill>
              </a:rPr>
            </a:br>
            <a:r>
              <a:rPr lang="en-IN" sz="4400" dirty="0">
                <a:gradFill flip="none" rotWithShape="1">
                  <a:gsLst>
                    <a:gs pos="0">
                      <a:schemeClr val="accent5">
                        <a:alpha val="70000"/>
                      </a:schemeClr>
                    </a:gs>
                    <a:gs pos="100000">
                      <a:schemeClr val="accent1">
                        <a:alpha val="70000"/>
                      </a:schemeClr>
                    </a:gs>
                  </a:gsLst>
                  <a:lin ang="0" scaled="1"/>
                  <a:tileRect/>
                </a:gradFill>
              </a:rPr>
              <a:t>Insights</a:t>
            </a:r>
          </a:p>
        </p:txBody>
      </p:sp>
      <p:sp>
        <p:nvSpPr>
          <p:cNvPr id="3" name="Content Placeholder 2">
            <a:extLst>
              <a:ext uri="{FF2B5EF4-FFF2-40B4-BE49-F238E27FC236}">
                <a16:creationId xmlns:a16="http://schemas.microsoft.com/office/drawing/2014/main" id="{B230B218-D63D-A4AA-E364-82D5288E7857}"/>
              </a:ext>
            </a:extLst>
          </p:cNvPr>
          <p:cNvSpPr>
            <a:spLocks noGrp="1"/>
          </p:cNvSpPr>
          <p:nvPr>
            <p:ph idx="1"/>
          </p:nvPr>
        </p:nvSpPr>
        <p:spPr>
          <a:xfrm>
            <a:off x="838199" y="3190875"/>
            <a:ext cx="5890591" cy="2986087"/>
          </a:xfrm>
        </p:spPr>
        <p:txBody>
          <a:bodyPr>
            <a:normAutofit/>
          </a:bodyPr>
          <a:lstStyle/>
          <a:p>
            <a:r>
              <a:rPr lang="en-IN" sz="1800" dirty="0">
                <a:solidFill>
                  <a:schemeClr val="tx2">
                    <a:alpha val="60000"/>
                  </a:schemeClr>
                </a:solidFill>
              </a:rPr>
              <a:t>The top 10 batsman and their average scores per season can be visualized.</a:t>
            </a:r>
          </a:p>
          <a:p>
            <a:r>
              <a:rPr lang="en-IN" sz="1800" dirty="0">
                <a:solidFill>
                  <a:schemeClr val="tx2">
                    <a:alpha val="60000"/>
                  </a:schemeClr>
                </a:solidFill>
              </a:rPr>
              <a:t>Here we can see Suresh Raina, Virat Kohli, Rohit Sharma topping the list.</a:t>
            </a:r>
          </a:p>
          <a:p>
            <a:r>
              <a:rPr lang="en-IN" sz="1800" dirty="0">
                <a:solidFill>
                  <a:schemeClr val="tx2">
                    <a:alpha val="60000"/>
                  </a:schemeClr>
                </a:solidFill>
              </a:rPr>
              <a:t>We can see 3 batsman from RCB in the top 10 list (Virat Kohli, Chris Gayle &amp; AB De Villiers)</a:t>
            </a:r>
          </a:p>
          <a:p>
            <a:endParaRPr lang="en-IN" sz="1800" dirty="0">
              <a:solidFill>
                <a:schemeClr val="tx2">
                  <a:alpha val="60000"/>
                </a:schemeClr>
              </a:solidFill>
            </a:endParaRPr>
          </a:p>
        </p:txBody>
      </p:sp>
      <p:graphicFrame>
        <p:nvGraphicFramePr>
          <p:cNvPr id="4" name="Chart 3">
            <a:extLst>
              <a:ext uri="{FF2B5EF4-FFF2-40B4-BE49-F238E27FC236}">
                <a16:creationId xmlns:a16="http://schemas.microsoft.com/office/drawing/2014/main" id="{2337E52F-D224-4844-EBA8-0DB8FBF795C0}"/>
              </a:ext>
            </a:extLst>
          </p:cNvPr>
          <p:cNvGraphicFramePr>
            <a:graphicFrameLocks/>
          </p:cNvGraphicFramePr>
          <p:nvPr>
            <p:extLst>
              <p:ext uri="{D42A27DB-BD31-4B8C-83A1-F6EECF244321}">
                <p14:modId xmlns:p14="http://schemas.microsoft.com/office/powerpoint/2010/main" val="3464026438"/>
              </p:ext>
            </p:extLst>
          </p:nvPr>
        </p:nvGraphicFramePr>
        <p:xfrm>
          <a:off x="7236477" y="857252"/>
          <a:ext cx="4117323" cy="513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01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Frame 206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A49B3-67EE-079F-83EA-23F984989F9D}"/>
              </a:ext>
            </a:extLst>
          </p:cNvPr>
          <p:cNvSpPr>
            <a:spLocks noGrp="1"/>
          </p:cNvSpPr>
          <p:nvPr>
            <p:ph type="title"/>
          </p:nvPr>
        </p:nvSpPr>
        <p:spPr>
          <a:xfrm>
            <a:off x="838199" y="857251"/>
            <a:ext cx="4581525" cy="2076450"/>
          </a:xfrm>
        </p:spPr>
        <p:txBody>
          <a:bodyPr anchor="b">
            <a:normAutofit/>
          </a:bodyPr>
          <a:lstStyle/>
          <a:p>
            <a:r>
              <a:rPr lang="en-IN" sz="4400" dirty="0">
                <a:gradFill flip="none" rotWithShape="1">
                  <a:gsLst>
                    <a:gs pos="0">
                      <a:schemeClr val="accent5">
                        <a:alpha val="70000"/>
                      </a:schemeClr>
                    </a:gs>
                    <a:gs pos="100000">
                      <a:schemeClr val="accent1">
                        <a:alpha val="70000"/>
                      </a:schemeClr>
                    </a:gs>
                  </a:gsLst>
                  <a:lin ang="0" scaled="1"/>
                  <a:tileRect/>
                </a:gradFill>
              </a:rPr>
              <a:t>Analytics &amp; Insights</a:t>
            </a:r>
          </a:p>
        </p:txBody>
      </p:sp>
      <p:sp>
        <p:nvSpPr>
          <p:cNvPr id="3" name="Content Placeholder 2">
            <a:extLst>
              <a:ext uri="{FF2B5EF4-FFF2-40B4-BE49-F238E27FC236}">
                <a16:creationId xmlns:a16="http://schemas.microsoft.com/office/drawing/2014/main" id="{5763E970-36D7-9AA0-737E-736EE69AA310}"/>
              </a:ext>
            </a:extLst>
          </p:cNvPr>
          <p:cNvSpPr>
            <a:spLocks noGrp="1"/>
          </p:cNvSpPr>
          <p:nvPr>
            <p:ph idx="1"/>
          </p:nvPr>
        </p:nvSpPr>
        <p:spPr>
          <a:xfrm>
            <a:off x="838199" y="3190875"/>
            <a:ext cx="4581526" cy="2986087"/>
          </a:xfrm>
        </p:spPr>
        <p:txBody>
          <a:bodyPr>
            <a:normAutofit/>
          </a:bodyPr>
          <a:lstStyle/>
          <a:p>
            <a:r>
              <a:rPr lang="en-IN" sz="1800">
                <a:solidFill>
                  <a:schemeClr val="tx2">
                    <a:alpha val="60000"/>
                  </a:schemeClr>
                </a:solidFill>
              </a:rPr>
              <a:t>RCB’s winning percentage is drastically low in season 1 &amp; 7.</a:t>
            </a:r>
          </a:p>
          <a:p>
            <a:r>
              <a:rPr lang="en-IN" sz="1800">
                <a:solidFill>
                  <a:schemeClr val="tx2">
                    <a:alpha val="60000"/>
                  </a:schemeClr>
                </a:solidFill>
              </a:rPr>
              <a:t>The winning percentage id derived by number of matches won / total matches played.</a:t>
            </a:r>
          </a:p>
          <a:p>
            <a:r>
              <a:rPr lang="en-IN" sz="1800">
                <a:solidFill>
                  <a:schemeClr val="tx2">
                    <a:alpha val="60000"/>
                  </a:schemeClr>
                </a:solidFill>
              </a:rPr>
              <a:t>RCB’s winning percentage never exceeded 70%.</a:t>
            </a:r>
          </a:p>
          <a:p>
            <a:endParaRPr lang="en-IN" sz="1800" dirty="0">
              <a:solidFill>
                <a:schemeClr val="tx2">
                  <a:alpha val="60000"/>
                </a:schemeClr>
              </a:solidFill>
            </a:endParaRPr>
          </a:p>
        </p:txBody>
      </p:sp>
      <p:pic>
        <p:nvPicPr>
          <p:cNvPr id="2050" name="Picture 2">
            <a:extLst>
              <a:ext uri="{FF2B5EF4-FFF2-40B4-BE49-F238E27FC236}">
                <a16:creationId xmlns:a16="http://schemas.microsoft.com/office/drawing/2014/main" id="{67237AC9-82CB-ABDC-8FF3-3FCDFDDB9841}"/>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330893" y="1903552"/>
            <a:ext cx="5022907" cy="302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2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ame 1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7192D-B3B3-7493-01F7-832AE9AC2FFE}"/>
              </a:ext>
            </a:extLst>
          </p:cNvPr>
          <p:cNvSpPr>
            <a:spLocks noGrp="1"/>
          </p:cNvSpPr>
          <p:nvPr>
            <p:ph type="title"/>
          </p:nvPr>
        </p:nvSpPr>
        <p:spPr>
          <a:xfrm>
            <a:off x="838199" y="857251"/>
            <a:ext cx="4581525" cy="2076450"/>
          </a:xfrm>
        </p:spPr>
        <p:txBody>
          <a:bodyPr vert="horz" lIns="91440" tIns="45720" rIns="91440" bIns="45720" rtlCol="0"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Analytics &amp; Insights</a:t>
            </a:r>
          </a:p>
        </p:txBody>
      </p:sp>
      <p:sp>
        <p:nvSpPr>
          <p:cNvPr id="6" name="Content Placeholder 2">
            <a:extLst>
              <a:ext uri="{FF2B5EF4-FFF2-40B4-BE49-F238E27FC236}">
                <a16:creationId xmlns:a16="http://schemas.microsoft.com/office/drawing/2014/main" id="{266B4349-DA25-6960-D2E1-479AB2F2CFD7}"/>
              </a:ext>
            </a:extLst>
          </p:cNvPr>
          <p:cNvSpPr txBox="1">
            <a:spLocks/>
          </p:cNvSpPr>
          <p:nvPr/>
        </p:nvSpPr>
        <p:spPr>
          <a:xfrm>
            <a:off x="838199" y="3190875"/>
            <a:ext cx="4581526" cy="2986087"/>
          </a:xfrm>
          <a:prstGeom prst="rect">
            <a:avLst/>
          </a:prstGeom>
        </p:spPr>
        <p:txBody>
          <a:bodyPr vert="horz" lIns="91440" tIns="45720" rIns="91440" bIns="45720" rtlCol="0">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alpha val="60000"/>
                  </a:schemeClr>
                </a:solidFill>
              </a:rPr>
              <a:t>The middle order of RCB batting line up (5,6,7) doesn’t have good batting average.</a:t>
            </a:r>
          </a:p>
          <a:p>
            <a:r>
              <a:rPr lang="en-US" sz="1800" dirty="0">
                <a:solidFill>
                  <a:schemeClr val="tx2">
                    <a:alpha val="60000"/>
                  </a:schemeClr>
                </a:solidFill>
              </a:rPr>
              <a:t>Due to the failure of middle order most of the matches RCB lost if the top order fails</a:t>
            </a:r>
          </a:p>
          <a:p>
            <a:r>
              <a:rPr lang="en-US" sz="1800" dirty="0">
                <a:solidFill>
                  <a:schemeClr val="tx2">
                    <a:alpha val="60000"/>
                  </a:schemeClr>
                </a:solidFill>
              </a:rPr>
              <a:t>Only the top order batsman have high averages in RCB</a:t>
            </a:r>
          </a:p>
          <a:p>
            <a:endParaRPr lang="en-US" sz="1800" dirty="0">
              <a:solidFill>
                <a:schemeClr val="tx2">
                  <a:alpha val="60000"/>
                </a:schemeClr>
              </a:solidFill>
            </a:endParaRPr>
          </a:p>
        </p:txBody>
      </p:sp>
      <p:pic>
        <p:nvPicPr>
          <p:cNvPr id="4" name="Picture 2">
            <a:extLst>
              <a:ext uri="{FF2B5EF4-FFF2-40B4-BE49-F238E27FC236}">
                <a16:creationId xmlns:a16="http://schemas.microsoft.com/office/drawing/2014/main" id="{47D93C9C-0165-2DB6-55D6-918A99F42FA7}"/>
              </a:ext>
            </a:extLst>
          </p:cNvPr>
          <p:cNvPicPr>
            <a:picLocks noGrp="1" noChangeAspect="1" noChangeArrowheads="1"/>
          </p:cNvPicPr>
          <p:nvPr>
            <p:ph idx="1"/>
          </p:nvPr>
        </p:nvPicPr>
        <p:blipFill>
          <a:blip r:embed="rId2">
            <a:alphaModFix amt="90000"/>
            <a:extLst>
              <a:ext uri="{28A0092B-C50C-407E-A947-70E740481C1C}">
                <a14:useLocalDpi xmlns:a14="http://schemas.microsoft.com/office/drawing/2010/main" val="0"/>
              </a:ext>
            </a:extLst>
          </a:blip>
          <a:stretch>
            <a:fillRect/>
          </a:stretch>
        </p:blipFill>
        <p:spPr bwMode="auto">
          <a:xfrm>
            <a:off x="6330893" y="1908233"/>
            <a:ext cx="5022907" cy="301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50223"/>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8B35D3-72C5-4B54-B21A-C79CBAA216C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553</TotalTime>
  <Words>917</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Sabon Next LT</vt:lpstr>
      <vt:lpstr>Wingdings</vt:lpstr>
      <vt:lpstr>LuminousVTI</vt:lpstr>
      <vt:lpstr>IPL ANALYTICS</vt:lpstr>
      <vt:lpstr>Introduction</vt:lpstr>
      <vt:lpstr>Problem Statement</vt:lpstr>
      <vt:lpstr>Database Schema</vt:lpstr>
      <vt:lpstr>Data Overview</vt:lpstr>
      <vt:lpstr>Analytics &amp; Insights</vt:lpstr>
      <vt:lpstr>Analytics &amp;  Insights</vt:lpstr>
      <vt:lpstr>Analytics &amp; Insights</vt:lpstr>
      <vt:lpstr>Analytics &amp; Insights</vt:lpstr>
      <vt:lpstr>Analytics &amp; Insights</vt:lpstr>
      <vt:lpstr>Strategic Recommendations</vt:lpstr>
      <vt:lpstr>Strategic Recommendations</vt:lpstr>
      <vt:lpstr>Strategic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Mohanty</dc:creator>
  <cp:lastModifiedBy>Nikhil Mohanty</cp:lastModifiedBy>
  <cp:revision>17</cp:revision>
  <dcterms:created xsi:type="dcterms:W3CDTF">2024-10-20T06:01:20Z</dcterms:created>
  <dcterms:modified xsi:type="dcterms:W3CDTF">2024-10-23T02:39:22Z</dcterms:modified>
</cp:coreProperties>
</file>