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83360a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83360a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58b01f14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58b01f14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5969c75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5969c75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91492ca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91492ca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91492ca8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91492ca8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91492ca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91492ca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5444a85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5444a85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ef3163c3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ef3163c3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f3163c3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ef3163c3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db56d17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db56d17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91492ca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91492ca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58b01f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58b01f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5444a85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f5444a85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59519a0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59519a0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8f938c1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8f938c1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8f938c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8f938c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8f938c1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8f938c1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91492ca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91492ca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8f938c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8f938c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58b01f1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58b01f1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4.png"/><Relationship Id="rId5" Type="http://schemas.openxmlformats.org/officeDocument/2006/relationships/image" Target="../media/image3.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 Id="rId11" Type="http://schemas.openxmlformats.org/officeDocument/2006/relationships/image" Target="../media/image22.png"/><Relationship Id="rId10" Type="http://schemas.openxmlformats.org/officeDocument/2006/relationships/image" Target="../media/image25.png"/><Relationship Id="rId9"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abs/1907.1169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amygb.ai/blog/what-is-named-entity-recognition-in-nlp" TargetMode="External"/><Relationship Id="rId4" Type="http://schemas.openxmlformats.org/officeDocument/2006/relationships/hyperlink" Target="https://huggingface.co/dslim/bert-base-NER" TargetMode="External"/><Relationship Id="rId5" Type="http://schemas.openxmlformats.org/officeDocument/2006/relationships/hyperlink" Target="https://www.kaggle.com/datasets/abhinavwalia95/entity-annotated-corpus" TargetMode="External"/><Relationship Id="rId6" Type="http://schemas.openxmlformats.org/officeDocument/2006/relationships/hyperlink" Target="https://developer.ibm.com/exchanges/data/all/groningen-meaning-ba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abhinavwalia95/entity-annotated-corpus/data" TargetMode="External"/><Relationship Id="rId4" Type="http://schemas.openxmlformats.org/officeDocument/2006/relationships/hyperlink" Target="https://www.kaggle.com/datasets/hhxxzzby/ner-leg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16050"/>
            <a:ext cx="8520600" cy="254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CAP 6640 Group 5</a:t>
            </a:r>
            <a:endParaRPr/>
          </a:p>
          <a:p>
            <a:pPr indent="0" lvl="0" marL="0" rtl="0" algn="ctr">
              <a:spcBef>
                <a:spcPts val="0"/>
              </a:spcBef>
              <a:spcAft>
                <a:spcPts val="0"/>
              </a:spcAft>
              <a:buNone/>
            </a:pPr>
            <a:r>
              <a:t/>
            </a:r>
            <a:endParaRPr sz="3200"/>
          </a:p>
          <a:p>
            <a:pPr indent="0" lvl="0" marL="0" rtl="0" algn="ctr">
              <a:spcBef>
                <a:spcPts val="0"/>
              </a:spcBef>
              <a:spcAft>
                <a:spcPts val="0"/>
              </a:spcAft>
              <a:buNone/>
            </a:pPr>
            <a:r>
              <a:rPr lang="en" sz="3600"/>
              <a:t>Information Extraction from documents using Named Entity Recognition</a:t>
            </a:r>
            <a:endParaRPr sz="3600"/>
          </a:p>
        </p:txBody>
      </p:sp>
      <p:sp>
        <p:nvSpPr>
          <p:cNvPr id="55" name="Google Shape;55;p13"/>
          <p:cNvSpPr txBox="1"/>
          <p:nvPr>
            <p:ph idx="1" type="subTitle"/>
          </p:nvPr>
        </p:nvSpPr>
        <p:spPr>
          <a:xfrm>
            <a:off x="358675" y="3609175"/>
            <a:ext cx="8520600" cy="963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500"/>
              <a:t>Nikhil Sreedhar, Tsogjavkhlan Odbayar, Eduardo Bourget, Elmaddin Azizli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Bi-LSTM results</a:t>
            </a:r>
            <a:endParaRPr/>
          </a:p>
        </p:txBody>
      </p:sp>
      <p:pic>
        <p:nvPicPr>
          <p:cNvPr id="115" name="Google Shape;115;p22"/>
          <p:cNvPicPr preferRelativeResize="0"/>
          <p:nvPr/>
        </p:nvPicPr>
        <p:blipFill>
          <a:blip r:embed="rId3">
            <a:alphaModFix/>
          </a:blip>
          <a:stretch>
            <a:fillRect/>
          </a:stretch>
        </p:blipFill>
        <p:spPr>
          <a:xfrm>
            <a:off x="152400" y="1017725"/>
            <a:ext cx="2690400" cy="2110900"/>
          </a:xfrm>
          <a:prstGeom prst="rect">
            <a:avLst/>
          </a:prstGeom>
          <a:noFill/>
          <a:ln>
            <a:noFill/>
          </a:ln>
        </p:spPr>
      </p:pic>
      <p:pic>
        <p:nvPicPr>
          <p:cNvPr id="116" name="Google Shape;116;p22"/>
          <p:cNvPicPr preferRelativeResize="0"/>
          <p:nvPr/>
        </p:nvPicPr>
        <p:blipFill>
          <a:blip r:embed="rId4">
            <a:alphaModFix/>
          </a:blip>
          <a:stretch>
            <a:fillRect/>
          </a:stretch>
        </p:blipFill>
        <p:spPr>
          <a:xfrm>
            <a:off x="2995200" y="1017725"/>
            <a:ext cx="2668666" cy="2110900"/>
          </a:xfrm>
          <a:prstGeom prst="rect">
            <a:avLst/>
          </a:prstGeom>
          <a:noFill/>
          <a:ln>
            <a:noFill/>
          </a:ln>
        </p:spPr>
      </p:pic>
      <p:pic>
        <p:nvPicPr>
          <p:cNvPr id="117" name="Google Shape;117;p22"/>
          <p:cNvPicPr preferRelativeResize="0"/>
          <p:nvPr/>
        </p:nvPicPr>
        <p:blipFill>
          <a:blip r:embed="rId5">
            <a:alphaModFix/>
          </a:blip>
          <a:stretch>
            <a:fillRect/>
          </a:stretch>
        </p:blipFill>
        <p:spPr>
          <a:xfrm>
            <a:off x="1565249" y="3032600"/>
            <a:ext cx="2712393" cy="2110900"/>
          </a:xfrm>
          <a:prstGeom prst="rect">
            <a:avLst/>
          </a:prstGeom>
          <a:noFill/>
          <a:ln>
            <a:noFill/>
          </a:ln>
        </p:spPr>
      </p:pic>
      <p:pic>
        <p:nvPicPr>
          <p:cNvPr id="118" name="Google Shape;118;p22"/>
          <p:cNvPicPr preferRelativeResize="0"/>
          <p:nvPr/>
        </p:nvPicPr>
        <p:blipFill>
          <a:blip r:embed="rId6">
            <a:alphaModFix/>
          </a:blip>
          <a:stretch>
            <a:fillRect/>
          </a:stretch>
        </p:blipFill>
        <p:spPr>
          <a:xfrm>
            <a:off x="5816275" y="1613342"/>
            <a:ext cx="2842800" cy="26214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Bi-LSTM NER visualization</a:t>
            </a:r>
            <a:endParaRPr/>
          </a:p>
        </p:txBody>
      </p:sp>
      <p:pic>
        <p:nvPicPr>
          <p:cNvPr id="124" name="Google Shape;124;p23"/>
          <p:cNvPicPr preferRelativeResize="0"/>
          <p:nvPr/>
        </p:nvPicPr>
        <p:blipFill>
          <a:blip r:embed="rId3">
            <a:alphaModFix/>
          </a:blip>
          <a:stretch>
            <a:fillRect/>
          </a:stretch>
        </p:blipFill>
        <p:spPr>
          <a:xfrm>
            <a:off x="987475" y="1017725"/>
            <a:ext cx="7169050" cy="396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dslim/bert-base-NER</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This model is pre-trained on CoNLL 2003 dataset. </a:t>
            </a:r>
            <a:endParaRPr/>
          </a:p>
          <a:p>
            <a:pPr indent="-325755" lvl="0" marL="457200" rtl="0" algn="l">
              <a:spcBef>
                <a:spcPts val="1200"/>
              </a:spcBef>
              <a:spcAft>
                <a:spcPts val="0"/>
              </a:spcAft>
              <a:buSzPct val="100000"/>
              <a:buChar char="●"/>
            </a:pPr>
            <a:r>
              <a:rPr lang="en"/>
              <a:t>It has been trained to recognize four types of entities: location (LOC), organizations (ORG), person (PER) and Miscellaneous (MISC). </a:t>
            </a:r>
            <a:endParaRPr/>
          </a:p>
          <a:p>
            <a:pPr indent="-325755" lvl="0" marL="457200" rtl="0" algn="l">
              <a:spcBef>
                <a:spcPts val="0"/>
              </a:spcBef>
              <a:spcAft>
                <a:spcPts val="0"/>
              </a:spcAft>
              <a:buSzPct val="100000"/>
              <a:buChar char="●"/>
            </a:pPr>
            <a:r>
              <a:rPr lang="en"/>
              <a:t>The English data was taken from the Reuters Corpus. </a:t>
            </a:r>
            <a:endParaRPr/>
          </a:p>
          <a:p>
            <a:pPr indent="-304165" lvl="1" marL="914400" rtl="0" algn="l">
              <a:spcBef>
                <a:spcPts val="0"/>
              </a:spcBef>
              <a:spcAft>
                <a:spcPts val="0"/>
              </a:spcAft>
              <a:buSzPct val="100000"/>
              <a:buChar char="○"/>
            </a:pPr>
            <a:r>
              <a:rPr lang="en"/>
              <a:t>This corpus consists of Reuters news stories between August 1996 and August 1997.</a:t>
            </a:r>
            <a:endParaRPr/>
          </a:p>
          <a:p>
            <a:pPr indent="-304165" lvl="1" marL="914400" rtl="0" algn="l">
              <a:spcBef>
                <a:spcPts val="0"/>
              </a:spcBef>
              <a:spcAft>
                <a:spcPts val="0"/>
              </a:spcAft>
              <a:buSzPct val="100000"/>
              <a:buChar char="○"/>
            </a:pPr>
            <a:r>
              <a:rPr lang="en"/>
              <a:t>The text for the German data was taken from the ECI Multilingual Text Corpus.</a:t>
            </a:r>
            <a:endParaRPr/>
          </a:p>
          <a:p>
            <a:pPr indent="-325755" lvl="0" marL="457200" rtl="0" algn="l">
              <a:spcBef>
                <a:spcPts val="0"/>
              </a:spcBef>
              <a:spcAft>
                <a:spcPts val="0"/>
              </a:spcAft>
              <a:buSzPct val="100000"/>
              <a:buChar char="●"/>
            </a:pPr>
            <a:r>
              <a:rPr lang="en"/>
              <a:t>We changed the entity mapping to match the labels of the 8 labels of the model for increased performance.</a:t>
            </a:r>
            <a:endParaRPr/>
          </a:p>
          <a:p>
            <a:pPr indent="0" lvl="0" marL="0" rtl="0" algn="l">
              <a:spcBef>
                <a:spcPts val="1200"/>
              </a:spcBef>
              <a:spcAft>
                <a:spcPts val="0"/>
              </a:spcAft>
              <a:buNone/>
            </a:pPr>
            <a:r>
              <a:rPr lang="en"/>
              <a:t>We fine-tuned this model on both of the datasets with same model configuration and </a:t>
            </a:r>
            <a:r>
              <a:rPr lang="en"/>
              <a:t>hyperparameters(epoch=10, AdamW → lr=5e-5, eps=1e-12)</a:t>
            </a:r>
            <a:r>
              <a:rPr lang="en"/>
              <a:t> and achieved:</a:t>
            </a:r>
            <a:endParaRPr/>
          </a:p>
          <a:p>
            <a:pPr indent="-325755" lvl="0" marL="457200" rtl="0" algn="l">
              <a:spcBef>
                <a:spcPts val="1200"/>
              </a:spcBef>
              <a:spcAft>
                <a:spcPts val="0"/>
              </a:spcAft>
              <a:buSzPct val="100000"/>
              <a:buChar char="●"/>
            </a:pPr>
            <a:r>
              <a:rPr lang="en"/>
              <a:t>91.7% accuracy, 43.2% f1 score on GMB dataset</a:t>
            </a:r>
            <a:endParaRPr/>
          </a:p>
          <a:p>
            <a:pPr indent="-325755" lvl="0" marL="457200" rtl="0" algn="l">
              <a:spcBef>
                <a:spcPts val="0"/>
              </a:spcBef>
              <a:spcAft>
                <a:spcPts val="0"/>
              </a:spcAft>
              <a:buSzPct val="100000"/>
              <a:buChar char="●"/>
            </a:pPr>
            <a:r>
              <a:rPr lang="en"/>
              <a:t>83.7% accuracy, 45.9% f1 score on legal-NER dataset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dslim/</a:t>
            </a:r>
            <a:r>
              <a:rPr lang="en"/>
              <a:t>bert-base-NER</a:t>
            </a:r>
            <a:endParaRPr/>
          </a:p>
        </p:txBody>
      </p:sp>
      <p:sp>
        <p:nvSpPr>
          <p:cNvPr id="136" name="Google Shape;136;p25"/>
          <p:cNvSpPr txBox="1"/>
          <p:nvPr>
            <p:ph idx="1" type="body"/>
          </p:nvPr>
        </p:nvSpPr>
        <p:spPr>
          <a:xfrm>
            <a:off x="311700" y="1152475"/>
            <a:ext cx="1424700" cy="128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GMB dataset result</a:t>
            </a:r>
            <a:endParaRPr/>
          </a:p>
        </p:txBody>
      </p:sp>
      <p:sp>
        <p:nvSpPr>
          <p:cNvPr id="137" name="Google Shape;137;p25"/>
          <p:cNvSpPr txBox="1"/>
          <p:nvPr/>
        </p:nvSpPr>
        <p:spPr>
          <a:xfrm>
            <a:off x="311700" y="2918200"/>
            <a:ext cx="1537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legal-NER dataset result</a:t>
            </a:r>
            <a:endParaRPr sz="1800">
              <a:solidFill>
                <a:schemeClr val="dk2"/>
              </a:solidFill>
            </a:endParaRPr>
          </a:p>
        </p:txBody>
      </p:sp>
      <p:pic>
        <p:nvPicPr>
          <p:cNvPr id="138" name="Google Shape;138;p25"/>
          <p:cNvPicPr preferRelativeResize="0"/>
          <p:nvPr/>
        </p:nvPicPr>
        <p:blipFill>
          <a:blip r:embed="rId3">
            <a:alphaModFix/>
          </a:blip>
          <a:stretch>
            <a:fillRect/>
          </a:stretch>
        </p:blipFill>
        <p:spPr>
          <a:xfrm>
            <a:off x="1496175" y="1144950"/>
            <a:ext cx="2665500" cy="1646025"/>
          </a:xfrm>
          <a:prstGeom prst="rect">
            <a:avLst/>
          </a:prstGeom>
          <a:noFill/>
          <a:ln>
            <a:noFill/>
          </a:ln>
        </p:spPr>
      </p:pic>
      <p:pic>
        <p:nvPicPr>
          <p:cNvPr id="139" name="Google Shape;139;p25"/>
          <p:cNvPicPr preferRelativeResize="0"/>
          <p:nvPr/>
        </p:nvPicPr>
        <p:blipFill>
          <a:blip r:embed="rId4">
            <a:alphaModFix/>
          </a:blip>
          <a:stretch>
            <a:fillRect/>
          </a:stretch>
        </p:blipFill>
        <p:spPr>
          <a:xfrm>
            <a:off x="3922900" y="1152475"/>
            <a:ext cx="2665500" cy="1646025"/>
          </a:xfrm>
          <a:prstGeom prst="rect">
            <a:avLst/>
          </a:prstGeom>
          <a:noFill/>
          <a:ln>
            <a:noFill/>
          </a:ln>
        </p:spPr>
      </p:pic>
      <p:pic>
        <p:nvPicPr>
          <p:cNvPr id="140" name="Google Shape;140;p25"/>
          <p:cNvPicPr preferRelativeResize="0"/>
          <p:nvPr/>
        </p:nvPicPr>
        <p:blipFill>
          <a:blip r:embed="rId5">
            <a:alphaModFix/>
          </a:blip>
          <a:stretch>
            <a:fillRect/>
          </a:stretch>
        </p:blipFill>
        <p:spPr>
          <a:xfrm>
            <a:off x="6478500" y="1152475"/>
            <a:ext cx="2665500" cy="1646025"/>
          </a:xfrm>
          <a:prstGeom prst="rect">
            <a:avLst/>
          </a:prstGeom>
          <a:noFill/>
          <a:ln>
            <a:noFill/>
          </a:ln>
        </p:spPr>
      </p:pic>
      <p:pic>
        <p:nvPicPr>
          <p:cNvPr id="141" name="Google Shape;141;p25"/>
          <p:cNvPicPr preferRelativeResize="0"/>
          <p:nvPr/>
        </p:nvPicPr>
        <p:blipFill>
          <a:blip r:embed="rId6">
            <a:alphaModFix/>
          </a:blip>
          <a:stretch>
            <a:fillRect/>
          </a:stretch>
        </p:blipFill>
        <p:spPr>
          <a:xfrm>
            <a:off x="1496175" y="2798500"/>
            <a:ext cx="2665500" cy="1773500"/>
          </a:xfrm>
          <a:prstGeom prst="rect">
            <a:avLst/>
          </a:prstGeom>
          <a:noFill/>
          <a:ln>
            <a:noFill/>
          </a:ln>
        </p:spPr>
      </p:pic>
      <p:pic>
        <p:nvPicPr>
          <p:cNvPr id="142" name="Google Shape;142;p25"/>
          <p:cNvPicPr preferRelativeResize="0"/>
          <p:nvPr/>
        </p:nvPicPr>
        <p:blipFill>
          <a:blip r:embed="rId7">
            <a:alphaModFix/>
          </a:blip>
          <a:stretch>
            <a:fillRect/>
          </a:stretch>
        </p:blipFill>
        <p:spPr>
          <a:xfrm>
            <a:off x="6478500" y="2798500"/>
            <a:ext cx="2665500" cy="1773500"/>
          </a:xfrm>
          <a:prstGeom prst="rect">
            <a:avLst/>
          </a:prstGeom>
          <a:noFill/>
          <a:ln>
            <a:noFill/>
          </a:ln>
        </p:spPr>
      </p:pic>
      <p:pic>
        <p:nvPicPr>
          <p:cNvPr id="143" name="Google Shape;143;p25"/>
          <p:cNvPicPr preferRelativeResize="0"/>
          <p:nvPr/>
        </p:nvPicPr>
        <p:blipFill>
          <a:blip r:embed="rId8">
            <a:alphaModFix/>
          </a:blip>
          <a:stretch>
            <a:fillRect/>
          </a:stretch>
        </p:blipFill>
        <p:spPr>
          <a:xfrm>
            <a:off x="3922900" y="2798500"/>
            <a:ext cx="2665500" cy="177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DeBERTa</a:t>
            </a:r>
            <a:endParaRPr/>
          </a:p>
        </p:txBody>
      </p:sp>
      <p:sp>
        <p:nvSpPr>
          <p:cNvPr id="149" name="Google Shape;149;p26"/>
          <p:cNvSpPr txBox="1"/>
          <p:nvPr>
            <p:ph idx="1" type="body"/>
          </p:nvPr>
        </p:nvSpPr>
        <p:spPr>
          <a:xfrm>
            <a:off x="311700" y="1152475"/>
            <a:ext cx="8520600" cy="34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DeBERTa: Decoding-enhanced BERT with Disentangled Attention”</a:t>
            </a:r>
            <a:r>
              <a:rPr lang="en"/>
              <a:t> model</a:t>
            </a:r>
            <a:r>
              <a:rPr lang="en"/>
              <a:t> builds on RoBERTa with disentangled attention and enhanced mask decoder training with half of the data used in RoBERTa.</a:t>
            </a:r>
            <a:endParaRPr/>
          </a:p>
          <a:p>
            <a:pPr indent="0" lvl="0" marL="0" rtl="0" algn="l">
              <a:spcBef>
                <a:spcPts val="1200"/>
              </a:spcBef>
              <a:spcAft>
                <a:spcPts val="0"/>
              </a:spcAft>
              <a:buNone/>
            </a:pPr>
            <a:r>
              <a:rPr lang="en"/>
              <a:t>For DeBERTa model, we tried fine-tuning microsoft/deberta-base model on our datasets along with the same optimizer hyperparameters from bert-base-ner model and got:</a:t>
            </a:r>
            <a:endParaRPr/>
          </a:p>
          <a:p>
            <a:pPr indent="-342900" lvl="0" marL="457200" rtl="0" algn="l">
              <a:spcBef>
                <a:spcPts val="1200"/>
              </a:spcBef>
              <a:spcAft>
                <a:spcPts val="0"/>
              </a:spcAft>
              <a:buSzPts val="1800"/>
              <a:buChar char="●"/>
            </a:pPr>
            <a:r>
              <a:rPr lang="en"/>
              <a:t>96.5% accuracy, 37.5% f1 score on GMB dataset</a:t>
            </a:r>
            <a:endParaRPr/>
          </a:p>
          <a:p>
            <a:pPr indent="-342900" lvl="0" marL="457200" rtl="0" algn="l">
              <a:spcBef>
                <a:spcPts val="0"/>
              </a:spcBef>
              <a:spcAft>
                <a:spcPts val="0"/>
              </a:spcAft>
              <a:buSzPts val="1800"/>
              <a:buChar char="●"/>
            </a:pPr>
            <a:r>
              <a:rPr lang="en"/>
              <a:t>94.3%</a:t>
            </a:r>
            <a:r>
              <a:rPr lang="en"/>
              <a:t> accuracy, 28.1% f1 score on legal-NER dataset</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DeBERTa</a:t>
            </a:r>
            <a:endParaRPr/>
          </a:p>
        </p:txBody>
      </p:sp>
      <p:sp>
        <p:nvSpPr>
          <p:cNvPr id="155" name="Google Shape;155;p27"/>
          <p:cNvSpPr txBox="1"/>
          <p:nvPr>
            <p:ph idx="1" type="body"/>
          </p:nvPr>
        </p:nvSpPr>
        <p:spPr>
          <a:xfrm>
            <a:off x="139200" y="1152475"/>
            <a:ext cx="1597200" cy="128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GMB dataset result</a:t>
            </a:r>
            <a:endParaRPr/>
          </a:p>
        </p:txBody>
      </p:sp>
      <p:sp>
        <p:nvSpPr>
          <p:cNvPr id="156" name="Google Shape;156;p27"/>
          <p:cNvSpPr txBox="1"/>
          <p:nvPr/>
        </p:nvSpPr>
        <p:spPr>
          <a:xfrm>
            <a:off x="139200" y="2460375"/>
            <a:ext cx="1710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legal-NER dataset result (9 class)</a:t>
            </a:r>
            <a:endParaRPr sz="1800">
              <a:solidFill>
                <a:schemeClr val="dk2"/>
              </a:solidFill>
            </a:endParaRPr>
          </a:p>
        </p:txBody>
      </p:sp>
      <p:pic>
        <p:nvPicPr>
          <p:cNvPr id="157" name="Google Shape;157;p27"/>
          <p:cNvPicPr preferRelativeResize="0"/>
          <p:nvPr/>
        </p:nvPicPr>
        <p:blipFill>
          <a:blip r:embed="rId3">
            <a:alphaModFix/>
          </a:blip>
          <a:stretch>
            <a:fillRect/>
          </a:stretch>
        </p:blipFill>
        <p:spPr>
          <a:xfrm>
            <a:off x="6472000" y="621300"/>
            <a:ext cx="2494900" cy="1663258"/>
          </a:xfrm>
          <a:prstGeom prst="rect">
            <a:avLst/>
          </a:prstGeom>
          <a:noFill/>
          <a:ln>
            <a:noFill/>
          </a:ln>
        </p:spPr>
      </p:pic>
      <p:pic>
        <p:nvPicPr>
          <p:cNvPr id="158" name="Google Shape;158;p27"/>
          <p:cNvPicPr preferRelativeResize="0"/>
          <p:nvPr/>
        </p:nvPicPr>
        <p:blipFill>
          <a:blip r:embed="rId4">
            <a:alphaModFix/>
          </a:blip>
          <a:stretch>
            <a:fillRect/>
          </a:stretch>
        </p:blipFill>
        <p:spPr>
          <a:xfrm>
            <a:off x="1849500" y="621301"/>
            <a:ext cx="2494900" cy="1663250"/>
          </a:xfrm>
          <a:prstGeom prst="rect">
            <a:avLst/>
          </a:prstGeom>
          <a:noFill/>
          <a:ln>
            <a:noFill/>
          </a:ln>
        </p:spPr>
      </p:pic>
      <p:pic>
        <p:nvPicPr>
          <p:cNvPr id="159" name="Google Shape;159;p27"/>
          <p:cNvPicPr preferRelativeResize="0"/>
          <p:nvPr/>
        </p:nvPicPr>
        <p:blipFill>
          <a:blip r:embed="rId5">
            <a:alphaModFix/>
          </a:blip>
          <a:stretch>
            <a:fillRect/>
          </a:stretch>
        </p:blipFill>
        <p:spPr>
          <a:xfrm>
            <a:off x="4160750" y="621301"/>
            <a:ext cx="2494900" cy="1663258"/>
          </a:xfrm>
          <a:prstGeom prst="rect">
            <a:avLst/>
          </a:prstGeom>
          <a:noFill/>
          <a:ln>
            <a:noFill/>
          </a:ln>
        </p:spPr>
      </p:pic>
      <p:pic>
        <p:nvPicPr>
          <p:cNvPr id="160" name="Google Shape;160;p27"/>
          <p:cNvPicPr preferRelativeResize="0"/>
          <p:nvPr/>
        </p:nvPicPr>
        <p:blipFill>
          <a:blip r:embed="rId6">
            <a:alphaModFix/>
          </a:blip>
          <a:stretch>
            <a:fillRect/>
          </a:stretch>
        </p:blipFill>
        <p:spPr>
          <a:xfrm>
            <a:off x="6563825" y="2136637"/>
            <a:ext cx="2311250" cy="1540841"/>
          </a:xfrm>
          <a:prstGeom prst="rect">
            <a:avLst/>
          </a:prstGeom>
          <a:noFill/>
          <a:ln>
            <a:noFill/>
          </a:ln>
        </p:spPr>
      </p:pic>
      <p:pic>
        <p:nvPicPr>
          <p:cNvPr id="161" name="Google Shape;161;p27"/>
          <p:cNvPicPr preferRelativeResize="0"/>
          <p:nvPr/>
        </p:nvPicPr>
        <p:blipFill>
          <a:blip r:embed="rId7">
            <a:alphaModFix/>
          </a:blip>
          <a:stretch>
            <a:fillRect/>
          </a:stretch>
        </p:blipFill>
        <p:spPr>
          <a:xfrm>
            <a:off x="1941337" y="2136650"/>
            <a:ext cx="2311250" cy="1540841"/>
          </a:xfrm>
          <a:prstGeom prst="rect">
            <a:avLst/>
          </a:prstGeom>
          <a:noFill/>
          <a:ln>
            <a:noFill/>
          </a:ln>
        </p:spPr>
      </p:pic>
      <p:pic>
        <p:nvPicPr>
          <p:cNvPr id="162" name="Google Shape;162;p27"/>
          <p:cNvPicPr preferRelativeResize="0"/>
          <p:nvPr/>
        </p:nvPicPr>
        <p:blipFill>
          <a:blip r:embed="rId8">
            <a:alphaModFix/>
          </a:blip>
          <a:stretch>
            <a:fillRect/>
          </a:stretch>
        </p:blipFill>
        <p:spPr>
          <a:xfrm>
            <a:off x="4252575" y="2136662"/>
            <a:ext cx="2311250" cy="1540818"/>
          </a:xfrm>
          <a:prstGeom prst="rect">
            <a:avLst/>
          </a:prstGeom>
          <a:noFill/>
          <a:ln>
            <a:noFill/>
          </a:ln>
        </p:spPr>
      </p:pic>
      <p:sp>
        <p:nvSpPr>
          <p:cNvPr id="163" name="Google Shape;163;p27"/>
          <p:cNvSpPr txBox="1"/>
          <p:nvPr/>
        </p:nvSpPr>
        <p:spPr>
          <a:xfrm>
            <a:off x="139200" y="3906075"/>
            <a:ext cx="1710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legal-NER dataset result (14 class)</a:t>
            </a:r>
            <a:endParaRPr sz="1800">
              <a:solidFill>
                <a:schemeClr val="dk2"/>
              </a:solidFill>
            </a:endParaRPr>
          </a:p>
        </p:txBody>
      </p:sp>
      <p:pic>
        <p:nvPicPr>
          <p:cNvPr id="164" name="Google Shape;164;p27"/>
          <p:cNvPicPr preferRelativeResize="0"/>
          <p:nvPr/>
        </p:nvPicPr>
        <p:blipFill>
          <a:blip r:embed="rId9">
            <a:alphaModFix/>
          </a:blip>
          <a:stretch>
            <a:fillRect/>
          </a:stretch>
        </p:blipFill>
        <p:spPr>
          <a:xfrm>
            <a:off x="1941325" y="3527475"/>
            <a:ext cx="2311250" cy="1663250"/>
          </a:xfrm>
          <a:prstGeom prst="rect">
            <a:avLst/>
          </a:prstGeom>
          <a:noFill/>
          <a:ln>
            <a:noFill/>
          </a:ln>
        </p:spPr>
      </p:pic>
      <p:pic>
        <p:nvPicPr>
          <p:cNvPr id="165" name="Google Shape;165;p27"/>
          <p:cNvPicPr preferRelativeResize="0"/>
          <p:nvPr/>
        </p:nvPicPr>
        <p:blipFill>
          <a:blip r:embed="rId10">
            <a:alphaModFix/>
          </a:blip>
          <a:stretch>
            <a:fillRect/>
          </a:stretch>
        </p:blipFill>
        <p:spPr>
          <a:xfrm>
            <a:off x="4252575" y="3527475"/>
            <a:ext cx="2311250" cy="1663250"/>
          </a:xfrm>
          <a:prstGeom prst="rect">
            <a:avLst/>
          </a:prstGeom>
          <a:noFill/>
          <a:ln>
            <a:noFill/>
          </a:ln>
        </p:spPr>
      </p:pic>
      <p:pic>
        <p:nvPicPr>
          <p:cNvPr id="166" name="Google Shape;166;p27"/>
          <p:cNvPicPr preferRelativeResize="0"/>
          <p:nvPr/>
        </p:nvPicPr>
        <p:blipFill>
          <a:blip r:embed="rId11">
            <a:alphaModFix/>
          </a:blip>
          <a:stretch>
            <a:fillRect/>
          </a:stretch>
        </p:blipFill>
        <p:spPr>
          <a:xfrm>
            <a:off x="6563825" y="3527475"/>
            <a:ext cx="2311250" cy="166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DistilBERT model</a:t>
            </a:r>
            <a:endParaRPr/>
          </a:p>
        </p:txBody>
      </p:sp>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0000"/>
              </a:lnSpc>
              <a:spcBef>
                <a:spcPts val="1000"/>
              </a:spcBef>
              <a:spcAft>
                <a:spcPts val="0"/>
              </a:spcAft>
              <a:buClr>
                <a:schemeClr val="dk1"/>
              </a:buClr>
              <a:buSzPts val="1018"/>
              <a:buFont typeface="Arial"/>
              <a:buNone/>
            </a:pPr>
            <a:r>
              <a:rPr lang="en" sz="2090">
                <a:solidFill>
                  <a:schemeClr val="dk1"/>
                </a:solidFill>
              </a:rPr>
              <a:t>•</a:t>
            </a:r>
            <a:r>
              <a:rPr b="1" lang="en" sz="2090">
                <a:solidFill>
                  <a:schemeClr val="dk1"/>
                </a:solidFill>
              </a:rPr>
              <a:t>Data Preparation and Preprocessing</a:t>
            </a:r>
            <a:r>
              <a:rPr lang="en" sz="2090">
                <a:solidFill>
                  <a:schemeClr val="dk1"/>
                </a:solidFill>
              </a:rPr>
              <a:t>:</a:t>
            </a:r>
            <a:endParaRPr sz="2090">
              <a:solidFill>
                <a:schemeClr val="dk1"/>
              </a:solidFill>
            </a:endParaRPr>
          </a:p>
          <a:p>
            <a:pPr indent="0" lvl="0" marL="12700" rtl="0" algn="l">
              <a:lnSpc>
                <a:spcPct val="70000"/>
              </a:lnSpc>
              <a:spcBef>
                <a:spcPts val="500"/>
              </a:spcBef>
              <a:spcAft>
                <a:spcPts val="0"/>
              </a:spcAft>
              <a:buClr>
                <a:schemeClr val="dk1"/>
              </a:buClr>
              <a:buSzPts val="1018"/>
              <a:buFont typeface="Arial"/>
              <a:buNone/>
            </a:pPr>
            <a:r>
              <a:rPr lang="en" sz="1720">
                <a:solidFill>
                  <a:schemeClr val="dk1"/>
                </a:solidFill>
              </a:rPr>
              <a:t>•Renamed columns: Original columns were "sentence_idx", "word", and "tag".</a:t>
            </a:r>
            <a:endParaRPr sz="1720">
              <a:solidFill>
                <a:schemeClr val="dk1"/>
              </a:solidFill>
            </a:endParaRPr>
          </a:p>
          <a:p>
            <a:pPr indent="0" lvl="0" marL="12700" rtl="0" algn="l">
              <a:lnSpc>
                <a:spcPct val="70000"/>
              </a:lnSpc>
              <a:spcBef>
                <a:spcPts val="500"/>
              </a:spcBef>
              <a:spcAft>
                <a:spcPts val="0"/>
              </a:spcAft>
              <a:buClr>
                <a:schemeClr val="dk1"/>
              </a:buClr>
              <a:buSzPts val="1018"/>
              <a:buFont typeface="Arial"/>
              <a:buNone/>
            </a:pPr>
            <a:r>
              <a:rPr lang="en" sz="1720">
                <a:solidFill>
                  <a:schemeClr val="dk1"/>
                </a:solidFill>
              </a:rPr>
              <a:t>•Converted labels to uppercase: Ensured uniformity in label format.</a:t>
            </a:r>
            <a:endParaRPr sz="1720">
              <a:solidFill>
                <a:schemeClr val="dk1"/>
              </a:solidFill>
            </a:endParaRPr>
          </a:p>
          <a:p>
            <a:pPr indent="0" lvl="0" marL="12700" rtl="0" algn="l">
              <a:lnSpc>
                <a:spcPct val="70000"/>
              </a:lnSpc>
              <a:spcBef>
                <a:spcPts val="500"/>
              </a:spcBef>
              <a:spcAft>
                <a:spcPts val="0"/>
              </a:spcAft>
              <a:buClr>
                <a:schemeClr val="dk1"/>
              </a:buClr>
              <a:buSzPts val="1018"/>
              <a:buFont typeface="Arial"/>
              <a:buNone/>
            </a:pPr>
            <a:r>
              <a:rPr lang="en" sz="1720">
                <a:solidFill>
                  <a:schemeClr val="dk1"/>
                </a:solidFill>
              </a:rPr>
              <a:t>•Train-test split: 80% of the data used for training, 20% for testing.</a:t>
            </a:r>
            <a:endParaRPr sz="1720">
              <a:solidFill>
                <a:schemeClr val="dk1"/>
              </a:solidFill>
            </a:endParaRPr>
          </a:p>
          <a:p>
            <a:pPr indent="0" lvl="0" marL="0" rtl="0" algn="l">
              <a:lnSpc>
                <a:spcPct val="70000"/>
              </a:lnSpc>
              <a:spcBef>
                <a:spcPts val="1000"/>
              </a:spcBef>
              <a:spcAft>
                <a:spcPts val="0"/>
              </a:spcAft>
              <a:buClr>
                <a:schemeClr val="dk1"/>
              </a:buClr>
              <a:buSzPts val="1018"/>
              <a:buFont typeface="Arial"/>
              <a:buNone/>
            </a:pPr>
            <a:r>
              <a:rPr lang="en" sz="2090">
                <a:solidFill>
                  <a:schemeClr val="dk1"/>
                </a:solidFill>
              </a:rPr>
              <a:t>•</a:t>
            </a:r>
            <a:r>
              <a:rPr b="1" lang="en" sz="2090">
                <a:solidFill>
                  <a:schemeClr val="dk1"/>
                </a:solidFill>
              </a:rPr>
              <a:t>Model Training</a:t>
            </a:r>
            <a:r>
              <a:rPr lang="en" sz="2090">
                <a:solidFill>
                  <a:schemeClr val="dk1"/>
                </a:solidFill>
              </a:rPr>
              <a:t>:</a:t>
            </a:r>
            <a:endParaRPr sz="2090">
              <a:solidFill>
                <a:schemeClr val="dk1"/>
              </a:solidFill>
            </a:endParaRPr>
          </a:p>
          <a:p>
            <a:pPr indent="0" lvl="0" marL="12700" rtl="0" algn="l">
              <a:lnSpc>
                <a:spcPct val="70000"/>
              </a:lnSpc>
              <a:spcBef>
                <a:spcPts val="500"/>
              </a:spcBef>
              <a:spcAft>
                <a:spcPts val="0"/>
              </a:spcAft>
              <a:buClr>
                <a:schemeClr val="dk1"/>
              </a:buClr>
              <a:buSzPts val="1018"/>
              <a:buFont typeface="Arial"/>
              <a:buNone/>
            </a:pPr>
            <a:r>
              <a:rPr lang="en" sz="1720">
                <a:solidFill>
                  <a:schemeClr val="dk1"/>
                </a:solidFill>
              </a:rPr>
              <a:t>•Trained on 80% of the data.</a:t>
            </a:r>
            <a:endParaRPr sz="1720">
              <a:solidFill>
                <a:schemeClr val="dk1"/>
              </a:solidFill>
            </a:endParaRPr>
          </a:p>
          <a:p>
            <a:pPr indent="0" lvl="0" marL="12700" rtl="0" algn="l">
              <a:lnSpc>
                <a:spcPct val="70000"/>
              </a:lnSpc>
              <a:spcBef>
                <a:spcPts val="500"/>
              </a:spcBef>
              <a:spcAft>
                <a:spcPts val="0"/>
              </a:spcAft>
              <a:buClr>
                <a:schemeClr val="dk1"/>
              </a:buClr>
              <a:buSzPts val="1018"/>
              <a:buFont typeface="Arial"/>
              <a:buNone/>
            </a:pPr>
            <a:r>
              <a:rPr lang="en" sz="1350">
                <a:solidFill>
                  <a:schemeClr val="dk1"/>
                </a:solidFill>
              </a:rPr>
              <a:t>•Number of training epochs: 8</a:t>
            </a:r>
            <a:endParaRPr sz="1350">
              <a:solidFill>
                <a:schemeClr val="dk1"/>
              </a:solidFill>
            </a:endParaRPr>
          </a:p>
          <a:p>
            <a:pPr indent="0" lvl="0" marL="12700" rtl="0" algn="l">
              <a:lnSpc>
                <a:spcPct val="70000"/>
              </a:lnSpc>
              <a:spcBef>
                <a:spcPts val="500"/>
              </a:spcBef>
              <a:spcAft>
                <a:spcPts val="0"/>
              </a:spcAft>
              <a:buSzPts val="1018"/>
              <a:buNone/>
            </a:pPr>
            <a:r>
              <a:rPr lang="en" sz="1350">
                <a:solidFill>
                  <a:schemeClr val="dk1"/>
                </a:solidFill>
              </a:rPr>
              <a:t>•Total training time: Approximately 16 minutes and 37 seconds</a:t>
            </a:r>
            <a:endParaRPr sz="116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Clr>
                <a:schemeClr val="dk1"/>
              </a:buClr>
              <a:buSzPct val="42307"/>
              <a:buFont typeface="Arial"/>
              <a:buNone/>
            </a:pPr>
            <a:r>
              <a:rPr b="1" lang="en" sz="2600"/>
              <a:t>Model Evaluation</a:t>
            </a:r>
            <a:r>
              <a:rPr lang="en" sz="2600"/>
              <a:t>:</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t/>
            </a:r>
            <a:endParaRPr sz="2600">
              <a:solidFill>
                <a:schemeClr val="dk1"/>
              </a:solidFill>
            </a:endParaRPr>
          </a:p>
          <a:p>
            <a:pPr indent="-368300" lvl="0" marL="457200" rtl="0" algn="l">
              <a:lnSpc>
                <a:spcPct val="90000"/>
              </a:lnSpc>
              <a:spcBef>
                <a:spcPts val="500"/>
              </a:spcBef>
              <a:spcAft>
                <a:spcPts val="0"/>
              </a:spcAft>
              <a:buClr>
                <a:schemeClr val="dk1"/>
              </a:buClr>
              <a:buSzPts val="2200"/>
              <a:buChar char="●"/>
            </a:pPr>
            <a:r>
              <a:rPr lang="en" sz="2200">
                <a:solidFill>
                  <a:schemeClr val="dk1"/>
                </a:solidFill>
              </a:rPr>
              <a:t>Evaluated on 20% of the data.</a:t>
            </a:r>
            <a:endParaRPr sz="2200">
              <a:solidFill>
                <a:schemeClr val="dk1"/>
              </a:solidFill>
            </a:endParaRPr>
          </a:p>
          <a:p>
            <a:pPr indent="-349250" lvl="0" marL="457200" rtl="0" algn="l">
              <a:lnSpc>
                <a:spcPct val="90000"/>
              </a:lnSpc>
              <a:spcBef>
                <a:spcPts val="0"/>
              </a:spcBef>
              <a:spcAft>
                <a:spcPts val="0"/>
              </a:spcAft>
              <a:buClr>
                <a:schemeClr val="dk1"/>
              </a:buClr>
              <a:buSzPts val="1900"/>
              <a:buChar char="●"/>
            </a:pPr>
            <a:r>
              <a:rPr lang="en" sz="1900">
                <a:solidFill>
                  <a:schemeClr val="dk1"/>
                </a:solidFill>
              </a:rPr>
              <a:t>Evaluation loss: 0.6627</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 sz="1900">
                <a:solidFill>
                  <a:schemeClr val="dk1"/>
                </a:solidFill>
              </a:rPr>
              <a:t>Precision: 0.31996</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 sz="1900">
                <a:solidFill>
                  <a:schemeClr val="dk1"/>
                </a:solidFill>
              </a:rPr>
              <a:t>Recall: 0.23690</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 sz="1900">
                <a:solidFill>
                  <a:schemeClr val="dk1"/>
                </a:solidFill>
              </a:rPr>
              <a:t>F1-score: 0.27223</a:t>
            </a:r>
            <a:endParaRPr sz="1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t>
            </a:r>
            <a:r>
              <a:rPr lang="en"/>
              <a:t>BERTa</a:t>
            </a:r>
            <a:endParaRPr/>
          </a:p>
        </p:txBody>
      </p:sp>
      <p:sp>
        <p:nvSpPr>
          <p:cNvPr id="184" name="Google Shape;184;p30"/>
          <p:cNvSpPr txBox="1"/>
          <p:nvPr>
            <p:ph idx="1" type="body"/>
          </p:nvPr>
        </p:nvSpPr>
        <p:spPr>
          <a:xfrm>
            <a:off x="311700" y="1152475"/>
            <a:ext cx="8520600" cy="347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“RoBERTa: </a:t>
            </a:r>
            <a:r>
              <a:rPr lang="en" u="sng">
                <a:solidFill>
                  <a:schemeClr val="hlink"/>
                </a:solidFill>
                <a:hlinkClick r:id="rId3"/>
              </a:rPr>
              <a:t>A Robustly Optimized BERT Pretraining Approach</a:t>
            </a:r>
            <a:r>
              <a:rPr lang="en"/>
              <a:t>” model </a:t>
            </a:r>
            <a:r>
              <a:rPr lang="en"/>
              <a:t>builds on BERT and modifies key hyperparameters, removing the next-sentence pretraining objective and training with much larger mini-batches and learning rates.</a:t>
            </a:r>
            <a:endParaRPr/>
          </a:p>
          <a:p>
            <a:pPr indent="0" lvl="0" marL="0" rtl="0" algn="l">
              <a:spcBef>
                <a:spcPts val="1200"/>
              </a:spcBef>
              <a:spcAft>
                <a:spcPts val="0"/>
              </a:spcAft>
              <a:buNone/>
            </a:pPr>
            <a:r>
              <a:rPr lang="en"/>
              <a:t>For RoBERTa model, we tried fine-tuning microsoft/</a:t>
            </a:r>
            <a:r>
              <a:rPr lang="en"/>
              <a:t>codebert-base</a:t>
            </a:r>
            <a:r>
              <a:rPr lang="en"/>
              <a:t> model on our datasets along with the same optimizer hyperparameters from bert-base-ner model.</a:t>
            </a:r>
            <a:endParaRPr/>
          </a:p>
          <a:p>
            <a:pPr indent="0" lvl="0" marL="0" rtl="0" algn="l">
              <a:spcBef>
                <a:spcPts val="1200"/>
              </a:spcBef>
              <a:spcAft>
                <a:spcPts val="0"/>
              </a:spcAft>
              <a:buNone/>
            </a:pPr>
            <a:r>
              <a:rPr lang="en"/>
              <a:t>Unfortunately, due to the large training parameters and computational requirements for such model, we couldn’t successfully run it in </a:t>
            </a:r>
            <a:r>
              <a:rPr lang="en"/>
              <a:t>time. </a:t>
            </a:r>
            <a:endParaRPr/>
          </a:p>
          <a:p>
            <a:pPr indent="0" lvl="0" marL="0" rtl="0" algn="l">
              <a:spcBef>
                <a:spcPts val="1200"/>
              </a:spcBef>
              <a:spcAft>
                <a:spcPts val="1200"/>
              </a:spcAft>
              <a:buNone/>
            </a:pPr>
            <a:r>
              <a:rPr lang="en"/>
              <a:t>However, benchmarks on several datasets suggest a similar accuracy as DeBERTa when given the right parameters and time to train.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0" name="Google Shape;190;p31"/>
          <p:cNvSpPr txBox="1"/>
          <p:nvPr>
            <p:ph idx="1" type="body"/>
          </p:nvPr>
        </p:nvSpPr>
        <p:spPr>
          <a:xfrm>
            <a:off x="311700" y="1152475"/>
            <a:ext cx="8520600" cy="3772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Through this project, we evaluated different models such as BiLSTM and BERT based large language models for the task of Named Entity Recognition using Groninger Meaning Bank dataset for all models as well as Legal dataset of Indian court judgement cases for a couple of the models. </a:t>
            </a:r>
            <a:endParaRPr/>
          </a:p>
          <a:p>
            <a:pPr indent="0" lvl="0" marL="0" rtl="0" algn="l">
              <a:spcBef>
                <a:spcPts val="1200"/>
              </a:spcBef>
              <a:spcAft>
                <a:spcPts val="0"/>
              </a:spcAft>
              <a:buNone/>
            </a:pPr>
            <a:r>
              <a:rPr lang="en"/>
              <a:t>From our results:</a:t>
            </a:r>
            <a:endParaRPr/>
          </a:p>
          <a:p>
            <a:pPr indent="-300037" lvl="0" marL="457200" rtl="0" algn="l">
              <a:spcBef>
                <a:spcPts val="1200"/>
              </a:spcBef>
              <a:spcAft>
                <a:spcPts val="0"/>
              </a:spcAft>
              <a:buSzPct val="100000"/>
              <a:buChar char="●"/>
            </a:pPr>
            <a:r>
              <a:rPr lang="en"/>
              <a:t>the LSTM model performs best on the GMB </a:t>
            </a:r>
            <a:r>
              <a:rPr lang="en"/>
              <a:t>dataset </a:t>
            </a:r>
            <a:r>
              <a:rPr lang="en"/>
              <a:t>with an F1 score </a:t>
            </a:r>
            <a:r>
              <a:rPr b="1" lang="en"/>
              <a:t>0.992</a:t>
            </a:r>
            <a:r>
              <a:rPr lang="en"/>
              <a:t> </a:t>
            </a:r>
            <a:r>
              <a:rPr lang="en"/>
              <a:t>and accuracy of </a:t>
            </a:r>
            <a:r>
              <a:rPr b="1" lang="en"/>
              <a:t>0.9</a:t>
            </a:r>
            <a:r>
              <a:rPr b="1" lang="en"/>
              <a:t>9</a:t>
            </a:r>
            <a:endParaRPr b="1"/>
          </a:p>
          <a:p>
            <a:pPr indent="0" lvl="0" marL="0" rtl="0" algn="l">
              <a:spcBef>
                <a:spcPts val="1200"/>
              </a:spcBef>
              <a:spcAft>
                <a:spcPts val="0"/>
              </a:spcAft>
              <a:buNone/>
            </a:pPr>
            <a:r>
              <a:rPr lang="en"/>
              <a:t>For the Legal NER dataset:</a:t>
            </a:r>
            <a:endParaRPr/>
          </a:p>
          <a:p>
            <a:pPr indent="-300037" lvl="0" marL="457200" rtl="0" algn="l">
              <a:spcBef>
                <a:spcPts val="1200"/>
              </a:spcBef>
              <a:spcAft>
                <a:spcPts val="0"/>
              </a:spcAft>
              <a:buSzPct val="100000"/>
              <a:buChar char="●"/>
            </a:pPr>
            <a:r>
              <a:rPr lang="en"/>
              <a:t> the BERT base model performs the best with an F1 score of </a:t>
            </a:r>
            <a:r>
              <a:rPr b="1" lang="en"/>
              <a:t>0.459</a:t>
            </a:r>
            <a:r>
              <a:rPr lang="en"/>
              <a:t> and an accuracy of </a:t>
            </a:r>
            <a:r>
              <a:rPr b="1" lang="en"/>
              <a:t>0.837</a:t>
            </a:r>
            <a:r>
              <a:rPr lang="en"/>
              <a:t>.</a:t>
            </a:r>
            <a:endParaRPr/>
          </a:p>
          <a:p>
            <a:pPr indent="0" lvl="0" marL="0" rtl="0" algn="l">
              <a:spcBef>
                <a:spcPts val="1200"/>
              </a:spcBef>
              <a:spcAft>
                <a:spcPts val="0"/>
              </a:spcAft>
              <a:buNone/>
            </a:pPr>
            <a:r>
              <a:rPr lang="en"/>
              <a:t>Throughout</a:t>
            </a:r>
            <a:r>
              <a:rPr lang="en"/>
              <a:t> this project, our learnings were multifaceted. We first recapped and learned, at a deep level, how Named Entity Recognition can assist with a variety of tasks by saving people time and effort parsing large amounts of text </a:t>
            </a:r>
            <a:r>
              <a:rPr lang="en"/>
              <a:t>information</a:t>
            </a:r>
            <a:r>
              <a:rPr lang="en"/>
              <a:t> and highlighting critical superficial</a:t>
            </a:r>
            <a:r>
              <a:rPr lang="en"/>
              <a:t> information. </a:t>
            </a:r>
            <a:endParaRPr/>
          </a:p>
          <a:p>
            <a:pPr indent="0" lvl="0" marL="0" rtl="0" algn="l">
              <a:spcBef>
                <a:spcPts val="1200"/>
              </a:spcBef>
              <a:spcAft>
                <a:spcPts val="1200"/>
              </a:spcAft>
              <a:buNone/>
            </a:pPr>
            <a:r>
              <a:rPr lang="en"/>
              <a:t>Furthermore, we implemented </a:t>
            </a:r>
            <a:r>
              <a:rPr lang="en"/>
              <a:t>multiple models to perform NER on multiple datasets, with an increased focus on the GMB dataset. From our experimentation and results, we were able to not only understand our models’ performance and benefits, but also visualize how our models performed NER on example data to solidify our understanding of the benefits of NER, </a:t>
            </a:r>
            <a:r>
              <a:rPr lang="en"/>
              <a:t>specifically</a:t>
            </a:r>
            <a:r>
              <a:rPr lang="en"/>
              <a:t> in the way we implemented our NER approach. Therefore, we can confidently state that we have achieved a high level of understanding of NER and its </a:t>
            </a:r>
            <a:r>
              <a:rPr lang="en"/>
              <a:t>broad, time-saving, and </a:t>
            </a:r>
            <a:r>
              <a:rPr lang="en"/>
              <a:t>useful 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51650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Problem statement</a:t>
            </a:r>
            <a:endParaRPr/>
          </a:p>
          <a:p>
            <a:pPr indent="-325755" lvl="0" marL="457200" rtl="0" algn="l">
              <a:spcBef>
                <a:spcPts val="1200"/>
              </a:spcBef>
              <a:spcAft>
                <a:spcPts val="0"/>
              </a:spcAft>
              <a:buSzPct val="100000"/>
              <a:buChar char="-"/>
            </a:pPr>
            <a:r>
              <a:rPr lang="en"/>
              <a:t>To perform NER (Named Entity Recognition) on datasets of information from various kinds of text documents to identify and categorize crucial information, to perform effective information extraction on those documents. Compare the performances of multiple models based on their predictive accuracy.</a:t>
            </a:r>
            <a:endParaRPr/>
          </a:p>
          <a:p>
            <a:pPr indent="0" lvl="0" marL="0" rtl="0" algn="l">
              <a:spcBef>
                <a:spcPts val="1200"/>
              </a:spcBef>
              <a:spcAft>
                <a:spcPts val="0"/>
              </a:spcAft>
              <a:buNone/>
            </a:pPr>
            <a:r>
              <a:rPr lang="en"/>
              <a:t>Problem importance and relevance</a:t>
            </a:r>
            <a:endParaRPr/>
          </a:p>
          <a:p>
            <a:pPr indent="-325755" lvl="0" marL="457200" rtl="0" algn="l">
              <a:spcBef>
                <a:spcPts val="1200"/>
              </a:spcBef>
              <a:spcAft>
                <a:spcPts val="0"/>
              </a:spcAft>
              <a:buSzPct val="100000"/>
              <a:buChar char="-"/>
            </a:pPr>
            <a:r>
              <a:rPr lang="en"/>
              <a:t>Information extraction serves as a rather important computational approach to process and categorize important words and/or phrases from a body of text. This can have important effects and outcomes in tasks for a variety of industries. In the legal industry, NER can identify, categorize, and extract information pertaining to key evidence such as people, locations, times, dates, organizations, etc. This can help legal professionals, such as attorneys, quickly identify key information from a large body of text, which saves time.</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Overview</a:t>
            </a:r>
            <a:endParaRPr/>
          </a:p>
        </p:txBody>
      </p:sp>
      <p:pic>
        <p:nvPicPr>
          <p:cNvPr id="62" name="Google Shape;62;p14"/>
          <p:cNvPicPr preferRelativeResize="0"/>
          <p:nvPr/>
        </p:nvPicPr>
        <p:blipFill>
          <a:blip r:embed="rId3">
            <a:alphaModFix/>
          </a:blip>
          <a:stretch>
            <a:fillRect/>
          </a:stretch>
        </p:blipFill>
        <p:spPr>
          <a:xfrm>
            <a:off x="3813424" y="198425"/>
            <a:ext cx="4943050" cy="1673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https://www.amygb.ai/blog/what-is-named-entity-recognition-in-nlp</a:t>
            </a:r>
            <a:endParaRPr/>
          </a:p>
          <a:p>
            <a:pPr indent="-342900" lvl="0" marL="457200" rtl="0" algn="l">
              <a:spcBef>
                <a:spcPts val="0"/>
              </a:spcBef>
              <a:spcAft>
                <a:spcPts val="0"/>
              </a:spcAft>
              <a:buSzPts val="1800"/>
              <a:buChar char="●"/>
            </a:pPr>
            <a:r>
              <a:rPr lang="en"/>
              <a:t>Pengcheng He </a:t>
            </a:r>
            <a:r>
              <a:rPr lang="en"/>
              <a:t>and Xiaodong Liu and Jianfeng Gao and Weizhu Chen (2021) - “DeBERTa: Decoding-enhanced BERT with Disentangled Attention”</a:t>
            </a:r>
            <a:endParaRPr/>
          </a:p>
          <a:p>
            <a:pPr indent="-342900" lvl="0" marL="457200" rtl="0" algn="l">
              <a:spcBef>
                <a:spcPts val="0"/>
              </a:spcBef>
              <a:spcAft>
                <a:spcPts val="0"/>
              </a:spcAft>
              <a:buSzPts val="1800"/>
              <a:buChar char="●"/>
            </a:pPr>
            <a:r>
              <a:rPr lang="en" u="sng">
                <a:solidFill>
                  <a:schemeClr val="hlink"/>
                </a:solidFill>
                <a:hlinkClick r:id="rId4"/>
              </a:rPr>
              <a:t>https://huggingface.co/dslim/bert-base-NER</a:t>
            </a:r>
            <a:r>
              <a:rPr lang="en"/>
              <a:t> </a:t>
            </a:r>
            <a:endParaRPr/>
          </a:p>
          <a:p>
            <a:pPr indent="-342900" lvl="0" marL="457200" rtl="0" algn="l">
              <a:spcBef>
                <a:spcPts val="0"/>
              </a:spcBef>
              <a:spcAft>
                <a:spcPts val="0"/>
              </a:spcAft>
              <a:buSzPts val="1800"/>
              <a:buChar char="●"/>
            </a:pPr>
            <a:r>
              <a:rPr lang="en" u="sng">
                <a:solidFill>
                  <a:schemeClr val="hlink"/>
                </a:solidFill>
                <a:hlinkClick r:id="rId5"/>
              </a:rPr>
              <a:t>https://www.kaggle.com/datasets/abhinavwalia95/entity-annotated-corpus</a:t>
            </a:r>
            <a:r>
              <a:rPr lang="en"/>
              <a:t> </a:t>
            </a:r>
            <a:endParaRPr/>
          </a:p>
          <a:p>
            <a:pPr indent="-342900" lvl="0" marL="457200" rtl="0" algn="l">
              <a:spcBef>
                <a:spcPts val="0"/>
              </a:spcBef>
              <a:spcAft>
                <a:spcPts val="0"/>
              </a:spcAft>
              <a:buSzPts val="1800"/>
              <a:buChar char="●"/>
            </a:pPr>
            <a:r>
              <a:rPr lang="en" u="sng">
                <a:solidFill>
                  <a:schemeClr val="hlink"/>
                </a:solidFill>
                <a:hlinkClick r:id="rId6"/>
              </a:rPr>
              <a:t>https://developer.ibm.com/exchanges/data/all/groningen-meaning-bank/</a:t>
            </a:r>
            <a:r>
              <a:rPr lang="en"/>
              <a:t> </a:t>
            </a:r>
            <a:endParaRPr/>
          </a:p>
          <a:p>
            <a:pPr indent="-342900" lvl="0" marL="457200" rtl="0" algn="l">
              <a:spcBef>
                <a:spcPts val="0"/>
              </a:spcBef>
              <a:spcAft>
                <a:spcPts val="0"/>
              </a:spcAft>
              <a:buSzPts val="1800"/>
              <a:buChar char="●"/>
            </a:pPr>
            <a:r>
              <a:rPr lang="en"/>
              <a:t>Kalamkar et al. (2022) - “Named Entity Recognition in Indian court judgments”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68" name="Google Shape;68;p15"/>
          <p:cNvSpPr txBox="1"/>
          <p:nvPr>
            <p:ph idx="1" type="body"/>
          </p:nvPr>
        </p:nvSpPr>
        <p:spPr>
          <a:xfrm>
            <a:off x="311700" y="1152475"/>
            <a:ext cx="8520600" cy="374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Our main dataset was known as the Groningen Meaning Bank dataset. This dataset is found on Kaggle and has two separate dataset files. One is a larger 157MB dataset with many features per data sample. Another is a smaller 15MB dataset that has been simplified with respect to the amount of features. The link to this dataset is as follows:</a:t>
            </a:r>
            <a:endParaRPr/>
          </a:p>
          <a:p>
            <a:pPr indent="0" lvl="0" marL="0" rtl="0" algn="l">
              <a:spcBef>
                <a:spcPts val="1200"/>
              </a:spcBef>
              <a:spcAft>
                <a:spcPts val="0"/>
              </a:spcAft>
              <a:buNone/>
            </a:pPr>
            <a:r>
              <a:rPr lang="en" u="sng">
                <a:solidFill>
                  <a:schemeClr val="hlink"/>
                </a:solidFill>
                <a:hlinkClick r:id="rId3"/>
              </a:rPr>
              <a:t>https://www.kaggle.com/datasets/abhinavwalia95/entity-annotated-corpus/data</a:t>
            </a:r>
            <a:endParaRPr/>
          </a:p>
          <a:p>
            <a:pPr indent="0" lvl="0" marL="0" rtl="0" algn="l">
              <a:spcBef>
                <a:spcPts val="1200"/>
              </a:spcBef>
              <a:spcAft>
                <a:spcPts val="0"/>
              </a:spcAft>
              <a:buNone/>
            </a:pPr>
            <a:r>
              <a:rPr lang="en"/>
              <a:t>Another dataset we used as a </a:t>
            </a:r>
            <a:r>
              <a:rPr lang="en"/>
              <a:t>stretch</a:t>
            </a:r>
            <a:r>
              <a:rPr lang="en"/>
              <a:t> goal was a legal NER dataset. This dataset had a size of 14MB and contained </a:t>
            </a:r>
            <a:r>
              <a:rPr lang="en"/>
              <a:t>information</a:t>
            </a:r>
            <a:r>
              <a:rPr lang="en"/>
              <a:t> from Indian court judgements. The link to this dataset is as follows:</a:t>
            </a:r>
            <a:endParaRPr/>
          </a:p>
          <a:p>
            <a:pPr indent="0" lvl="0" marL="0" rtl="0" algn="l">
              <a:spcBef>
                <a:spcPts val="1200"/>
              </a:spcBef>
              <a:spcAft>
                <a:spcPts val="0"/>
              </a:spcAft>
              <a:buNone/>
            </a:pPr>
            <a:r>
              <a:rPr lang="en" u="sng">
                <a:solidFill>
                  <a:schemeClr val="hlink"/>
                </a:solidFill>
                <a:hlinkClick r:id="rId4"/>
              </a:rPr>
              <a:t>https://www.kaggle.com/datasets/hhxxzzby/ner-legal</a:t>
            </a:r>
            <a:endParaRPr/>
          </a:p>
          <a:p>
            <a:pPr indent="0" lvl="0" marL="0" rtl="0" algn="l">
              <a:spcBef>
                <a:spcPts val="1200"/>
              </a:spcBef>
              <a:spcAft>
                <a:spcPts val="1200"/>
              </a:spcAft>
              <a:buNone/>
            </a:pPr>
            <a:r>
              <a:rPr lang="en"/>
              <a:t>Data quality for both datasets was strong as both datasets not only contained lots of high quality samples of sentences and words, they also contained many features, enabling flexibility and multiple options for feature engineering approaches. Furthermore, the high quality of the data contributes to the decent to high performance we observe from most of the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specifications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an annotated </a:t>
            </a:r>
            <a:r>
              <a:rPr lang="en"/>
              <a:t>dataset for NER </a:t>
            </a:r>
            <a:r>
              <a:rPr lang="en"/>
              <a:t>incorporating GMB (Groningen Meaning Bank) corpus.</a:t>
            </a:r>
            <a:endParaRPr/>
          </a:p>
          <a:p>
            <a:pPr indent="-330200" lvl="0" marL="457200" rtl="0" algn="l">
              <a:spcBef>
                <a:spcPts val="1200"/>
              </a:spcBef>
              <a:spcAft>
                <a:spcPts val="0"/>
              </a:spcAft>
              <a:buSzPts val="1600"/>
              <a:buChar char="●"/>
            </a:pPr>
            <a:r>
              <a:rPr lang="en" sz="1600"/>
              <a:t>The Groningen Meaning Bank (GMB) is a dataset of multi-sentence texts, together with annotations for parts-of-speech, named entities, lexical categories and other natural language structural phenomena.</a:t>
            </a:r>
            <a:endParaRPr sz="1600"/>
          </a:p>
          <a:p>
            <a:pPr indent="0" lvl="0" marL="0" rtl="0" algn="l">
              <a:spcBef>
                <a:spcPts val="1200"/>
              </a:spcBef>
              <a:spcAft>
                <a:spcPts val="1200"/>
              </a:spcAft>
              <a:buNone/>
            </a:pPr>
            <a:r>
              <a:rPr lang="en"/>
              <a:t>Attempted to use legal-NER dataset </a:t>
            </a:r>
            <a:r>
              <a:rPr lang="en"/>
              <a:t>associated with the paper "Named Entity Recognition in Indian court judgments"</a:t>
            </a:r>
            <a:r>
              <a:rPr lang="en"/>
              <a:t> which contains a corpus of 46545 annotated legal named entities mapped to 14 legal entity types for NER on legal entities.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80" name="Google Shape;80;p17"/>
          <p:cNvSpPr txBox="1"/>
          <p:nvPr>
            <p:ph idx="1" type="body"/>
          </p:nvPr>
        </p:nvSpPr>
        <p:spPr>
          <a:xfrm>
            <a:off x="311700" y="1152475"/>
            <a:ext cx="3549600" cy="145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annotated version of GMB dataset contains 1048575 words along with its tags</a:t>
            </a:r>
            <a:endParaRPr/>
          </a:p>
        </p:txBody>
      </p:sp>
      <p:pic>
        <p:nvPicPr>
          <p:cNvPr id="81" name="Google Shape;81;p17"/>
          <p:cNvPicPr preferRelativeResize="0"/>
          <p:nvPr/>
        </p:nvPicPr>
        <p:blipFill>
          <a:blip r:embed="rId3">
            <a:alphaModFix/>
          </a:blip>
          <a:stretch>
            <a:fillRect/>
          </a:stretch>
        </p:blipFill>
        <p:spPr>
          <a:xfrm>
            <a:off x="3501375" y="874038"/>
            <a:ext cx="5642625" cy="1880875"/>
          </a:xfrm>
          <a:prstGeom prst="rect">
            <a:avLst/>
          </a:prstGeom>
          <a:noFill/>
          <a:ln>
            <a:noFill/>
          </a:ln>
        </p:spPr>
      </p:pic>
      <p:sp>
        <p:nvSpPr>
          <p:cNvPr id="82" name="Google Shape;82;p17"/>
          <p:cNvSpPr txBox="1"/>
          <p:nvPr/>
        </p:nvSpPr>
        <p:spPr>
          <a:xfrm>
            <a:off x="311700" y="2930750"/>
            <a:ext cx="3549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However, the legal-NER dataset contains </a:t>
            </a:r>
            <a:r>
              <a:rPr lang="en" sz="1800">
                <a:solidFill>
                  <a:schemeClr val="dk2"/>
                </a:solidFill>
              </a:rPr>
              <a:t>only 176606 words and their tags</a:t>
            </a:r>
            <a:endParaRPr sz="1800">
              <a:solidFill>
                <a:schemeClr val="dk2"/>
              </a:solidFill>
            </a:endParaRPr>
          </a:p>
        </p:txBody>
      </p:sp>
      <p:pic>
        <p:nvPicPr>
          <p:cNvPr id="83" name="Google Shape;83;p17"/>
          <p:cNvPicPr preferRelativeResize="0"/>
          <p:nvPr/>
        </p:nvPicPr>
        <p:blipFill>
          <a:blip r:embed="rId4">
            <a:alphaModFix/>
          </a:blip>
          <a:stretch>
            <a:fillRect/>
          </a:stretch>
        </p:blipFill>
        <p:spPr>
          <a:xfrm>
            <a:off x="3501375" y="2743125"/>
            <a:ext cx="5642625" cy="188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and Feature Engineering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For preprocessing and feature engineering of GMB dataset:</a:t>
            </a:r>
            <a:endParaRPr/>
          </a:p>
          <a:p>
            <a:pPr indent="-317182" lvl="0" marL="457200" rtl="0" algn="l">
              <a:spcBef>
                <a:spcPts val="1200"/>
              </a:spcBef>
              <a:spcAft>
                <a:spcPts val="0"/>
              </a:spcAft>
              <a:buSzPct val="100000"/>
              <a:buChar char="●"/>
            </a:pPr>
            <a:r>
              <a:rPr lang="en"/>
              <a:t>Propagate previous row/column value on encountered NaN missing values using pandas.ffill() method.</a:t>
            </a:r>
            <a:endParaRPr/>
          </a:p>
          <a:p>
            <a:pPr indent="-317182" lvl="0" marL="457200" rtl="0" algn="l">
              <a:spcBef>
                <a:spcPts val="0"/>
              </a:spcBef>
              <a:spcAft>
                <a:spcPts val="0"/>
              </a:spcAft>
              <a:buSzPct val="100000"/>
              <a:buChar char="●"/>
            </a:pPr>
            <a:r>
              <a:rPr lang="en"/>
              <a:t>Feature engineering:</a:t>
            </a:r>
            <a:endParaRPr/>
          </a:p>
          <a:p>
            <a:pPr indent="-297497" lvl="1" marL="914400" rtl="0" algn="l">
              <a:spcBef>
                <a:spcPts val="0"/>
              </a:spcBef>
              <a:spcAft>
                <a:spcPts val="0"/>
              </a:spcAft>
              <a:buSzPct val="100000"/>
              <a:buChar char="○"/>
            </a:pPr>
            <a:r>
              <a:rPr lang="en"/>
              <a:t>Each row contains a single word and a single tag.</a:t>
            </a:r>
            <a:endParaRPr/>
          </a:p>
          <a:p>
            <a:pPr indent="-297497" lvl="1" marL="914400" rtl="0" algn="l">
              <a:spcBef>
                <a:spcPts val="0"/>
              </a:spcBef>
              <a:spcAft>
                <a:spcPts val="0"/>
              </a:spcAft>
              <a:buSzPct val="100000"/>
              <a:buChar char="○"/>
            </a:pPr>
            <a:r>
              <a:rPr lang="en"/>
              <a:t>We aggregate over rows on the same sentence to obtain a list of words and a list of tags for each sentence.</a:t>
            </a:r>
            <a:endParaRPr/>
          </a:p>
          <a:p>
            <a:pPr indent="-317182" lvl="0" marL="457200" rtl="0" algn="l">
              <a:spcBef>
                <a:spcPts val="0"/>
              </a:spcBef>
              <a:spcAft>
                <a:spcPts val="0"/>
              </a:spcAft>
              <a:buSzPct val="100000"/>
              <a:buChar char="●"/>
            </a:pPr>
            <a:r>
              <a:rPr lang="en"/>
              <a:t>Pad input sequences and truncate lists to max_len.</a:t>
            </a:r>
            <a:endParaRPr/>
          </a:p>
          <a:p>
            <a:pPr indent="-317182" lvl="0" marL="457200" rtl="0" algn="l">
              <a:spcBef>
                <a:spcPts val="0"/>
              </a:spcBef>
              <a:spcAft>
                <a:spcPts val="0"/>
              </a:spcAft>
              <a:buSzPct val="100000"/>
              <a:buChar char="●"/>
            </a:pPr>
            <a:r>
              <a:rPr lang="en"/>
              <a:t>Tokenize word list with AutoTokenizer</a:t>
            </a:r>
            <a:endParaRPr/>
          </a:p>
          <a:p>
            <a:pPr indent="-297497" lvl="1" marL="914400" rtl="0" algn="l">
              <a:spcBef>
                <a:spcPts val="0"/>
              </a:spcBef>
              <a:spcAft>
                <a:spcPts val="0"/>
              </a:spcAft>
              <a:buSzPct val="100000"/>
              <a:buChar char="○"/>
            </a:pPr>
            <a:r>
              <a:rPr lang="en"/>
              <a:t>For Bi-LSTM, tokenization was done by splitting the resulting sentence list into word tokens per each sentence in the </a:t>
            </a:r>
            <a:r>
              <a:rPr lang="en"/>
              <a:t>sentence list after the feature engineering approach of grouping the words as per their sentence index.</a:t>
            </a:r>
            <a:endParaRPr/>
          </a:p>
          <a:p>
            <a:pPr indent="-317182" lvl="0" marL="457200" rtl="0" algn="l">
              <a:spcBef>
                <a:spcPts val="0"/>
              </a:spcBef>
              <a:spcAft>
                <a:spcPts val="0"/>
              </a:spcAft>
              <a:buSzPct val="100000"/>
              <a:buChar char="●"/>
            </a:pPr>
            <a:r>
              <a:rPr lang="en"/>
              <a:t>Encode word tokens to </a:t>
            </a:r>
            <a:r>
              <a:rPr lang="en"/>
              <a:t>numerical format</a:t>
            </a:r>
            <a:endParaRPr/>
          </a:p>
          <a:p>
            <a:pPr indent="-297497" lvl="1" marL="914400" rtl="0" algn="l">
              <a:spcBef>
                <a:spcPts val="0"/>
              </a:spcBef>
              <a:spcAft>
                <a:spcPts val="0"/>
              </a:spcAft>
              <a:buSzPct val="100000"/>
              <a:buChar char="○"/>
            </a:pPr>
            <a:r>
              <a:rPr lang="en"/>
              <a:t>For Bi-LSTM, words and NER tags were encoded to their index position numeric value in their respective vocabulary structure.</a:t>
            </a:r>
            <a:endParaRPr/>
          </a:p>
          <a:p>
            <a:pPr indent="-317182" lvl="0" marL="457200" rtl="0" algn="l">
              <a:spcBef>
                <a:spcPts val="0"/>
              </a:spcBef>
              <a:spcAft>
                <a:spcPts val="0"/>
              </a:spcAft>
              <a:buSzPct val="100000"/>
              <a:buChar char="●"/>
            </a:pPr>
            <a:r>
              <a:rPr lang="en"/>
              <a:t>Add special tokens both ends of both tokenized word list and target tag list</a:t>
            </a:r>
            <a:endParaRPr/>
          </a:p>
          <a:p>
            <a:pPr indent="-317182" lvl="0" marL="457200" rtl="0" algn="l">
              <a:spcBef>
                <a:spcPts val="0"/>
              </a:spcBef>
              <a:spcAft>
                <a:spcPts val="0"/>
              </a:spcAft>
              <a:buSzPct val="100000"/>
              <a:buChar char="●"/>
            </a:pPr>
            <a:r>
              <a:rPr lang="en"/>
              <a:t>Pad lists until max_len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preprocessing of legal-NER dataset:</a:t>
            </a:r>
            <a:endParaRPr/>
          </a:p>
          <a:p>
            <a:pPr indent="-342900" lvl="0" marL="457200" rtl="0" algn="l">
              <a:spcBef>
                <a:spcPts val="1200"/>
              </a:spcBef>
              <a:spcAft>
                <a:spcPts val="0"/>
              </a:spcAft>
              <a:buSzPts val="1800"/>
              <a:buChar char="●"/>
            </a:pPr>
            <a:r>
              <a:rPr lang="en"/>
              <a:t>Parse JSON data</a:t>
            </a:r>
            <a:endParaRPr/>
          </a:p>
          <a:p>
            <a:pPr indent="-342900" lvl="0" marL="457200" rtl="0" algn="l">
              <a:spcBef>
                <a:spcPts val="0"/>
              </a:spcBef>
              <a:spcAft>
                <a:spcPts val="0"/>
              </a:spcAft>
              <a:buSzPts val="1800"/>
              <a:buChar char="●"/>
            </a:pPr>
            <a:r>
              <a:rPr lang="en"/>
              <a:t>Propagate previous row/column value on encountered NaN missing values using pandas.ffill() method.</a:t>
            </a:r>
            <a:endParaRPr/>
          </a:p>
          <a:p>
            <a:pPr indent="-342900" lvl="0" marL="457200" rtl="0" algn="l">
              <a:spcBef>
                <a:spcPts val="0"/>
              </a:spcBef>
              <a:spcAft>
                <a:spcPts val="0"/>
              </a:spcAft>
              <a:buSzPts val="1800"/>
              <a:buChar char="●"/>
            </a:pPr>
            <a:r>
              <a:rPr lang="en"/>
              <a:t>Feature engineering:</a:t>
            </a:r>
            <a:endParaRPr/>
          </a:p>
          <a:p>
            <a:pPr indent="-317500" lvl="1" marL="914400" rtl="0" algn="l">
              <a:spcBef>
                <a:spcPts val="0"/>
              </a:spcBef>
              <a:spcAft>
                <a:spcPts val="0"/>
              </a:spcAft>
              <a:buSzPts val="1400"/>
              <a:buChar char="○"/>
            </a:pPr>
            <a:r>
              <a:rPr lang="en"/>
              <a:t>Each row contains a sentence and labels and positions for named entities </a:t>
            </a:r>
            <a:endParaRPr/>
          </a:p>
          <a:p>
            <a:pPr indent="-317500" lvl="1" marL="914400" rtl="0" algn="l">
              <a:spcBef>
                <a:spcPts val="0"/>
              </a:spcBef>
              <a:spcAft>
                <a:spcPts val="0"/>
              </a:spcAft>
              <a:buSzPts val="1400"/>
              <a:buChar char="○"/>
            </a:pPr>
            <a:r>
              <a:rPr lang="en"/>
              <a:t>We loop over named entities in a sentence and use nltk.word_tokenize on words other than named entities to add it to our word list</a:t>
            </a:r>
            <a:endParaRPr/>
          </a:p>
          <a:p>
            <a:pPr indent="-342900" lvl="0" marL="457200" rtl="0" algn="l">
              <a:spcBef>
                <a:spcPts val="0"/>
              </a:spcBef>
              <a:spcAft>
                <a:spcPts val="0"/>
              </a:spcAft>
              <a:buSzPts val="1800"/>
              <a:buChar char="●"/>
            </a:pPr>
            <a:r>
              <a:rPr lang="en"/>
              <a:t>Remaining preprocessing steps are the same as before:</a:t>
            </a:r>
            <a:endParaRPr/>
          </a:p>
          <a:p>
            <a:pPr indent="-317500" lvl="1" marL="914400" rtl="0" algn="l">
              <a:spcBef>
                <a:spcPts val="0"/>
              </a:spcBef>
              <a:spcAft>
                <a:spcPts val="0"/>
              </a:spcAft>
              <a:buSzPts val="1400"/>
              <a:buChar char="○"/>
            </a:pPr>
            <a:r>
              <a:rPr lang="en"/>
              <a:t>Truncate lists to max_len </a:t>
            </a:r>
            <a:endParaRPr/>
          </a:p>
          <a:p>
            <a:pPr indent="-317500" lvl="1" marL="914400" rtl="0" algn="l">
              <a:spcBef>
                <a:spcPts val="0"/>
              </a:spcBef>
              <a:spcAft>
                <a:spcPts val="0"/>
              </a:spcAft>
              <a:buSzPts val="1400"/>
              <a:buChar char="○"/>
            </a:pPr>
            <a:r>
              <a:rPr lang="en"/>
              <a:t>Tokenize word list with AutoTokenizer</a:t>
            </a:r>
            <a:endParaRPr/>
          </a:p>
          <a:p>
            <a:pPr indent="-317500" lvl="1" marL="914400" rtl="0" algn="l">
              <a:spcBef>
                <a:spcPts val="0"/>
              </a:spcBef>
              <a:spcAft>
                <a:spcPts val="0"/>
              </a:spcAft>
              <a:buSzPts val="1400"/>
              <a:buChar char="○"/>
            </a:pPr>
            <a:r>
              <a:rPr lang="en"/>
              <a:t>Add special tokens both ends of both tokenized word list and target tag list</a:t>
            </a:r>
            <a:endParaRPr/>
          </a:p>
          <a:p>
            <a:pPr indent="-317500" lvl="1" marL="914400" rtl="0" algn="l">
              <a:spcBef>
                <a:spcPts val="0"/>
              </a:spcBef>
              <a:spcAft>
                <a:spcPts val="0"/>
              </a:spcAft>
              <a:buSzPts val="1400"/>
              <a:buChar char="○"/>
            </a:pPr>
            <a:r>
              <a:rPr lang="en"/>
              <a:t>Pad lists until max_len</a:t>
            </a:r>
            <a:endParaRPr/>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Bi-LSTM:</a:t>
            </a:r>
            <a:endParaRPr/>
          </a:p>
          <a:p>
            <a:pPr indent="-342900" lvl="0" marL="457200" rtl="0" algn="l">
              <a:spcBef>
                <a:spcPts val="1200"/>
              </a:spcBef>
              <a:spcAft>
                <a:spcPts val="0"/>
              </a:spcAft>
              <a:buSzPts val="1800"/>
              <a:buChar char="-"/>
            </a:pPr>
            <a:r>
              <a:rPr lang="en"/>
              <a:t>Input layer, Embedding layer to generate dense word vectors, No dropout. 128 LSTM units. Time distributed dense operation per each timestep of input sequence.</a:t>
            </a:r>
            <a:endParaRPr/>
          </a:p>
          <a:p>
            <a:pPr indent="0" lvl="0" marL="0" rtl="0" algn="l">
              <a:spcBef>
                <a:spcPts val="1200"/>
              </a:spcBef>
              <a:spcAft>
                <a:spcPts val="0"/>
              </a:spcAft>
              <a:buClr>
                <a:schemeClr val="dk1"/>
              </a:buClr>
              <a:buSzPts val="1100"/>
              <a:buFont typeface="Arial"/>
              <a:buNone/>
            </a:pPr>
            <a:r>
              <a:rPr lang="en"/>
              <a:t>BERT base NER</a:t>
            </a:r>
            <a:endParaRPr/>
          </a:p>
          <a:p>
            <a:pPr indent="0" lvl="0" marL="0" rtl="0" algn="l">
              <a:spcBef>
                <a:spcPts val="1200"/>
              </a:spcBef>
              <a:spcAft>
                <a:spcPts val="0"/>
              </a:spcAft>
              <a:buClr>
                <a:schemeClr val="dk1"/>
              </a:buClr>
              <a:buSzPts val="1100"/>
              <a:buFont typeface="Arial"/>
              <a:buNone/>
            </a:pPr>
            <a:r>
              <a:rPr lang="en"/>
              <a:t>DeBERTa</a:t>
            </a:r>
            <a:endParaRPr/>
          </a:p>
          <a:p>
            <a:pPr indent="0" lvl="0" marL="0" rtl="0" algn="l">
              <a:spcBef>
                <a:spcPts val="1200"/>
              </a:spcBef>
              <a:spcAft>
                <a:spcPts val="0"/>
              </a:spcAft>
              <a:buClr>
                <a:schemeClr val="dk1"/>
              </a:buClr>
              <a:buSzPts val="1100"/>
              <a:buFont typeface="Arial"/>
              <a:buNone/>
            </a:pPr>
            <a:r>
              <a:rPr lang="en"/>
              <a:t>RoBERTa</a:t>
            </a:r>
            <a:endParaRPr/>
          </a:p>
          <a:p>
            <a:pPr indent="0" lvl="0" marL="0" rtl="0" algn="l">
              <a:spcBef>
                <a:spcPts val="1200"/>
              </a:spcBef>
              <a:spcAft>
                <a:spcPts val="1200"/>
              </a:spcAft>
              <a:buClr>
                <a:schemeClr val="dk1"/>
              </a:buClr>
              <a:buSzPts val="1100"/>
              <a:buFont typeface="Arial"/>
              <a:buNone/>
            </a:pPr>
            <a:r>
              <a:rPr lang="en"/>
              <a:t>DistilBERT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644900"/>
            <a:ext cx="4981200" cy="431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We used a Bi-LSTM model with the following configuration: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Training was done for 10 epochs using batch size of 256 and a learning rate of 1e-3.</a:t>
            </a:r>
            <a:endParaRPr sz="1400"/>
          </a:p>
          <a:p>
            <a:pPr indent="0" lvl="0" marL="0" rtl="0" algn="l">
              <a:spcBef>
                <a:spcPts val="1200"/>
              </a:spcBef>
              <a:spcAft>
                <a:spcPts val="0"/>
              </a:spcAft>
              <a:buNone/>
            </a:pPr>
            <a:r>
              <a:rPr lang="en" sz="1400"/>
              <a:t>For this model, the words of each sentence along with the tags corresponding to each word/phrase were converted into numeric format for input into the model. </a:t>
            </a:r>
            <a:endParaRPr sz="1400"/>
          </a:p>
          <a:p>
            <a:pPr indent="0" lvl="0" marL="0" rtl="0" algn="l">
              <a:spcBef>
                <a:spcPts val="1200"/>
              </a:spcBef>
              <a:spcAft>
                <a:spcPts val="1200"/>
              </a:spcAft>
              <a:buNone/>
            </a:pPr>
            <a:r>
              <a:rPr lang="en" sz="1400"/>
              <a:t>From there, the input sequences are padded with 0s at the end if they are shorter in length than the input size or truncated to the max possible length of all input sequences if they are longer than the input size.</a:t>
            </a:r>
            <a:endParaRPr sz="1400"/>
          </a:p>
        </p:txBody>
      </p:sp>
      <p:sp>
        <p:nvSpPr>
          <p:cNvPr id="107" name="Google Shape;107;p21"/>
          <p:cNvSpPr txBox="1"/>
          <p:nvPr>
            <p:ph type="title"/>
          </p:nvPr>
        </p:nvSpPr>
        <p:spPr>
          <a:xfrm>
            <a:off x="311700" y="11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Bidirectional LSTM</a:t>
            </a:r>
            <a:endParaRPr/>
          </a:p>
        </p:txBody>
      </p:sp>
      <p:pic>
        <p:nvPicPr>
          <p:cNvPr id="108" name="Google Shape;108;p21"/>
          <p:cNvPicPr preferRelativeResize="0"/>
          <p:nvPr/>
        </p:nvPicPr>
        <p:blipFill>
          <a:blip r:embed="rId3">
            <a:alphaModFix/>
          </a:blip>
          <a:stretch>
            <a:fillRect/>
          </a:stretch>
        </p:blipFill>
        <p:spPr>
          <a:xfrm>
            <a:off x="5734225" y="133700"/>
            <a:ext cx="3409763" cy="4876100"/>
          </a:xfrm>
          <a:prstGeom prst="rect">
            <a:avLst/>
          </a:prstGeom>
          <a:noFill/>
          <a:ln>
            <a:noFill/>
          </a:ln>
        </p:spPr>
      </p:pic>
      <p:pic>
        <p:nvPicPr>
          <p:cNvPr id="109" name="Google Shape;109;p21"/>
          <p:cNvPicPr preferRelativeResize="0"/>
          <p:nvPr/>
        </p:nvPicPr>
        <p:blipFill>
          <a:blip r:embed="rId4">
            <a:alphaModFix/>
          </a:blip>
          <a:stretch>
            <a:fillRect/>
          </a:stretch>
        </p:blipFill>
        <p:spPr>
          <a:xfrm>
            <a:off x="434225" y="966125"/>
            <a:ext cx="4397799" cy="197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