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Tsogjavkhlan Odbayar"/>
  <p:cmAuthor clrIdx="1" id="1" initials="" lastIdx="4" name="Nikhil 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07T17:53:23.616">
    <p:pos x="6000" y="0"/>
    <p:text>Too much text on this slide, maybe we could talk on discord and shorten some of it</p:text>
  </p:cm>
  <p:cm authorId="1" idx="1" dt="2024-02-07T17:53:23.616">
    <p:pos x="6000" y="0"/>
    <p:text>Agreed. What's a good time? I can get on at around 2 but I have to go at 3</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02-08T04:01:32.163">
    <p:pos x="196" y="280"/>
    <p:text>The rubric on the project assignment page states that feature engineering is worth 5 points. Do we want to include a feature engineering slide after this one to briefly discuss how we combined the keyword and text features?</p:text>
  </p:cm>
  <p:cm authorId="0" idx="2" dt="2024-02-08T03:53:07.969">
    <p:pos x="196" y="280"/>
    <p:text>I think that appending keyword and location to the text could be added to this slide as one bullet point. LSTM and RoBERTa models are not using those features as it contains too much null values. And the feature extraction that is relevant to feature engineering is specific to each models, Logistic regression model is using Bag of word, SVM is using TF-IDF, LSTM is using keras tokenizer, Both bert models are using tokenizers of their specific pretrained tokenizers. So I think feature engineering part is contained within each model slides besides the keyword and location concatenation.</p:text>
  </p:cm>
  <p:cm authorId="1" idx="3" dt="2024-02-08T04:01:32.163">
    <p:pos x="196" y="280"/>
    <p:text>Sounds good. Ill just add it here really quick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2-08T03:29:29.958">
    <p:pos x="196" y="725"/>
    <p:text>This is good, I think it carries overall information about the experiment results as a whole</p:text>
  </p:cm>
  <p:cm authorId="1" idx="4" dt="2024-02-08T03:29:29.958">
    <p:pos x="196" y="725"/>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003e09fc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003e09fc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003e09fc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003e09fc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6a595f6dc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6a595f6dc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003e09fc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003e09fc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6435ce3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6435ce3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003e09fc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003e09fc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003e09fc3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003e09fc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003e09f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003e09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6435ce37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6435ce37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6435ce3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6435ce3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003e09fc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003e09fc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014aa1a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014aa1a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003e09fc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003e09fc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0172cc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0172cc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6435ce3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6435ce3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11" Type="http://schemas.openxmlformats.org/officeDocument/2006/relationships/image" Target="../media/image19.png"/><Relationship Id="rId10" Type="http://schemas.openxmlformats.org/officeDocument/2006/relationships/image" Target="../media/image17.png"/><Relationship Id="rId12" Type="http://schemas.openxmlformats.org/officeDocument/2006/relationships/image" Target="../media/image34.png"/><Relationship Id="rId9"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4.png"/><Relationship Id="rId11" Type="http://schemas.openxmlformats.org/officeDocument/2006/relationships/image" Target="../media/image33.png"/><Relationship Id="rId10" Type="http://schemas.openxmlformats.org/officeDocument/2006/relationships/image" Target="../media/image38.png"/><Relationship Id="rId9" Type="http://schemas.openxmlformats.org/officeDocument/2006/relationships/image" Target="../media/image35.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29.png"/><Relationship Id="rId8"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hyperlink" Target="https://www.kaggle.com/competitions/nlp-getting-started/data" TargetMode="External"/><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16050"/>
            <a:ext cx="8520600" cy="254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CAP 6640 Group 5</a:t>
            </a:r>
            <a:endParaRPr/>
          </a:p>
          <a:p>
            <a:pPr indent="0" lvl="0" marL="0" rtl="0" algn="ctr">
              <a:spcBef>
                <a:spcPts val="0"/>
              </a:spcBef>
              <a:spcAft>
                <a:spcPts val="0"/>
              </a:spcAft>
              <a:buNone/>
            </a:pPr>
            <a:r>
              <a:t/>
            </a:r>
            <a:endParaRPr sz="3200"/>
          </a:p>
          <a:p>
            <a:pPr indent="0" lvl="0" marL="0" rtl="0" algn="ctr">
              <a:spcBef>
                <a:spcPts val="0"/>
              </a:spcBef>
              <a:spcAft>
                <a:spcPts val="0"/>
              </a:spcAft>
              <a:buNone/>
            </a:pPr>
            <a:r>
              <a:rPr lang="en" sz="3600"/>
              <a:t>Binary Text Classification with Disaster Tweets</a:t>
            </a:r>
            <a:endParaRPr sz="3600"/>
          </a:p>
        </p:txBody>
      </p:sp>
      <p:sp>
        <p:nvSpPr>
          <p:cNvPr id="55" name="Google Shape;55;p13"/>
          <p:cNvSpPr txBox="1"/>
          <p:nvPr>
            <p:ph idx="1" type="subTitle"/>
          </p:nvPr>
        </p:nvSpPr>
        <p:spPr>
          <a:xfrm>
            <a:off x="358675" y="3609175"/>
            <a:ext cx="8520600" cy="963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500"/>
              <a:t>Nikhil Sreedhar, Tsogjavkhlan Odbayar, Eduardo Bourget, Elmaddin Azizli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 results</a:t>
            </a:r>
            <a:endParaRPr/>
          </a:p>
        </p:txBody>
      </p:sp>
      <p:sp>
        <p:nvSpPr>
          <p:cNvPr id="123" name="Google Shape;123;p22"/>
          <p:cNvSpPr txBox="1"/>
          <p:nvPr>
            <p:ph idx="1" type="body"/>
          </p:nvPr>
        </p:nvSpPr>
        <p:spPr>
          <a:xfrm>
            <a:off x="0" y="1017725"/>
            <a:ext cx="6008100" cy="84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Here are the results for network configuration shown below. F1-score of 0.79 was achieved on kaggle submission.</a:t>
            </a:r>
            <a:endParaRPr sz="1600"/>
          </a:p>
        </p:txBody>
      </p:sp>
      <p:pic>
        <p:nvPicPr>
          <p:cNvPr id="124" name="Google Shape;124;p22"/>
          <p:cNvPicPr preferRelativeResize="0"/>
          <p:nvPr/>
        </p:nvPicPr>
        <p:blipFill>
          <a:blip r:embed="rId3">
            <a:alphaModFix/>
          </a:blip>
          <a:stretch>
            <a:fillRect/>
          </a:stretch>
        </p:blipFill>
        <p:spPr>
          <a:xfrm>
            <a:off x="5883555" y="0"/>
            <a:ext cx="3590620" cy="1795325"/>
          </a:xfrm>
          <a:prstGeom prst="rect">
            <a:avLst/>
          </a:prstGeom>
          <a:noFill/>
          <a:ln>
            <a:noFill/>
          </a:ln>
        </p:spPr>
      </p:pic>
      <p:pic>
        <p:nvPicPr>
          <p:cNvPr id="125" name="Google Shape;125;p22"/>
          <p:cNvPicPr preferRelativeResize="0"/>
          <p:nvPr/>
        </p:nvPicPr>
        <p:blipFill>
          <a:blip r:embed="rId4">
            <a:alphaModFix/>
          </a:blip>
          <a:stretch>
            <a:fillRect/>
          </a:stretch>
        </p:blipFill>
        <p:spPr>
          <a:xfrm>
            <a:off x="6" y="1800164"/>
            <a:ext cx="1373377" cy="3343575"/>
          </a:xfrm>
          <a:prstGeom prst="rect">
            <a:avLst/>
          </a:prstGeom>
          <a:noFill/>
          <a:ln>
            <a:noFill/>
          </a:ln>
        </p:spPr>
      </p:pic>
      <p:pic>
        <p:nvPicPr>
          <p:cNvPr id="126" name="Google Shape;126;p22"/>
          <p:cNvPicPr preferRelativeResize="0"/>
          <p:nvPr/>
        </p:nvPicPr>
        <p:blipFill>
          <a:blip r:embed="rId5">
            <a:alphaModFix/>
          </a:blip>
          <a:stretch>
            <a:fillRect/>
          </a:stretch>
        </p:blipFill>
        <p:spPr>
          <a:xfrm>
            <a:off x="1462414" y="1795313"/>
            <a:ext cx="1920435" cy="1647722"/>
          </a:xfrm>
          <a:prstGeom prst="rect">
            <a:avLst/>
          </a:prstGeom>
          <a:noFill/>
          <a:ln>
            <a:noFill/>
          </a:ln>
        </p:spPr>
      </p:pic>
      <p:pic>
        <p:nvPicPr>
          <p:cNvPr id="127" name="Google Shape;127;p22"/>
          <p:cNvPicPr preferRelativeResize="0"/>
          <p:nvPr/>
        </p:nvPicPr>
        <p:blipFill>
          <a:blip r:embed="rId6">
            <a:alphaModFix/>
          </a:blip>
          <a:stretch>
            <a:fillRect/>
          </a:stretch>
        </p:blipFill>
        <p:spPr>
          <a:xfrm>
            <a:off x="1462414" y="3443020"/>
            <a:ext cx="1920435" cy="1647707"/>
          </a:xfrm>
          <a:prstGeom prst="rect">
            <a:avLst/>
          </a:prstGeom>
          <a:noFill/>
          <a:ln>
            <a:noFill/>
          </a:ln>
        </p:spPr>
      </p:pic>
      <p:pic>
        <p:nvPicPr>
          <p:cNvPr id="128" name="Google Shape;128;p22"/>
          <p:cNvPicPr preferRelativeResize="0"/>
          <p:nvPr/>
        </p:nvPicPr>
        <p:blipFill>
          <a:blip r:embed="rId7">
            <a:alphaModFix/>
          </a:blip>
          <a:stretch>
            <a:fillRect/>
          </a:stretch>
        </p:blipFill>
        <p:spPr>
          <a:xfrm>
            <a:off x="3382849" y="1795313"/>
            <a:ext cx="1920435" cy="1647707"/>
          </a:xfrm>
          <a:prstGeom prst="rect">
            <a:avLst/>
          </a:prstGeom>
          <a:noFill/>
          <a:ln>
            <a:noFill/>
          </a:ln>
        </p:spPr>
      </p:pic>
      <p:pic>
        <p:nvPicPr>
          <p:cNvPr id="129" name="Google Shape;129;p22"/>
          <p:cNvPicPr preferRelativeResize="0"/>
          <p:nvPr/>
        </p:nvPicPr>
        <p:blipFill>
          <a:blip r:embed="rId8">
            <a:alphaModFix/>
          </a:blip>
          <a:stretch>
            <a:fillRect/>
          </a:stretch>
        </p:blipFill>
        <p:spPr>
          <a:xfrm>
            <a:off x="3382849" y="3443020"/>
            <a:ext cx="1920435" cy="1647707"/>
          </a:xfrm>
          <a:prstGeom prst="rect">
            <a:avLst/>
          </a:prstGeom>
          <a:noFill/>
          <a:ln>
            <a:noFill/>
          </a:ln>
        </p:spPr>
      </p:pic>
      <p:pic>
        <p:nvPicPr>
          <p:cNvPr id="130" name="Google Shape;130;p22"/>
          <p:cNvPicPr preferRelativeResize="0"/>
          <p:nvPr/>
        </p:nvPicPr>
        <p:blipFill>
          <a:blip r:embed="rId9">
            <a:alphaModFix/>
          </a:blip>
          <a:stretch>
            <a:fillRect/>
          </a:stretch>
        </p:blipFill>
        <p:spPr>
          <a:xfrm>
            <a:off x="5303284" y="1795313"/>
            <a:ext cx="1920435" cy="1647707"/>
          </a:xfrm>
          <a:prstGeom prst="rect">
            <a:avLst/>
          </a:prstGeom>
          <a:noFill/>
          <a:ln>
            <a:noFill/>
          </a:ln>
        </p:spPr>
      </p:pic>
      <p:pic>
        <p:nvPicPr>
          <p:cNvPr id="131" name="Google Shape;131;p22"/>
          <p:cNvPicPr preferRelativeResize="0"/>
          <p:nvPr/>
        </p:nvPicPr>
        <p:blipFill>
          <a:blip r:embed="rId10">
            <a:alphaModFix/>
          </a:blip>
          <a:stretch>
            <a:fillRect/>
          </a:stretch>
        </p:blipFill>
        <p:spPr>
          <a:xfrm>
            <a:off x="5303284" y="3443020"/>
            <a:ext cx="1920435" cy="1647707"/>
          </a:xfrm>
          <a:prstGeom prst="rect">
            <a:avLst/>
          </a:prstGeom>
          <a:noFill/>
          <a:ln>
            <a:noFill/>
          </a:ln>
        </p:spPr>
      </p:pic>
      <p:pic>
        <p:nvPicPr>
          <p:cNvPr id="132" name="Google Shape;132;p22"/>
          <p:cNvPicPr preferRelativeResize="0"/>
          <p:nvPr/>
        </p:nvPicPr>
        <p:blipFill>
          <a:blip r:embed="rId11">
            <a:alphaModFix/>
          </a:blip>
          <a:stretch>
            <a:fillRect/>
          </a:stretch>
        </p:blipFill>
        <p:spPr>
          <a:xfrm>
            <a:off x="7141599" y="1820850"/>
            <a:ext cx="2002400" cy="1501800"/>
          </a:xfrm>
          <a:prstGeom prst="rect">
            <a:avLst/>
          </a:prstGeom>
          <a:noFill/>
          <a:ln>
            <a:noFill/>
          </a:ln>
        </p:spPr>
      </p:pic>
      <p:pic>
        <p:nvPicPr>
          <p:cNvPr id="133" name="Google Shape;133;p22"/>
          <p:cNvPicPr preferRelativeResize="0"/>
          <p:nvPr/>
        </p:nvPicPr>
        <p:blipFill>
          <a:blip r:embed="rId12">
            <a:alphaModFix/>
          </a:blip>
          <a:stretch>
            <a:fillRect/>
          </a:stretch>
        </p:blipFill>
        <p:spPr>
          <a:xfrm>
            <a:off x="7141600" y="3495800"/>
            <a:ext cx="2002400" cy="15018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model (DistilBERT)</a:t>
            </a:r>
            <a:endParaRPr/>
          </a:p>
        </p:txBody>
      </p:sp>
      <p:sp>
        <p:nvSpPr>
          <p:cNvPr id="139" name="Google Shape;139;p23"/>
          <p:cNvSpPr txBox="1"/>
          <p:nvPr>
            <p:ph idx="1" type="body"/>
          </p:nvPr>
        </p:nvSpPr>
        <p:spPr>
          <a:xfrm>
            <a:off x="311700" y="15187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this model we have used DistilBERT: A simplified version of the BERT (Bidirectional Encoder Representations from Transformers) model.</a:t>
            </a:r>
            <a:endParaRPr/>
          </a:p>
          <a:p>
            <a:pPr indent="-342900" lvl="0" marL="457200" rtl="0" algn="l">
              <a:spcBef>
                <a:spcPts val="0"/>
              </a:spcBef>
              <a:spcAft>
                <a:spcPts val="0"/>
              </a:spcAft>
              <a:buSzPts val="1800"/>
              <a:buChar char="●"/>
            </a:pPr>
            <a:r>
              <a:rPr lang="en"/>
              <a:t>We decided to use this specific model for our project, because is designed to be smaller, faster, and lighter than BERT, making it more efficient for deployment without significantly compromising performance.</a:t>
            </a:r>
            <a:endParaRPr/>
          </a:p>
          <a:p>
            <a:pPr indent="-342900" lvl="0" marL="457200" rtl="0" algn="l">
              <a:spcBef>
                <a:spcPts val="0"/>
              </a:spcBef>
              <a:spcAft>
                <a:spcPts val="0"/>
              </a:spcAft>
              <a:buSzPts val="1800"/>
              <a:buChar char="●"/>
            </a:pPr>
            <a:r>
              <a:rPr lang="en"/>
              <a:t>With fewer parameters and faster processing, it maintains the majority of BERT's language understanding capabilities. </a:t>
            </a:r>
            <a:endParaRPr/>
          </a:p>
          <a:p>
            <a:pPr indent="-317500" lvl="1" marL="914400" rtl="0" algn="l">
              <a:spcBef>
                <a:spcPts val="0"/>
              </a:spcBef>
              <a:spcAft>
                <a:spcPts val="0"/>
              </a:spcAft>
              <a:buSzPts val="1400"/>
              <a:buChar char="○"/>
            </a:pPr>
            <a:r>
              <a:rPr lang="en"/>
              <a:t>DistilBertTokenizerFast.from_pretrained('distilbert-base-uncased') was used for tokenization</a:t>
            </a:r>
            <a:endParaRPr/>
          </a:p>
          <a:p>
            <a:pPr indent="-317500" lvl="1" marL="914400" rtl="0" algn="l">
              <a:spcBef>
                <a:spcPts val="0"/>
              </a:spcBef>
              <a:spcAft>
                <a:spcPts val="0"/>
              </a:spcAft>
              <a:buSzPts val="1400"/>
              <a:buChar char="○"/>
            </a:pPr>
            <a:r>
              <a:rPr lang="en"/>
              <a:t>DistilBertForSequenceClassification.from_pretrained('distilbert-base-uncased’) was fine tuned.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DistilBERT Results</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Kaggle submission F1-score of 0.8201</a:t>
            </a:r>
            <a:endParaRPr/>
          </a:p>
        </p:txBody>
      </p:sp>
      <p:pic>
        <p:nvPicPr>
          <p:cNvPr id="146" name="Google Shape;146;p24"/>
          <p:cNvPicPr preferRelativeResize="0"/>
          <p:nvPr/>
        </p:nvPicPr>
        <p:blipFill>
          <a:blip r:embed="rId3">
            <a:alphaModFix/>
          </a:blip>
          <a:stretch>
            <a:fillRect/>
          </a:stretch>
        </p:blipFill>
        <p:spPr>
          <a:xfrm>
            <a:off x="410300" y="1814250"/>
            <a:ext cx="4260301" cy="1307024"/>
          </a:xfrm>
          <a:prstGeom prst="rect">
            <a:avLst/>
          </a:prstGeom>
          <a:noFill/>
          <a:ln>
            <a:noFill/>
          </a:ln>
        </p:spPr>
      </p:pic>
      <p:pic>
        <p:nvPicPr>
          <p:cNvPr id="147" name="Google Shape;147;p24"/>
          <p:cNvPicPr preferRelativeResize="0"/>
          <p:nvPr/>
        </p:nvPicPr>
        <p:blipFill>
          <a:blip r:embed="rId4">
            <a:alphaModFix/>
          </a:blip>
          <a:stretch>
            <a:fillRect/>
          </a:stretch>
        </p:blipFill>
        <p:spPr>
          <a:xfrm>
            <a:off x="410300" y="3121275"/>
            <a:ext cx="4403475" cy="2022225"/>
          </a:xfrm>
          <a:prstGeom prst="rect">
            <a:avLst/>
          </a:prstGeom>
          <a:noFill/>
          <a:ln>
            <a:noFill/>
          </a:ln>
        </p:spPr>
      </p:pic>
      <p:pic>
        <p:nvPicPr>
          <p:cNvPr id="148" name="Google Shape;148;p24"/>
          <p:cNvPicPr preferRelativeResize="0"/>
          <p:nvPr/>
        </p:nvPicPr>
        <p:blipFill>
          <a:blip r:embed="rId5">
            <a:alphaModFix/>
          </a:blip>
          <a:stretch>
            <a:fillRect/>
          </a:stretch>
        </p:blipFill>
        <p:spPr>
          <a:xfrm>
            <a:off x="5212377" y="445025"/>
            <a:ext cx="3150574" cy="2362950"/>
          </a:xfrm>
          <a:prstGeom prst="rect">
            <a:avLst/>
          </a:prstGeom>
          <a:noFill/>
          <a:ln>
            <a:noFill/>
          </a:ln>
        </p:spPr>
      </p:pic>
      <p:pic>
        <p:nvPicPr>
          <p:cNvPr id="149" name="Google Shape;149;p24"/>
          <p:cNvPicPr preferRelativeResize="0"/>
          <p:nvPr/>
        </p:nvPicPr>
        <p:blipFill>
          <a:blip r:embed="rId6">
            <a:alphaModFix/>
          </a:blip>
          <a:stretch>
            <a:fillRect/>
          </a:stretch>
        </p:blipFill>
        <p:spPr>
          <a:xfrm>
            <a:off x="5212377" y="2773865"/>
            <a:ext cx="3150574" cy="23629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RoBERTa - Robustly optimized BERT</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RoBERTa is trained on large amount of data and is an optimized version of BERT with better performance. </a:t>
            </a:r>
            <a:endParaRPr/>
          </a:p>
          <a:p>
            <a:pPr indent="-330200" lvl="0" marL="457200" rtl="0" algn="l">
              <a:spcBef>
                <a:spcPts val="1200"/>
              </a:spcBef>
              <a:spcAft>
                <a:spcPts val="0"/>
              </a:spcAft>
              <a:buSzPts val="1600"/>
              <a:buChar char="-"/>
            </a:pPr>
            <a:r>
              <a:rPr lang="en" sz="1600"/>
              <a:t>We use AutoTokenizer class from transformers library to tokenize our texts</a:t>
            </a:r>
            <a:endParaRPr sz="1600"/>
          </a:p>
          <a:p>
            <a:pPr indent="-330200" lvl="0" marL="457200" rtl="0" algn="l">
              <a:spcBef>
                <a:spcPts val="0"/>
              </a:spcBef>
              <a:spcAft>
                <a:spcPts val="0"/>
              </a:spcAft>
              <a:buSzPts val="1600"/>
              <a:buChar char="-"/>
            </a:pPr>
            <a:r>
              <a:rPr lang="en" sz="1600"/>
              <a:t>TFAutoModelForSequenceClassification.from_pretrained(‘roberta-base’) model was fine-tuned with our labeled dataset.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RoBERTa results</a:t>
            </a:r>
            <a:endParaRPr/>
          </a:p>
        </p:txBody>
      </p:sp>
      <p:pic>
        <p:nvPicPr>
          <p:cNvPr id="161" name="Google Shape;161;p26"/>
          <p:cNvPicPr preferRelativeResize="0"/>
          <p:nvPr/>
        </p:nvPicPr>
        <p:blipFill>
          <a:blip r:embed="rId3">
            <a:alphaModFix/>
          </a:blip>
          <a:stretch>
            <a:fillRect/>
          </a:stretch>
        </p:blipFill>
        <p:spPr>
          <a:xfrm>
            <a:off x="473338" y="1947500"/>
            <a:ext cx="2049331" cy="1598002"/>
          </a:xfrm>
          <a:prstGeom prst="rect">
            <a:avLst/>
          </a:prstGeom>
          <a:noFill/>
          <a:ln>
            <a:noFill/>
          </a:ln>
        </p:spPr>
      </p:pic>
      <p:pic>
        <p:nvPicPr>
          <p:cNvPr id="162" name="Google Shape;162;p26"/>
          <p:cNvPicPr preferRelativeResize="0"/>
          <p:nvPr/>
        </p:nvPicPr>
        <p:blipFill>
          <a:blip r:embed="rId4">
            <a:alphaModFix/>
          </a:blip>
          <a:stretch>
            <a:fillRect/>
          </a:stretch>
        </p:blipFill>
        <p:spPr>
          <a:xfrm>
            <a:off x="473338" y="3545502"/>
            <a:ext cx="2049331" cy="1597998"/>
          </a:xfrm>
          <a:prstGeom prst="rect">
            <a:avLst/>
          </a:prstGeom>
          <a:noFill/>
          <a:ln>
            <a:noFill/>
          </a:ln>
        </p:spPr>
      </p:pic>
      <p:pic>
        <p:nvPicPr>
          <p:cNvPr id="163" name="Google Shape;163;p26"/>
          <p:cNvPicPr preferRelativeResize="0"/>
          <p:nvPr/>
        </p:nvPicPr>
        <p:blipFill>
          <a:blip r:embed="rId5">
            <a:alphaModFix/>
          </a:blip>
          <a:stretch>
            <a:fillRect/>
          </a:stretch>
        </p:blipFill>
        <p:spPr>
          <a:xfrm>
            <a:off x="2522669" y="1947500"/>
            <a:ext cx="2049331" cy="1597998"/>
          </a:xfrm>
          <a:prstGeom prst="rect">
            <a:avLst/>
          </a:prstGeom>
          <a:noFill/>
          <a:ln>
            <a:noFill/>
          </a:ln>
        </p:spPr>
      </p:pic>
      <p:pic>
        <p:nvPicPr>
          <p:cNvPr id="164" name="Google Shape;164;p26"/>
          <p:cNvPicPr preferRelativeResize="0"/>
          <p:nvPr/>
        </p:nvPicPr>
        <p:blipFill>
          <a:blip r:embed="rId6">
            <a:alphaModFix/>
          </a:blip>
          <a:stretch>
            <a:fillRect/>
          </a:stretch>
        </p:blipFill>
        <p:spPr>
          <a:xfrm>
            <a:off x="2522669" y="3545502"/>
            <a:ext cx="2049331" cy="1597998"/>
          </a:xfrm>
          <a:prstGeom prst="rect">
            <a:avLst/>
          </a:prstGeom>
          <a:noFill/>
          <a:ln>
            <a:noFill/>
          </a:ln>
        </p:spPr>
      </p:pic>
      <p:pic>
        <p:nvPicPr>
          <p:cNvPr id="165" name="Google Shape;165;p26"/>
          <p:cNvPicPr preferRelativeResize="0"/>
          <p:nvPr/>
        </p:nvPicPr>
        <p:blipFill>
          <a:blip r:embed="rId7">
            <a:alphaModFix/>
          </a:blip>
          <a:stretch>
            <a:fillRect/>
          </a:stretch>
        </p:blipFill>
        <p:spPr>
          <a:xfrm>
            <a:off x="4572000" y="3545502"/>
            <a:ext cx="2049331" cy="1597998"/>
          </a:xfrm>
          <a:prstGeom prst="rect">
            <a:avLst/>
          </a:prstGeom>
          <a:noFill/>
          <a:ln>
            <a:noFill/>
          </a:ln>
        </p:spPr>
      </p:pic>
      <p:pic>
        <p:nvPicPr>
          <p:cNvPr id="166" name="Google Shape;166;p26"/>
          <p:cNvPicPr preferRelativeResize="0"/>
          <p:nvPr/>
        </p:nvPicPr>
        <p:blipFill>
          <a:blip r:embed="rId8">
            <a:alphaModFix/>
          </a:blip>
          <a:stretch>
            <a:fillRect/>
          </a:stretch>
        </p:blipFill>
        <p:spPr>
          <a:xfrm>
            <a:off x="4572000" y="1947500"/>
            <a:ext cx="2049331" cy="1597996"/>
          </a:xfrm>
          <a:prstGeom prst="rect">
            <a:avLst/>
          </a:prstGeom>
          <a:noFill/>
          <a:ln>
            <a:noFill/>
          </a:ln>
        </p:spPr>
      </p:pic>
      <p:pic>
        <p:nvPicPr>
          <p:cNvPr id="167" name="Google Shape;167;p26"/>
          <p:cNvPicPr preferRelativeResize="0"/>
          <p:nvPr/>
        </p:nvPicPr>
        <p:blipFill>
          <a:blip r:embed="rId9">
            <a:alphaModFix/>
          </a:blip>
          <a:stretch>
            <a:fillRect/>
          </a:stretch>
        </p:blipFill>
        <p:spPr>
          <a:xfrm>
            <a:off x="5249000" y="0"/>
            <a:ext cx="3895000" cy="1947500"/>
          </a:xfrm>
          <a:prstGeom prst="rect">
            <a:avLst/>
          </a:prstGeom>
          <a:noFill/>
          <a:ln>
            <a:noFill/>
          </a:ln>
        </p:spPr>
      </p:pic>
      <p:sp>
        <p:nvSpPr>
          <p:cNvPr id="168" name="Google Shape;168;p26"/>
          <p:cNvSpPr txBox="1"/>
          <p:nvPr/>
        </p:nvSpPr>
        <p:spPr>
          <a:xfrm>
            <a:off x="315050" y="1106375"/>
            <a:ext cx="5114100" cy="8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Our best test result for RoBERTa model  was f1-score of 0.839 on test set.</a:t>
            </a:r>
            <a:endParaRPr sz="1800">
              <a:solidFill>
                <a:schemeClr val="dk2"/>
              </a:solidFill>
            </a:endParaRPr>
          </a:p>
        </p:txBody>
      </p:sp>
      <p:pic>
        <p:nvPicPr>
          <p:cNvPr id="169" name="Google Shape;169;p26"/>
          <p:cNvPicPr preferRelativeResize="0"/>
          <p:nvPr/>
        </p:nvPicPr>
        <p:blipFill>
          <a:blip r:embed="rId10">
            <a:alphaModFix/>
          </a:blip>
          <a:stretch>
            <a:fillRect/>
          </a:stretch>
        </p:blipFill>
        <p:spPr>
          <a:xfrm>
            <a:off x="6580663" y="1947500"/>
            <a:ext cx="2130667" cy="1598000"/>
          </a:xfrm>
          <a:prstGeom prst="rect">
            <a:avLst/>
          </a:prstGeom>
          <a:noFill/>
          <a:ln>
            <a:noFill/>
          </a:ln>
        </p:spPr>
      </p:pic>
      <p:pic>
        <p:nvPicPr>
          <p:cNvPr id="170" name="Google Shape;170;p26"/>
          <p:cNvPicPr preferRelativeResize="0"/>
          <p:nvPr/>
        </p:nvPicPr>
        <p:blipFill>
          <a:blip r:embed="rId11">
            <a:alphaModFix/>
          </a:blip>
          <a:stretch>
            <a:fillRect/>
          </a:stretch>
        </p:blipFill>
        <p:spPr>
          <a:xfrm>
            <a:off x="6621325" y="3545500"/>
            <a:ext cx="2130650" cy="1597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Performance comparison</a:t>
            </a:r>
            <a:endParaRPr/>
          </a:p>
        </p:txBody>
      </p:sp>
      <p:sp>
        <p:nvSpPr>
          <p:cNvPr id="176" name="Google Shape;176;p27"/>
          <p:cNvSpPr txBox="1"/>
          <p:nvPr>
            <p:ph idx="1" type="body"/>
          </p:nvPr>
        </p:nvSpPr>
        <p:spPr>
          <a:xfrm>
            <a:off x="311700" y="1152475"/>
            <a:ext cx="8520600" cy="39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Generally, on the validation and testing datasets, it appears that the BERT </a:t>
            </a:r>
            <a:r>
              <a:rPr lang="en"/>
              <a:t>model</a:t>
            </a:r>
            <a:r>
              <a:rPr lang="en"/>
              <a:t> variants perform better than the LSTM, Bag of Words, and SVM models. Specifically, RoBERTa performed the best achieving an F1 score of 0.839 on the test set. </a:t>
            </a:r>
            <a:r>
              <a:rPr lang="en"/>
              <a:t>The DistilBERT, LSTM, Bag of Words, and SVM models performed decently overall achieving an F1 score of 0.82, 0.79, 0.798, and 0.75, respectively.</a:t>
            </a:r>
            <a:endParaRPr/>
          </a:p>
          <a:p>
            <a:pPr indent="0" lvl="0" marL="0" rtl="0" algn="l">
              <a:spcBef>
                <a:spcPts val="1200"/>
              </a:spcBef>
              <a:spcAft>
                <a:spcPts val="1200"/>
              </a:spcAft>
              <a:buNone/>
            </a:pPr>
            <a:r>
              <a:rPr lang="en"/>
              <a:t>Below are some inference results on example text prompts with RoBERTa model.</a:t>
            </a:r>
            <a:endParaRPr/>
          </a:p>
        </p:txBody>
      </p:sp>
      <p:pic>
        <p:nvPicPr>
          <p:cNvPr id="177" name="Google Shape;177;p27"/>
          <p:cNvPicPr preferRelativeResize="0"/>
          <p:nvPr/>
        </p:nvPicPr>
        <p:blipFill>
          <a:blip r:embed="rId4">
            <a:alphaModFix/>
          </a:blip>
          <a:stretch>
            <a:fillRect/>
          </a:stretch>
        </p:blipFill>
        <p:spPr>
          <a:xfrm>
            <a:off x="311700" y="3361224"/>
            <a:ext cx="7989273" cy="158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311700" y="1152475"/>
            <a:ext cx="8520600" cy="380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One key lesson our team learned as we approached the end of our project development phase was that dataset size and dataset quality are just as important as tuning a model to achieve higher performance. Model hyperparameter tuning can lead to some performance </a:t>
            </a:r>
            <a:r>
              <a:rPr lang="en"/>
              <a:t>gains. However, effective preprocessing, text cleaning, feature engineering, and ensuring a dataset is large enough for a model to accurately train on is where a large bulk of performance gains can come from. </a:t>
            </a:r>
            <a:endParaRPr/>
          </a:p>
          <a:p>
            <a:pPr indent="0" lvl="0" marL="0" rtl="0" algn="l">
              <a:spcBef>
                <a:spcPts val="1200"/>
              </a:spcBef>
              <a:spcAft>
                <a:spcPts val="0"/>
              </a:spcAft>
              <a:buClr>
                <a:schemeClr val="dk1"/>
              </a:buClr>
              <a:buSzPct val="61111"/>
              <a:buFont typeface="Arial"/>
              <a:buNone/>
            </a:pPr>
            <a:r>
              <a:rPr lang="en"/>
              <a:t>Overall, it appears that the BERT models, especially RoBERTa performed the best due to their ability to capture not only local but global context bidirectionally and capture long range dependencies of the text as well. The Bag of Words and SVM models lack this capability and that hindered their performance. Therefore, another key learning from these experiments is that a model’s ability to understand context is crucial for it to perform well classifying tweets into disaster/non-disaster categories.</a:t>
            </a:r>
            <a:endParaRPr/>
          </a:p>
          <a:p>
            <a:pPr indent="0" lvl="0" marL="0" rtl="0" algn="l">
              <a:spcBef>
                <a:spcPts val="1200"/>
              </a:spcBef>
              <a:spcAft>
                <a:spcPts val="1200"/>
              </a:spcAft>
              <a:buNone/>
            </a:pPr>
            <a:r>
              <a:rPr lang="en"/>
              <a:t>Our team enjoyed this project as it was a challenge to effectively preprocess the dataset specifically to each model and train multiple models to perform well on this classification task given the dataset’s size and quality. Through many attempts at experimentation with each model, we learned volumes about proper data cleaning and preprocessing techniques respective to each model along with the strengths and weaknesses behind each model for the task of predicting disaster and non-disaster tweets.</a:t>
            </a:r>
            <a:endParaRPr/>
          </a:p>
        </p:txBody>
      </p:sp>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overview</a:t>
            </a:r>
            <a:endParaRPr/>
          </a:p>
        </p:txBody>
      </p:sp>
      <p:sp>
        <p:nvSpPr>
          <p:cNvPr id="61" name="Google Shape;61;p14"/>
          <p:cNvSpPr txBox="1"/>
          <p:nvPr>
            <p:ph idx="1" type="body"/>
          </p:nvPr>
        </p:nvSpPr>
        <p:spPr>
          <a:xfrm>
            <a:off x="311700" y="640675"/>
            <a:ext cx="6253200" cy="433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Problem statement</a:t>
            </a:r>
            <a:endParaRPr sz="1400"/>
          </a:p>
          <a:p>
            <a:pPr indent="0" lvl="0" marL="0" rtl="0" algn="l">
              <a:spcBef>
                <a:spcPts val="1200"/>
              </a:spcBef>
              <a:spcAft>
                <a:spcPts val="0"/>
              </a:spcAft>
              <a:buNone/>
            </a:pPr>
            <a:r>
              <a:rPr lang="en" sz="1000">
                <a:solidFill>
                  <a:schemeClr val="dk1"/>
                </a:solidFill>
              </a:rPr>
              <a:t>To construct a machine learning model that is capable of accurately performing binary classification on a dataset of disaster/non-disaster tweets to predict which tweets were related to real disasters and which tweets were not related to disasters. This entails data preprocessing, model selection, model training, and model prediction to perform binary </a:t>
            </a:r>
            <a:r>
              <a:rPr lang="en" sz="1000">
                <a:solidFill>
                  <a:schemeClr val="dk1"/>
                </a:solidFill>
              </a:rPr>
              <a:t>classification</a:t>
            </a:r>
            <a:r>
              <a:rPr lang="en" sz="1000">
                <a:solidFill>
                  <a:schemeClr val="dk1"/>
                </a:solidFill>
              </a:rPr>
              <a:t> on the testing dataset to predict whether a tweet was a disaster related tweet or a non-disaster related tweet.</a:t>
            </a:r>
            <a:endParaRPr sz="1000">
              <a:solidFill>
                <a:schemeClr val="dk1"/>
              </a:solidFill>
            </a:endParaRPr>
          </a:p>
          <a:p>
            <a:pPr indent="0" lvl="0" marL="0" rtl="0" algn="l">
              <a:spcBef>
                <a:spcPts val="1200"/>
              </a:spcBef>
              <a:spcAft>
                <a:spcPts val="0"/>
              </a:spcAft>
              <a:buNone/>
            </a:pPr>
            <a:r>
              <a:rPr lang="en" sz="1400"/>
              <a:t>Problem relevance and importance</a:t>
            </a:r>
            <a:endParaRPr sz="1400"/>
          </a:p>
          <a:p>
            <a:pPr indent="0" lvl="0" marL="0" rtl="0" algn="l">
              <a:spcBef>
                <a:spcPts val="1200"/>
              </a:spcBef>
              <a:spcAft>
                <a:spcPts val="0"/>
              </a:spcAft>
              <a:buNone/>
            </a:pPr>
            <a:r>
              <a:rPr lang="en" sz="1000">
                <a:solidFill>
                  <a:schemeClr val="dk1"/>
                </a:solidFill>
              </a:rPr>
              <a:t>This problem is relevant because twitter is a communication platform that is used in times of disaster or emergency. In today’s world, most people have </a:t>
            </a:r>
            <a:r>
              <a:rPr lang="en" sz="1000">
                <a:solidFill>
                  <a:schemeClr val="dk1"/>
                </a:solidFill>
              </a:rPr>
              <a:t>smartphones</a:t>
            </a:r>
            <a:r>
              <a:rPr lang="en" sz="1000">
                <a:solidFill>
                  <a:schemeClr val="dk1"/>
                </a:solidFill>
              </a:rPr>
              <a:t>, and by extension, may also have twitter installed. This establishes twitter as a relevant communicative tool in our modern </a:t>
            </a:r>
            <a:r>
              <a:rPr lang="en" sz="1000">
                <a:solidFill>
                  <a:schemeClr val="dk1"/>
                </a:solidFill>
              </a:rPr>
              <a:t>society. </a:t>
            </a:r>
            <a:r>
              <a:rPr lang="en" sz="1000">
                <a:solidFill>
                  <a:schemeClr val="dk1"/>
                </a:solidFill>
              </a:rPr>
              <a:t>Therefore, disaster and emergency situations can be </a:t>
            </a:r>
            <a:r>
              <a:rPr lang="en" sz="1000">
                <a:solidFill>
                  <a:schemeClr val="dk1"/>
                </a:solidFill>
              </a:rPr>
              <a:t>effectively</a:t>
            </a:r>
            <a:r>
              <a:rPr lang="en" sz="1000">
                <a:solidFill>
                  <a:schemeClr val="dk1"/>
                </a:solidFill>
              </a:rPr>
              <a:t> communicated through this medium. This has propelled many agencies to observe twitter to capture any disaster related tweets and communications. However, to a machine, it is not always obvious whether a tweet is related to a disaster or not and doing so manually would be consume lots of time. Therefore, building a model capable of accurately predicting disaster tweets offers a systematic approach to observe these disaster tweets for organizations and agencies searching for a solution to this problem.</a:t>
            </a:r>
            <a:endParaRPr sz="1000">
              <a:solidFill>
                <a:schemeClr val="dk1"/>
              </a:solidFill>
            </a:endParaRPr>
          </a:p>
          <a:p>
            <a:pPr indent="0" lvl="0" marL="0" rtl="0" algn="l">
              <a:spcBef>
                <a:spcPts val="1200"/>
              </a:spcBef>
              <a:spcAft>
                <a:spcPts val="0"/>
              </a:spcAft>
              <a:buNone/>
            </a:pPr>
            <a:r>
              <a:rPr lang="en" sz="1000">
                <a:solidFill>
                  <a:schemeClr val="dk1"/>
                </a:solidFill>
              </a:rPr>
              <a:t>Example: </a:t>
            </a:r>
            <a:r>
              <a:rPr lang="en" sz="1050">
                <a:solidFill>
                  <a:srgbClr val="3C4043"/>
                </a:solidFill>
                <a:highlight>
                  <a:schemeClr val="lt1"/>
                </a:highlight>
              </a:rPr>
              <a:t>The author explicitly uses the word “ABLAZE” but means it metaphorically. This is clear to a human right away, especially with the visual aid. But it’s less clear to a machine.</a:t>
            </a:r>
            <a:endParaRPr sz="1050">
              <a:solidFill>
                <a:srgbClr val="3C4043"/>
              </a:solidFill>
            </a:endParaRPr>
          </a:p>
          <a:p>
            <a:pPr indent="0" lvl="0" marL="0" rtl="0" algn="l">
              <a:spcBef>
                <a:spcPts val="1200"/>
              </a:spcBef>
              <a:spcAft>
                <a:spcPts val="1200"/>
              </a:spcAft>
              <a:buClr>
                <a:schemeClr val="dk1"/>
              </a:buClr>
              <a:buSzPts val="1100"/>
              <a:buFont typeface="Arial"/>
              <a:buNone/>
            </a:pPr>
            <a:r>
              <a:rPr lang="en" sz="1050">
                <a:solidFill>
                  <a:srgbClr val="3C4043"/>
                </a:solidFill>
              </a:rPr>
              <a:t>Through this project, we evaluated results of different models for this binary sequence classification task.</a:t>
            </a:r>
            <a:endParaRPr sz="1000">
              <a:solidFill>
                <a:schemeClr val="dk1"/>
              </a:solidFill>
            </a:endParaRPr>
          </a:p>
        </p:txBody>
      </p:sp>
      <p:pic>
        <p:nvPicPr>
          <p:cNvPr id="62" name="Google Shape;62;p14"/>
          <p:cNvPicPr preferRelativeResize="0"/>
          <p:nvPr/>
        </p:nvPicPr>
        <p:blipFill>
          <a:blip r:embed="rId4">
            <a:alphaModFix/>
          </a:blip>
          <a:stretch>
            <a:fillRect/>
          </a:stretch>
        </p:blipFill>
        <p:spPr>
          <a:xfrm>
            <a:off x="6689478" y="245473"/>
            <a:ext cx="2246600" cy="465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3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68" name="Google Shape;68;p15"/>
          <p:cNvSpPr txBox="1"/>
          <p:nvPr>
            <p:ph idx="1" type="body"/>
          </p:nvPr>
        </p:nvSpPr>
        <p:spPr>
          <a:xfrm>
            <a:off x="83100" y="625975"/>
            <a:ext cx="3022200" cy="9876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rPr lang="en" sz="1200"/>
              <a:t>The training dataset contains 7503 values: </a:t>
            </a:r>
            <a:endParaRPr sz="1200"/>
          </a:p>
          <a:p>
            <a:pPr indent="0" lvl="0" marL="0" rtl="0" algn="l">
              <a:lnSpc>
                <a:spcPct val="105000"/>
              </a:lnSpc>
              <a:spcBef>
                <a:spcPts val="1200"/>
              </a:spcBef>
              <a:spcAft>
                <a:spcPts val="1200"/>
              </a:spcAft>
              <a:buNone/>
            </a:pPr>
            <a:r>
              <a:rPr lang="en" sz="1200"/>
              <a:t>4342 being non-disastrous, 3271 being </a:t>
            </a:r>
            <a:r>
              <a:rPr lang="en" sz="1200"/>
              <a:t>disastrous</a:t>
            </a:r>
            <a:endParaRPr sz="1200"/>
          </a:p>
        </p:txBody>
      </p:sp>
      <p:pic>
        <p:nvPicPr>
          <p:cNvPr id="69" name="Google Shape;69;p15"/>
          <p:cNvPicPr preferRelativeResize="0"/>
          <p:nvPr/>
        </p:nvPicPr>
        <p:blipFill>
          <a:blip r:embed="rId3">
            <a:alphaModFix/>
          </a:blip>
          <a:stretch>
            <a:fillRect/>
          </a:stretch>
        </p:blipFill>
        <p:spPr>
          <a:xfrm>
            <a:off x="5487350" y="3466200"/>
            <a:ext cx="3656651" cy="1677175"/>
          </a:xfrm>
          <a:prstGeom prst="rect">
            <a:avLst/>
          </a:prstGeom>
          <a:noFill/>
          <a:ln>
            <a:noFill/>
          </a:ln>
        </p:spPr>
      </p:pic>
      <p:pic>
        <p:nvPicPr>
          <p:cNvPr id="70" name="Google Shape;70;p15"/>
          <p:cNvPicPr preferRelativeResize="0"/>
          <p:nvPr/>
        </p:nvPicPr>
        <p:blipFill>
          <a:blip r:embed="rId4">
            <a:alphaModFix/>
          </a:blip>
          <a:stretch>
            <a:fillRect/>
          </a:stretch>
        </p:blipFill>
        <p:spPr>
          <a:xfrm>
            <a:off x="5708100" y="1723725"/>
            <a:ext cx="3435901" cy="1742600"/>
          </a:xfrm>
          <a:prstGeom prst="rect">
            <a:avLst/>
          </a:prstGeom>
          <a:noFill/>
          <a:ln>
            <a:noFill/>
          </a:ln>
        </p:spPr>
      </p:pic>
      <p:pic>
        <p:nvPicPr>
          <p:cNvPr id="71" name="Google Shape;71;p15"/>
          <p:cNvPicPr preferRelativeResize="0"/>
          <p:nvPr/>
        </p:nvPicPr>
        <p:blipFill>
          <a:blip r:embed="rId5">
            <a:alphaModFix/>
          </a:blip>
          <a:stretch>
            <a:fillRect/>
          </a:stretch>
        </p:blipFill>
        <p:spPr>
          <a:xfrm>
            <a:off x="5708105" y="0"/>
            <a:ext cx="3435895" cy="1719675"/>
          </a:xfrm>
          <a:prstGeom prst="rect">
            <a:avLst/>
          </a:prstGeom>
          <a:noFill/>
          <a:ln>
            <a:noFill/>
          </a:ln>
        </p:spPr>
      </p:pic>
      <p:pic>
        <p:nvPicPr>
          <p:cNvPr id="72" name="Google Shape;72;p15"/>
          <p:cNvPicPr preferRelativeResize="0"/>
          <p:nvPr/>
        </p:nvPicPr>
        <p:blipFill>
          <a:blip r:embed="rId6">
            <a:alphaModFix/>
          </a:blip>
          <a:stretch>
            <a:fillRect/>
          </a:stretch>
        </p:blipFill>
        <p:spPr>
          <a:xfrm>
            <a:off x="3194306" y="445025"/>
            <a:ext cx="2513793" cy="1742600"/>
          </a:xfrm>
          <a:prstGeom prst="rect">
            <a:avLst/>
          </a:prstGeom>
          <a:noFill/>
          <a:ln>
            <a:noFill/>
          </a:ln>
        </p:spPr>
      </p:pic>
      <p:sp>
        <p:nvSpPr>
          <p:cNvPr id="73" name="Google Shape;73;p15"/>
          <p:cNvSpPr txBox="1"/>
          <p:nvPr/>
        </p:nvSpPr>
        <p:spPr>
          <a:xfrm>
            <a:off x="83100" y="1492050"/>
            <a:ext cx="2397000" cy="3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Each tweet ranges from 1-31 words.</a:t>
            </a:r>
            <a:endParaRPr sz="1200">
              <a:solidFill>
                <a:schemeClr val="dk2"/>
              </a:solidFill>
            </a:endParaRPr>
          </a:p>
          <a:p>
            <a:pPr indent="0" lvl="0" marL="0" rtl="0" algn="l">
              <a:spcBef>
                <a:spcPts val="0"/>
              </a:spcBef>
              <a:spcAft>
                <a:spcPts val="0"/>
              </a:spcAft>
              <a:buNone/>
            </a:pPr>
            <a:r>
              <a:rPr lang="en" sz="1200">
                <a:solidFill>
                  <a:schemeClr val="dk2"/>
                </a:solidFill>
              </a:rPr>
              <a:t>Each word ranging from 2-20 characters long.</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The classes are represented as 0 or 1. 0 being a non-disaster tweet and 1 being a disaster tweet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The </a:t>
            </a:r>
            <a:r>
              <a:rPr lang="en" sz="1200">
                <a:solidFill>
                  <a:schemeClr val="dk2"/>
                </a:solidFill>
              </a:rPr>
              <a:t>dataset size is 1.43 MB. The test dataset does not come with class labels. The dataset was obtained from the NLP with Disaster tweets Kaggle competition specified in the following link: </a:t>
            </a:r>
            <a:r>
              <a:rPr lang="en" sz="1200" u="sng">
                <a:solidFill>
                  <a:schemeClr val="hlink"/>
                </a:solidFill>
                <a:hlinkClick r:id="rId7"/>
              </a:rPr>
              <a:t>https://www.kaggle.com/competitions/nlp-getting-started/data</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74" name="Google Shape;74;p15"/>
          <p:cNvPicPr preferRelativeResize="0"/>
          <p:nvPr/>
        </p:nvPicPr>
        <p:blipFill>
          <a:blip r:embed="rId8">
            <a:alphaModFix/>
          </a:blip>
          <a:stretch>
            <a:fillRect/>
          </a:stretch>
        </p:blipFill>
        <p:spPr>
          <a:xfrm>
            <a:off x="2609025" y="2293300"/>
            <a:ext cx="2846451" cy="2846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311700" y="1152475"/>
            <a:ext cx="8520600" cy="3762900"/>
          </a:xfrm>
          <a:prstGeom prst="rect">
            <a:avLst/>
          </a:prstGeom>
        </p:spPr>
        <p:txBody>
          <a:bodyPr anchorCtr="0" anchor="t" bIns="91425" lIns="91425" spcFirstLastPara="1" rIns="91425" wrap="square" tIns="91425">
            <a:noAutofit/>
          </a:bodyPr>
          <a:lstStyle/>
          <a:p>
            <a:pPr indent="-309697" lvl="0" marL="457200" rtl="0" algn="l">
              <a:lnSpc>
                <a:spcPct val="85000"/>
              </a:lnSpc>
              <a:spcBef>
                <a:spcPts val="0"/>
              </a:spcBef>
              <a:spcAft>
                <a:spcPts val="0"/>
              </a:spcAft>
              <a:buSzPts val="1277"/>
              <a:buChar char="●"/>
            </a:pPr>
            <a:r>
              <a:rPr lang="en" sz="1277"/>
              <a:t>Word level cleaning and preprocessing:</a:t>
            </a:r>
            <a:endParaRPr sz="1277"/>
          </a:p>
          <a:p>
            <a:pPr indent="-310351" lvl="1" marL="914400" rtl="0" algn="l">
              <a:lnSpc>
                <a:spcPct val="85000"/>
              </a:lnSpc>
              <a:spcBef>
                <a:spcPts val="0"/>
              </a:spcBef>
              <a:spcAft>
                <a:spcPts val="0"/>
              </a:spcAft>
              <a:buSzPts val="1287"/>
              <a:buChar char="○"/>
            </a:pPr>
            <a:r>
              <a:rPr lang="en" sz="1117"/>
              <a:t>Lowercasing</a:t>
            </a:r>
            <a:endParaRPr sz="1117"/>
          </a:p>
          <a:p>
            <a:pPr indent="-310351" lvl="1" marL="914400" rtl="0" algn="l">
              <a:lnSpc>
                <a:spcPct val="85000"/>
              </a:lnSpc>
              <a:spcBef>
                <a:spcPts val="0"/>
              </a:spcBef>
              <a:spcAft>
                <a:spcPts val="0"/>
              </a:spcAft>
              <a:buSzPts val="1287"/>
              <a:buChar char="○"/>
            </a:pPr>
            <a:r>
              <a:rPr lang="en" sz="1117"/>
              <a:t>De-abbreviating (ASAP =&gt; as soon as </a:t>
            </a:r>
            <a:r>
              <a:rPr lang="en" sz="1117"/>
              <a:t>possible</a:t>
            </a:r>
            <a:r>
              <a:rPr lang="en" sz="1117"/>
              <a:t>)</a:t>
            </a:r>
            <a:endParaRPr sz="1117"/>
          </a:p>
          <a:p>
            <a:pPr indent="-310351" lvl="1" marL="914400" rtl="0" algn="l">
              <a:lnSpc>
                <a:spcPct val="85000"/>
              </a:lnSpc>
              <a:spcBef>
                <a:spcPts val="0"/>
              </a:spcBef>
              <a:spcAft>
                <a:spcPts val="0"/>
              </a:spcAft>
              <a:buSzPts val="1287"/>
              <a:buChar char="○"/>
            </a:pPr>
            <a:r>
              <a:rPr lang="en" sz="1117"/>
              <a:t>De-contracting (aren’t =&gt; are not)</a:t>
            </a:r>
            <a:endParaRPr sz="1117"/>
          </a:p>
          <a:p>
            <a:pPr indent="-310351" lvl="1" marL="914400" rtl="0" algn="l">
              <a:lnSpc>
                <a:spcPct val="85000"/>
              </a:lnSpc>
              <a:spcBef>
                <a:spcPts val="0"/>
              </a:spcBef>
              <a:spcAft>
                <a:spcPts val="0"/>
              </a:spcAft>
              <a:buSzPts val="1287"/>
              <a:buChar char="○"/>
            </a:pPr>
            <a:r>
              <a:rPr lang="en" sz="1157"/>
              <a:t>Lemmatizing</a:t>
            </a:r>
            <a:endParaRPr sz="1157"/>
          </a:p>
          <a:p>
            <a:pPr indent="-310351" lvl="1" marL="914400" rtl="0" algn="l">
              <a:lnSpc>
                <a:spcPct val="85000"/>
              </a:lnSpc>
              <a:spcBef>
                <a:spcPts val="0"/>
              </a:spcBef>
              <a:spcAft>
                <a:spcPts val="0"/>
              </a:spcAft>
              <a:buSzPts val="1287"/>
              <a:buChar char="○"/>
            </a:pPr>
            <a:r>
              <a:rPr lang="en" sz="1157"/>
              <a:t>Tokenization</a:t>
            </a:r>
            <a:endParaRPr sz="1157"/>
          </a:p>
          <a:p>
            <a:pPr indent="-309697" lvl="0" marL="457200" rtl="0" algn="l">
              <a:lnSpc>
                <a:spcPct val="85000"/>
              </a:lnSpc>
              <a:spcBef>
                <a:spcPts val="0"/>
              </a:spcBef>
              <a:spcAft>
                <a:spcPts val="0"/>
              </a:spcAft>
              <a:buSzPts val="1277"/>
              <a:buChar char="●"/>
            </a:pPr>
            <a:r>
              <a:rPr lang="en" sz="1277"/>
              <a:t>Sentence level cleaning and preprocessing:</a:t>
            </a:r>
            <a:endParaRPr sz="1277"/>
          </a:p>
          <a:p>
            <a:pPr indent="-310351" lvl="1" marL="914400" rtl="0" algn="l">
              <a:lnSpc>
                <a:spcPct val="85000"/>
              </a:lnSpc>
              <a:spcBef>
                <a:spcPts val="0"/>
              </a:spcBef>
              <a:spcAft>
                <a:spcPts val="0"/>
              </a:spcAft>
              <a:buSzPts val="1287"/>
              <a:buChar char="○"/>
            </a:pPr>
            <a:r>
              <a:rPr lang="en" sz="1117"/>
              <a:t>Removing mentions, urls, emojis, punctuations, digits</a:t>
            </a:r>
            <a:endParaRPr sz="1117"/>
          </a:p>
          <a:p>
            <a:pPr indent="-310351" lvl="1" marL="914400" rtl="0" algn="l">
              <a:lnSpc>
                <a:spcPct val="85000"/>
              </a:lnSpc>
              <a:spcBef>
                <a:spcPts val="0"/>
              </a:spcBef>
              <a:spcAft>
                <a:spcPts val="0"/>
              </a:spcAft>
              <a:buSzPts val="1287"/>
              <a:buChar char="○"/>
            </a:pPr>
            <a:r>
              <a:rPr lang="en" sz="1117"/>
              <a:t>Removing stopwords</a:t>
            </a:r>
            <a:endParaRPr sz="1117"/>
          </a:p>
          <a:p>
            <a:pPr indent="-309697" lvl="0" marL="457200" rtl="0" algn="l">
              <a:lnSpc>
                <a:spcPct val="85000"/>
              </a:lnSpc>
              <a:spcBef>
                <a:spcPts val="0"/>
              </a:spcBef>
              <a:spcAft>
                <a:spcPts val="0"/>
              </a:spcAft>
              <a:buSzPts val="1277"/>
              <a:buChar char="●"/>
            </a:pPr>
            <a:r>
              <a:rPr lang="en" sz="1277"/>
              <a:t>Dataset level preprocessing:</a:t>
            </a:r>
            <a:endParaRPr sz="1277"/>
          </a:p>
          <a:p>
            <a:pPr indent="-310351" lvl="1" marL="914400" rtl="0" algn="l">
              <a:lnSpc>
                <a:spcPct val="85000"/>
              </a:lnSpc>
              <a:spcBef>
                <a:spcPts val="0"/>
              </a:spcBef>
              <a:spcAft>
                <a:spcPts val="0"/>
              </a:spcAft>
              <a:buSzPts val="1287"/>
              <a:buChar char="○"/>
            </a:pPr>
            <a:r>
              <a:rPr lang="en" sz="1117"/>
              <a:t>Dropping duplicate data samples with ambiguous labels</a:t>
            </a:r>
            <a:endParaRPr sz="1117"/>
          </a:p>
          <a:p>
            <a:pPr indent="-310351" lvl="1" marL="914400" rtl="0" algn="l">
              <a:lnSpc>
                <a:spcPct val="85000"/>
              </a:lnSpc>
              <a:spcBef>
                <a:spcPts val="0"/>
              </a:spcBef>
              <a:spcAft>
                <a:spcPts val="0"/>
              </a:spcAft>
              <a:buSzPts val="1287"/>
              <a:buChar char="○"/>
            </a:pPr>
            <a:r>
              <a:rPr lang="en" sz="1117"/>
              <a:t>Dropping/Filling null values </a:t>
            </a:r>
            <a:endParaRPr sz="1117"/>
          </a:p>
          <a:p>
            <a:pPr indent="-309697" lvl="0" marL="457200" rtl="0" algn="l">
              <a:lnSpc>
                <a:spcPct val="85000"/>
              </a:lnSpc>
              <a:spcBef>
                <a:spcPts val="0"/>
              </a:spcBef>
              <a:spcAft>
                <a:spcPts val="0"/>
              </a:spcAft>
              <a:buSzPts val="1277"/>
              <a:buChar char="●"/>
            </a:pPr>
            <a:r>
              <a:rPr lang="en" sz="1277"/>
              <a:t>Dealing with class imbalances</a:t>
            </a:r>
            <a:endParaRPr sz="1277"/>
          </a:p>
          <a:p>
            <a:pPr indent="-310351" lvl="1" marL="914400" rtl="0" algn="l">
              <a:lnSpc>
                <a:spcPct val="85000"/>
              </a:lnSpc>
              <a:spcBef>
                <a:spcPts val="0"/>
              </a:spcBef>
              <a:spcAft>
                <a:spcPts val="0"/>
              </a:spcAft>
              <a:buSzPts val="1287"/>
              <a:buChar char="○"/>
            </a:pPr>
            <a:r>
              <a:rPr lang="en" sz="1117"/>
              <a:t>Performed data augmentation using random oversampling approach on training dataset of the bag of words model experiments.</a:t>
            </a:r>
            <a:endParaRPr sz="1277"/>
          </a:p>
          <a:p>
            <a:pPr indent="-309697" lvl="0" marL="457200" rtl="0" algn="l">
              <a:lnSpc>
                <a:spcPct val="85000"/>
              </a:lnSpc>
              <a:spcBef>
                <a:spcPts val="0"/>
              </a:spcBef>
              <a:spcAft>
                <a:spcPts val="0"/>
              </a:spcAft>
              <a:buSzPts val="1277"/>
              <a:buChar char="●"/>
            </a:pPr>
            <a:r>
              <a:rPr lang="en" sz="1277"/>
              <a:t>Feature Engineering</a:t>
            </a:r>
            <a:endParaRPr sz="1277"/>
          </a:p>
          <a:p>
            <a:pPr indent="-310351" lvl="1" marL="914400" rtl="0" algn="l">
              <a:lnSpc>
                <a:spcPct val="85000"/>
              </a:lnSpc>
              <a:spcBef>
                <a:spcPts val="0"/>
              </a:spcBef>
              <a:spcAft>
                <a:spcPts val="0"/>
              </a:spcAft>
              <a:buSzPts val="1287"/>
              <a:buChar char="○"/>
            </a:pPr>
            <a:r>
              <a:rPr lang="en" sz="1117"/>
              <a:t>The training dataset contained a ‘keyword’ feature. This specific feature engineering approach aimed to combine the ‘keyword’ feature with the ‘text’ feature in the training, validation, and testing datasets yielding a combined text feature. This was done on the Bag of Words and SVM models to improve performance.</a:t>
            </a:r>
            <a:endParaRPr sz="1117"/>
          </a:p>
          <a:p>
            <a:pPr indent="-299537" lvl="1" marL="914400" rtl="0" algn="l">
              <a:lnSpc>
                <a:spcPct val="85000"/>
              </a:lnSpc>
              <a:spcBef>
                <a:spcPts val="0"/>
              </a:spcBef>
              <a:spcAft>
                <a:spcPts val="0"/>
              </a:spcAft>
              <a:buSzPts val="1117"/>
              <a:buChar char="○"/>
            </a:pPr>
            <a:r>
              <a:rPr lang="en" sz="1117"/>
              <a:t>This aims to convey more explicit information about the tweets content by emphasizing the representation and frequency information regarding the keyword, leading to an improvement in the Bag of words and SVM models’ ability to handle ambiguity and an improvement in their classification metrics.</a:t>
            </a:r>
            <a:endParaRPr sz="1117"/>
          </a:p>
          <a:p>
            <a:pPr indent="0" lvl="0" marL="0" rtl="0" algn="l">
              <a:lnSpc>
                <a:spcPct val="85000"/>
              </a:lnSpc>
              <a:spcBef>
                <a:spcPts val="1200"/>
              </a:spcBef>
              <a:spcAft>
                <a:spcPts val="1200"/>
              </a:spcAft>
              <a:buSzPts val="440"/>
              <a:buNone/>
            </a:pPr>
            <a:r>
              <a:t/>
            </a:r>
            <a:endParaRPr sz="580"/>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and Feature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 Support Vector Machine</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rPr>
              <a:t>In our specific TF-IDF model, we chose to implement a Support Vector Machine (SVM) for its effectiveness in handling high-dimensional data and its capability to find optimal decision boundaries in classification tasks. The SVM used a linear kernel, meaning it aimed to find the best hyperplane to separate the classes in the feature space.</a:t>
            </a:r>
            <a:endParaRPr sz="1350">
              <a:solidFill>
                <a:schemeClr val="dk1"/>
              </a:solidFill>
            </a:endParaRPr>
          </a:p>
          <a:p>
            <a:pPr indent="0" lvl="0" marL="0" rtl="0" algn="l">
              <a:spcBef>
                <a:spcPts val="0"/>
              </a:spcBef>
              <a:spcAft>
                <a:spcPts val="0"/>
              </a:spcAft>
              <a:buNone/>
            </a:pPr>
            <a:r>
              <a:t/>
            </a:r>
            <a:endParaRPr sz="1350">
              <a:solidFill>
                <a:schemeClr val="dk1"/>
              </a:solidFill>
            </a:endParaRPr>
          </a:p>
          <a:p>
            <a:pPr indent="0" lvl="0" marL="0" rtl="0" algn="l">
              <a:spcBef>
                <a:spcPts val="0"/>
              </a:spcBef>
              <a:spcAft>
                <a:spcPts val="0"/>
              </a:spcAft>
              <a:buNone/>
            </a:pPr>
            <a:r>
              <a:rPr lang="en" sz="1350">
                <a:solidFill>
                  <a:schemeClr val="dk1"/>
                </a:solidFill>
              </a:rPr>
              <a:t>The SVM model was configured with the following hyperparameters:</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C=1 (regularization parameter)</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kernel='linear' (linear kernel for a linear decision boundary)</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decision_function_shape='ovo' (one-vs-one strategy for multi-class classification)</a:t>
            </a:r>
            <a:endParaRPr sz="1350">
              <a:solidFill>
                <a:schemeClr val="dk1"/>
              </a:solidFill>
            </a:endParaRPr>
          </a:p>
          <a:p>
            <a:pPr indent="0" lvl="0" marL="0" rtl="0" algn="l">
              <a:spcBef>
                <a:spcPts val="0"/>
              </a:spcBef>
              <a:spcAft>
                <a:spcPts val="0"/>
              </a:spcAft>
              <a:buNone/>
            </a:pPr>
            <a:r>
              <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Our TF-IDF model was constructed as a pipeline, integrating a TF-IDF vectorizer and an SVM classifier. The TF-IDF vectorizer transformed the raw text data into a numerical format by considering the importance of each word in the context of the entire dataset. This transformed data was then fed into the SVM classifier, which learned to distinguish between different classes based on the vectorized representation of the text.</a:t>
            </a:r>
            <a:endParaRPr sz="1350">
              <a:solidFill>
                <a:schemeClr val="dk1"/>
              </a:solidFill>
            </a:endParaRPr>
          </a:p>
          <a:p>
            <a:pPr indent="0" lvl="0" marL="0" rtl="0" algn="l">
              <a:spcBef>
                <a:spcPts val="0"/>
              </a:spcBef>
              <a:spcAft>
                <a:spcPts val="1200"/>
              </a:spcAft>
              <a:buNone/>
            </a:pPr>
            <a:r>
              <a:t/>
            </a:r>
            <a:endParaRPr sz="135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 Support Vector Machine results</a:t>
            </a:r>
            <a:endParaRPr/>
          </a:p>
        </p:txBody>
      </p:sp>
      <p:pic>
        <p:nvPicPr>
          <p:cNvPr id="92" name="Google Shape;92;p18"/>
          <p:cNvPicPr preferRelativeResize="0"/>
          <p:nvPr/>
        </p:nvPicPr>
        <p:blipFill>
          <a:blip r:embed="rId3">
            <a:alphaModFix/>
          </a:blip>
          <a:stretch>
            <a:fillRect/>
          </a:stretch>
        </p:blipFill>
        <p:spPr>
          <a:xfrm>
            <a:off x="5325225" y="623575"/>
            <a:ext cx="3414775" cy="2734825"/>
          </a:xfrm>
          <a:prstGeom prst="rect">
            <a:avLst/>
          </a:prstGeom>
          <a:noFill/>
          <a:ln>
            <a:noFill/>
          </a:ln>
        </p:spPr>
      </p:pic>
      <p:pic>
        <p:nvPicPr>
          <p:cNvPr id="93" name="Google Shape;93;p18"/>
          <p:cNvPicPr preferRelativeResize="0"/>
          <p:nvPr/>
        </p:nvPicPr>
        <p:blipFill>
          <a:blip r:embed="rId4">
            <a:alphaModFix/>
          </a:blip>
          <a:stretch>
            <a:fillRect/>
          </a:stretch>
        </p:blipFill>
        <p:spPr>
          <a:xfrm>
            <a:off x="213175" y="817825"/>
            <a:ext cx="4904300" cy="3882275"/>
          </a:xfrm>
          <a:prstGeom prst="rect">
            <a:avLst/>
          </a:prstGeom>
          <a:noFill/>
          <a:ln>
            <a:noFill/>
          </a:ln>
        </p:spPr>
      </p:pic>
      <p:pic>
        <p:nvPicPr>
          <p:cNvPr id="94" name="Google Shape;94;p18"/>
          <p:cNvPicPr preferRelativeResize="0"/>
          <p:nvPr/>
        </p:nvPicPr>
        <p:blipFill>
          <a:blip r:embed="rId5">
            <a:alphaModFix/>
          </a:blip>
          <a:stretch>
            <a:fillRect/>
          </a:stretch>
        </p:blipFill>
        <p:spPr>
          <a:xfrm>
            <a:off x="5325225" y="3358400"/>
            <a:ext cx="3818774" cy="159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BOW - Bag of Words</a:t>
            </a:r>
            <a:endParaRPr/>
          </a:p>
        </p:txBody>
      </p:sp>
      <p:sp>
        <p:nvSpPr>
          <p:cNvPr id="100" name="Google Shape;100;p19"/>
          <p:cNvSpPr txBox="1"/>
          <p:nvPr>
            <p:ph idx="1" type="body"/>
          </p:nvPr>
        </p:nvSpPr>
        <p:spPr>
          <a:xfrm>
            <a:off x="311700" y="1017725"/>
            <a:ext cx="8520600" cy="3990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The bag of words model is a </a:t>
            </a:r>
            <a:r>
              <a:rPr lang="en"/>
              <a:t>natural</a:t>
            </a:r>
            <a:r>
              <a:rPr lang="en"/>
              <a:t> language processing and machine learning model that processes text and notes the frequency of certain tokens (words) in the text. This is </a:t>
            </a:r>
            <a:r>
              <a:rPr lang="en"/>
              <a:t>especially</a:t>
            </a:r>
            <a:r>
              <a:rPr lang="en"/>
              <a:t> useful in tasks like </a:t>
            </a:r>
            <a:r>
              <a:rPr lang="en"/>
              <a:t>classification</a:t>
            </a:r>
            <a:r>
              <a:rPr lang="en"/>
              <a:t>. Therefore, we decided to utilize this model. </a:t>
            </a:r>
            <a:endParaRPr/>
          </a:p>
          <a:p>
            <a:pPr indent="0" lvl="0" marL="0" rtl="0" algn="l">
              <a:spcBef>
                <a:spcPts val="1200"/>
              </a:spcBef>
              <a:spcAft>
                <a:spcPts val="0"/>
              </a:spcAft>
              <a:buClr>
                <a:schemeClr val="dk1"/>
              </a:buClr>
              <a:buSzPct val="61111"/>
              <a:buFont typeface="Arial"/>
              <a:buNone/>
            </a:pPr>
            <a:r>
              <a:rPr lang="en"/>
              <a:t>Our specific Bag of words model consisted of a </a:t>
            </a:r>
            <a:r>
              <a:rPr b="1" lang="en"/>
              <a:t>Logistic Regression</a:t>
            </a:r>
            <a:r>
              <a:rPr lang="en"/>
              <a:t> model configured with the following hyperparameters:</a:t>
            </a:r>
            <a:endParaRPr/>
          </a:p>
          <a:p>
            <a:pPr indent="-300037" lvl="0" marL="457200" rtl="0" algn="l">
              <a:spcBef>
                <a:spcPts val="1200"/>
              </a:spcBef>
              <a:spcAft>
                <a:spcPts val="0"/>
              </a:spcAft>
              <a:buSzPct val="100000"/>
              <a:buChar char="●"/>
            </a:pPr>
            <a:r>
              <a:rPr lang="en"/>
              <a:t>solver='liblinear' (Increased performance slightly. Sklearn docs for logistic regression state this solver is beneficial for smaller datasets such as ours)</a:t>
            </a:r>
            <a:endParaRPr/>
          </a:p>
          <a:p>
            <a:pPr indent="-300037" lvl="0" marL="457200" rtl="0" algn="l">
              <a:spcBef>
                <a:spcPts val="0"/>
              </a:spcBef>
              <a:spcAft>
                <a:spcPts val="0"/>
              </a:spcAft>
              <a:buSzPct val="100000"/>
              <a:buChar char="●"/>
            </a:pPr>
            <a:r>
              <a:rPr lang="en"/>
              <a:t>class_weight='balanced' (Increased performance minimally. Want to balance the classes to be as unbiased as possible since there was a class imbalance)</a:t>
            </a:r>
            <a:endParaRPr/>
          </a:p>
          <a:p>
            <a:pPr indent="-300037" lvl="0" marL="457200" rtl="0" algn="l">
              <a:spcBef>
                <a:spcPts val="0"/>
              </a:spcBef>
              <a:spcAft>
                <a:spcPts val="0"/>
              </a:spcAft>
              <a:buSzPct val="100000"/>
              <a:buChar char="●"/>
            </a:pPr>
            <a:r>
              <a:rPr lang="en"/>
              <a:t>dual=True (No change in performance. To be used with l2 penalty (default penalty) and liblinear solver)</a:t>
            </a:r>
            <a:endParaRPr/>
          </a:p>
          <a:p>
            <a:pPr indent="-300037" lvl="0" marL="457200" rtl="0" algn="l">
              <a:spcBef>
                <a:spcPts val="0"/>
              </a:spcBef>
              <a:spcAft>
                <a:spcPts val="0"/>
              </a:spcAft>
              <a:buSzPct val="100000"/>
              <a:buChar char="●"/>
            </a:pPr>
            <a:r>
              <a:rPr lang="en"/>
              <a:t>C=0.85 (Increased performance moderately. inverse of regularization strength. Regularization benefits models to avoid memorizing training data and generalize better. Therefore we chose to use this)</a:t>
            </a:r>
            <a:endParaRPr/>
          </a:p>
          <a:p>
            <a:pPr indent="0" lvl="0" marL="0" rtl="0" algn="l">
              <a:spcBef>
                <a:spcPts val="1200"/>
              </a:spcBef>
              <a:spcAft>
                <a:spcPts val="0"/>
              </a:spcAft>
              <a:buNone/>
            </a:pPr>
            <a:r>
              <a:rPr lang="en"/>
              <a:t>Our bag of words model is constructed as a pipeline consisting of a count-vectorizer to generate the frequency counts of the tokens in a text and a logistic regression model to feed the vectorized text as input to the logistic regression model to produce an output of which class the tweet belongs to.</a:t>
            </a:r>
            <a:endParaRPr/>
          </a:p>
          <a:p>
            <a:pPr indent="0" lvl="0" marL="0" rtl="0" algn="l">
              <a:spcBef>
                <a:spcPts val="1200"/>
              </a:spcBef>
              <a:spcAft>
                <a:spcPts val="1200"/>
              </a:spcAft>
              <a:buNone/>
            </a:pPr>
            <a:r>
              <a:rPr lang="en"/>
              <a:t>One key drawback of the bag of words model is its inability to capture context. This may inhibit from achieving higher f1-scores. However, after performing data augmentation by way of randomly oversampling the minority class, it appears that the bag of words classifies both disaster tweets and non disaster tweets equally as accurately for both classes as shown in the classification results on the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2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BOW - Bag of Words results</a:t>
            </a:r>
            <a:endParaRPr/>
          </a:p>
        </p:txBody>
      </p:sp>
      <p:sp>
        <p:nvSpPr>
          <p:cNvPr id="106" name="Google Shape;106;p20"/>
          <p:cNvSpPr txBox="1"/>
          <p:nvPr>
            <p:ph idx="1" type="body"/>
          </p:nvPr>
        </p:nvSpPr>
        <p:spPr>
          <a:xfrm>
            <a:off x="311700" y="762300"/>
            <a:ext cx="3060900" cy="21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440"/>
              <a:t>The results and appropriate metrics for the bag of words model is shown below. The max f1-score on the bag of words model was 0.841 on the validation set and 0.798 on the test set according to the Kaggle competition submission score.</a:t>
            </a:r>
            <a:endParaRPr sz="1440"/>
          </a:p>
          <a:p>
            <a:pPr indent="0" lvl="0" marL="0" rtl="0" algn="l">
              <a:spcBef>
                <a:spcPts val="1200"/>
              </a:spcBef>
              <a:spcAft>
                <a:spcPts val="1200"/>
              </a:spcAft>
              <a:buSzPts val="852"/>
              <a:buNone/>
            </a:pPr>
            <a:r>
              <a:t/>
            </a:r>
            <a:endParaRPr sz="1595"/>
          </a:p>
        </p:txBody>
      </p:sp>
      <p:pic>
        <p:nvPicPr>
          <p:cNvPr id="107" name="Google Shape;107;p20"/>
          <p:cNvPicPr preferRelativeResize="0"/>
          <p:nvPr/>
        </p:nvPicPr>
        <p:blipFill rotWithShape="1">
          <a:blip r:embed="rId3">
            <a:alphaModFix/>
          </a:blip>
          <a:srcRect b="0" l="0" r="10482" t="0"/>
          <a:stretch/>
        </p:blipFill>
        <p:spPr>
          <a:xfrm>
            <a:off x="5782000" y="3032350"/>
            <a:ext cx="3225524" cy="1796250"/>
          </a:xfrm>
          <a:prstGeom prst="rect">
            <a:avLst/>
          </a:prstGeom>
          <a:noFill/>
          <a:ln>
            <a:noFill/>
          </a:ln>
        </p:spPr>
      </p:pic>
      <p:pic>
        <p:nvPicPr>
          <p:cNvPr id="108" name="Google Shape;108;p20"/>
          <p:cNvPicPr preferRelativeResize="0"/>
          <p:nvPr/>
        </p:nvPicPr>
        <p:blipFill rotWithShape="1">
          <a:blip r:embed="rId4">
            <a:alphaModFix/>
          </a:blip>
          <a:srcRect b="0" l="0" r="0" t="2524"/>
          <a:stretch/>
        </p:blipFill>
        <p:spPr>
          <a:xfrm>
            <a:off x="142900" y="3032425"/>
            <a:ext cx="2457987" cy="1796100"/>
          </a:xfrm>
          <a:prstGeom prst="rect">
            <a:avLst/>
          </a:prstGeom>
          <a:noFill/>
          <a:ln>
            <a:noFill/>
          </a:ln>
        </p:spPr>
      </p:pic>
      <p:pic>
        <p:nvPicPr>
          <p:cNvPr id="109" name="Google Shape;109;p20"/>
          <p:cNvPicPr preferRelativeResize="0"/>
          <p:nvPr/>
        </p:nvPicPr>
        <p:blipFill rotWithShape="1">
          <a:blip r:embed="rId5">
            <a:alphaModFix/>
          </a:blip>
          <a:srcRect b="4719" l="0" r="0" t="-4720"/>
          <a:stretch/>
        </p:blipFill>
        <p:spPr>
          <a:xfrm>
            <a:off x="3372475" y="590426"/>
            <a:ext cx="2817535" cy="2116450"/>
          </a:xfrm>
          <a:prstGeom prst="rect">
            <a:avLst/>
          </a:prstGeom>
          <a:noFill/>
          <a:ln>
            <a:noFill/>
          </a:ln>
        </p:spPr>
      </p:pic>
      <p:pic>
        <p:nvPicPr>
          <p:cNvPr id="110" name="Google Shape;110;p20"/>
          <p:cNvPicPr preferRelativeResize="0"/>
          <p:nvPr/>
        </p:nvPicPr>
        <p:blipFill>
          <a:blip r:embed="rId6">
            <a:alphaModFix/>
          </a:blip>
          <a:stretch>
            <a:fillRect/>
          </a:stretch>
        </p:blipFill>
        <p:spPr>
          <a:xfrm>
            <a:off x="6190000" y="696399"/>
            <a:ext cx="2817525" cy="2134492"/>
          </a:xfrm>
          <a:prstGeom prst="rect">
            <a:avLst/>
          </a:prstGeom>
          <a:noFill/>
          <a:ln>
            <a:noFill/>
          </a:ln>
        </p:spPr>
      </p:pic>
      <p:pic>
        <p:nvPicPr>
          <p:cNvPr id="111" name="Google Shape;111;p20"/>
          <p:cNvPicPr preferRelativeResize="0"/>
          <p:nvPr/>
        </p:nvPicPr>
        <p:blipFill>
          <a:blip r:embed="rId7">
            <a:alphaModFix/>
          </a:blip>
          <a:stretch>
            <a:fillRect/>
          </a:stretch>
        </p:blipFill>
        <p:spPr>
          <a:xfrm>
            <a:off x="2600875" y="3441376"/>
            <a:ext cx="3145299" cy="111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variations</a:t>
            </a:r>
            <a:endParaRPr/>
          </a:p>
        </p:txBody>
      </p:sp>
      <p:sp>
        <p:nvSpPr>
          <p:cNvPr id="117" name="Google Shape;117;p21"/>
          <p:cNvSpPr txBox="1"/>
          <p:nvPr>
            <p:ph idx="1" type="body"/>
          </p:nvPr>
        </p:nvSpPr>
        <p:spPr>
          <a:xfrm>
            <a:off x="311700" y="1017725"/>
            <a:ext cx="8520600" cy="397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LSTMs are fit for sequence classification tasks because they can utilize sequential structure of our data in this task by learning long-term dependencies. </a:t>
            </a:r>
            <a:endParaRPr sz="1600"/>
          </a:p>
          <a:p>
            <a:pPr indent="-330200" lvl="0" marL="457200" rtl="0" algn="l">
              <a:spcBef>
                <a:spcPts val="0"/>
              </a:spcBef>
              <a:spcAft>
                <a:spcPts val="0"/>
              </a:spcAft>
              <a:buSzPts val="1600"/>
              <a:buChar char="-"/>
            </a:pPr>
            <a:r>
              <a:rPr lang="en" sz="1600"/>
              <a:t>For this model, we are using keras tokenizer to transform our text tweets into sequences of embedding followed by padding the tokenized sequence with zeros for word embeddings.</a:t>
            </a:r>
            <a:endParaRPr sz="1600"/>
          </a:p>
          <a:p>
            <a:pPr indent="-330200" lvl="0" marL="457200" rtl="0" algn="l">
              <a:spcBef>
                <a:spcPts val="0"/>
              </a:spcBef>
              <a:spcAft>
                <a:spcPts val="0"/>
              </a:spcAft>
              <a:buSzPts val="1600"/>
              <a:buChar char="-"/>
            </a:pPr>
            <a:r>
              <a:rPr lang="en" sz="1600"/>
              <a:t>Methods we tried out with this model are:</a:t>
            </a:r>
            <a:endParaRPr sz="1600"/>
          </a:p>
          <a:p>
            <a:pPr indent="-317500" lvl="1" marL="914400" rtl="0" algn="l">
              <a:spcBef>
                <a:spcPts val="0"/>
              </a:spcBef>
              <a:spcAft>
                <a:spcPts val="0"/>
              </a:spcAft>
              <a:buSzPts val="1400"/>
              <a:buChar char="-"/>
            </a:pPr>
            <a:r>
              <a:rPr lang="en"/>
              <a:t>Added dropouts and recurrent_dropouts (major f1-score increase = was overfitting before)</a:t>
            </a:r>
            <a:endParaRPr/>
          </a:p>
          <a:p>
            <a:pPr indent="-317500" lvl="1" marL="914400" rtl="0" algn="l">
              <a:spcBef>
                <a:spcPts val="0"/>
              </a:spcBef>
              <a:spcAft>
                <a:spcPts val="0"/>
              </a:spcAft>
              <a:buSzPts val="1400"/>
              <a:buChar char="-"/>
            </a:pPr>
            <a:r>
              <a:rPr lang="en"/>
              <a:t>Added Dense layers after LSTM (minor f1-score increase)</a:t>
            </a:r>
            <a:endParaRPr/>
          </a:p>
          <a:p>
            <a:pPr indent="-317500" lvl="1" marL="914400" rtl="0" algn="l">
              <a:spcBef>
                <a:spcPts val="0"/>
              </a:spcBef>
              <a:spcAft>
                <a:spcPts val="0"/>
              </a:spcAft>
              <a:buSzPts val="1400"/>
              <a:buChar char="-"/>
            </a:pPr>
            <a:r>
              <a:rPr lang="en"/>
              <a:t>Added CNN with MaxPooling1D layers (minor f1-score increase) </a:t>
            </a:r>
            <a:endParaRPr/>
          </a:p>
          <a:p>
            <a:pPr indent="-317500" lvl="1" marL="914400" rtl="0" algn="l">
              <a:spcBef>
                <a:spcPts val="0"/>
              </a:spcBef>
              <a:spcAft>
                <a:spcPts val="0"/>
              </a:spcAft>
              <a:buSzPts val="1400"/>
              <a:buChar char="-"/>
            </a:pPr>
            <a:r>
              <a:rPr lang="en"/>
              <a:t>Used BiLSTM rather than LSTM (no-change)</a:t>
            </a:r>
            <a:endParaRPr/>
          </a:p>
          <a:p>
            <a:pPr indent="-317500" lvl="1" marL="914400" rtl="0" algn="l">
              <a:spcBef>
                <a:spcPts val="0"/>
              </a:spcBef>
              <a:spcAft>
                <a:spcPts val="0"/>
              </a:spcAft>
              <a:buSzPts val="1400"/>
              <a:buChar char="-"/>
            </a:pPr>
            <a:r>
              <a:rPr lang="en"/>
              <a:t>Stacked LSTM layers with first layer feeding sequences into the second (no-change)</a:t>
            </a:r>
            <a:endParaRPr/>
          </a:p>
          <a:p>
            <a:pPr indent="-317500" lvl="1" marL="914400" rtl="0" algn="l">
              <a:spcBef>
                <a:spcPts val="0"/>
              </a:spcBef>
              <a:spcAft>
                <a:spcPts val="0"/>
              </a:spcAft>
              <a:buSzPts val="1400"/>
              <a:buChar char="-"/>
            </a:pPr>
            <a:r>
              <a:rPr lang="en"/>
              <a:t>Tuning hyperparameters (minor f1-score increase)</a:t>
            </a:r>
            <a:endParaRPr/>
          </a:p>
          <a:p>
            <a:pPr indent="0" lvl="0" marL="914400" rtl="0" algn="l">
              <a:spcBef>
                <a:spcPts val="1200"/>
              </a:spcBef>
              <a:spcAft>
                <a:spcPts val="1200"/>
              </a:spcAft>
              <a:buNone/>
            </a:pPr>
            <a:r>
              <a:rPr lang="en" sz="1400"/>
              <a:t>Major difference ~ 0.1, Minor difference ~ 0.01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