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72" r:id="rId5"/>
  </p:sldMasterIdLst>
  <p:notesMasterIdLst>
    <p:notesMasterId r:id="rId14"/>
  </p:notesMasterIdLst>
  <p:handoutMasterIdLst>
    <p:handoutMasterId r:id="rId15"/>
  </p:handoutMasterIdLst>
  <p:sldIdLst>
    <p:sldId id="256" r:id="rId6"/>
    <p:sldId id="271" r:id="rId7"/>
    <p:sldId id="274" r:id="rId8"/>
    <p:sldId id="272" r:id="rId9"/>
    <p:sldId id="273" r:id="rId10"/>
    <p:sldId id="275" r:id="rId11"/>
    <p:sldId id="276" r:id="rId12"/>
    <p:sldId id="269" r:id="rId13"/>
  </p:sldIdLst>
  <p:sldSz cx="9144000" cy="5143500" type="screen16x9"/>
  <p:notesSz cx="7010400" cy="923607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1pPr>
    <a:lvl2pPr marL="389626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2pPr>
    <a:lvl3pPr marL="779252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3pPr>
    <a:lvl4pPr marL="1168878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4pPr>
    <a:lvl5pPr marL="1558503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5pPr>
    <a:lvl6pPr marL="1948129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6pPr>
    <a:lvl7pPr marL="2337755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7pPr>
    <a:lvl8pPr marL="2727381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8pPr>
    <a:lvl9pPr marL="3117007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32" userDrawn="1">
          <p15:clr>
            <a:srgbClr val="A4A3A4"/>
          </p15:clr>
        </p15:guide>
        <p15:guide id="4" orient="horz" pos="2748" userDrawn="1">
          <p15:clr>
            <a:srgbClr val="A4A3A4"/>
          </p15:clr>
        </p15:guide>
        <p15:guide id="5" orient="horz" pos="3888">
          <p15:clr>
            <a:srgbClr val="A4A3A4"/>
          </p15:clr>
        </p15:guide>
        <p15:guide id="11" pos="5760" userDrawn="1">
          <p15:clr>
            <a:srgbClr val="A4A3A4"/>
          </p15:clr>
        </p15:guide>
        <p15:guide id="15" pos="6144">
          <p15:clr>
            <a:srgbClr val="A4A3A4"/>
          </p15:clr>
        </p15:guide>
        <p15:guide id="16" orient="horz" pos="276" userDrawn="1">
          <p15:clr>
            <a:srgbClr val="A4A3A4"/>
          </p15:clr>
        </p15:guide>
        <p15:guide id="20" pos="2736" userDrawn="1">
          <p15:clr>
            <a:srgbClr val="A4A3A4"/>
          </p15:clr>
        </p15:guide>
        <p15:guide id="21" pos="5688" userDrawn="1">
          <p15:clr>
            <a:srgbClr val="A4A3A4"/>
          </p15:clr>
        </p15:guide>
        <p15:guide id="22" orient="horz" pos="1956" userDrawn="1">
          <p15:clr>
            <a:srgbClr val="A4A3A4"/>
          </p15:clr>
        </p15:guide>
        <p15:guide id="26" orient="horz" pos="3036" userDrawn="1">
          <p15:clr>
            <a:srgbClr val="A4A3A4"/>
          </p15:clr>
        </p15:guide>
        <p15:guide id="27" orient="horz" pos="1644" userDrawn="1">
          <p15:clr>
            <a:srgbClr val="A4A3A4"/>
          </p15:clr>
        </p15:guide>
        <p15:guide id="28" orient="horz" pos="1860" userDrawn="1">
          <p15:clr>
            <a:srgbClr val="A4A3A4"/>
          </p15:clr>
        </p15:guide>
        <p15:guide id="29" pos="2880" userDrawn="1">
          <p15:clr>
            <a:srgbClr val="A4A3A4"/>
          </p15:clr>
        </p15:guide>
        <p15:guide id="31" orient="horz" pos="804" userDrawn="1">
          <p15:clr>
            <a:srgbClr val="A4A3A4"/>
          </p15:clr>
        </p15:guide>
        <p15:guide id="32" pos="5448" userDrawn="1">
          <p15:clr>
            <a:srgbClr val="A4A3A4"/>
          </p15:clr>
        </p15:guide>
        <p15:guide id="33" pos="480" userDrawn="1">
          <p15:clr>
            <a:srgbClr val="A4A3A4"/>
          </p15:clr>
        </p15:guide>
        <p15:guide id="34" pos="336" userDrawn="1">
          <p15:clr>
            <a:srgbClr val="A4A3A4"/>
          </p15:clr>
        </p15:guide>
        <p15:guide id="35" orient="horz" pos="348" userDrawn="1">
          <p15:clr>
            <a:srgbClr val="A4A3A4"/>
          </p15:clr>
        </p15:guide>
        <p15:guide id="36" orient="horz" pos="2169">
          <p15:clr>
            <a:srgbClr val="A4A3A4"/>
          </p15:clr>
        </p15:guide>
        <p15:guide id="37" orient="horz" pos="3239">
          <p15:clr>
            <a:srgbClr val="A4A3A4"/>
          </p15:clr>
        </p15:guide>
        <p15:guide id="38" orient="horz" pos="606">
          <p15:clr>
            <a:srgbClr val="A4A3A4"/>
          </p15:clr>
        </p15:guide>
        <p15:guide id="39" orient="horz" pos="2772">
          <p15:clr>
            <a:srgbClr val="A4A3A4"/>
          </p15:clr>
        </p15:guide>
        <p15:guide id="40" pos="5759">
          <p15:clr>
            <a:srgbClr val="A4A3A4"/>
          </p15:clr>
        </p15:guide>
        <p15:guide id="41" pos="5700">
          <p15:clr>
            <a:srgbClr val="A4A3A4"/>
          </p15:clr>
        </p15:guide>
        <p15:guide id="42" pos="2944">
          <p15:clr>
            <a:srgbClr val="A4A3A4"/>
          </p15:clr>
        </p15:guide>
        <p15:guide id="43" pos="4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CC00"/>
    <a:srgbClr val="00CCFF"/>
    <a:srgbClr val="00008C"/>
    <a:srgbClr val="001EFF"/>
    <a:srgbClr val="F46E00"/>
    <a:srgbClr val="9AF7FF"/>
    <a:srgbClr val="F2F2F2"/>
    <a:srgbClr val="D9D9D9"/>
    <a:srgbClr val="2C2D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5" autoAdjust="0"/>
    <p:restoredTop sz="92819" autoAdjust="0"/>
  </p:normalViewPr>
  <p:slideViewPr>
    <p:cSldViewPr snapToGrid="0">
      <p:cViewPr varScale="1">
        <p:scale>
          <a:sx n="109" d="100"/>
          <a:sy n="109" d="100"/>
        </p:scale>
        <p:origin x="686" y="82"/>
      </p:cViewPr>
      <p:guideLst>
        <p:guide orient="horz" pos="2532"/>
        <p:guide orient="horz" pos="2748"/>
        <p:guide orient="horz" pos="3888"/>
        <p:guide pos="5760"/>
        <p:guide pos="6144"/>
        <p:guide orient="horz" pos="276"/>
        <p:guide pos="2736"/>
        <p:guide pos="5688"/>
        <p:guide orient="horz" pos="1956"/>
        <p:guide orient="horz" pos="3036"/>
        <p:guide orient="horz" pos="1644"/>
        <p:guide orient="horz" pos="1860"/>
        <p:guide pos="2880"/>
        <p:guide orient="horz" pos="804"/>
        <p:guide pos="5448"/>
        <p:guide pos="480"/>
        <p:guide pos="336"/>
        <p:guide orient="horz" pos="348"/>
        <p:guide orient="horz" pos="2169"/>
        <p:guide orient="horz" pos="3239"/>
        <p:guide orient="horz" pos="606"/>
        <p:guide orient="horz" pos="2772"/>
        <p:guide pos="5759"/>
        <p:guide pos="5700"/>
        <p:guide pos="2944"/>
        <p:guide pos="4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66" y="-120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756" y="2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81867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756" y="8781867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fld id="{DA6835A3-9366-4C20-B248-0AC9C46AA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723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7038" y="693738"/>
            <a:ext cx="61563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9407" y="4387248"/>
            <a:ext cx="5611588" cy="415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fld id="{C0C428FF-E08F-45DE-BAC9-258D4444EC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49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1pPr>
    <a:lvl2pPr marL="389626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2pPr>
    <a:lvl3pPr marL="77925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3pPr>
    <a:lvl4pPr marL="116887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4pPr>
    <a:lvl5pPr marL="155850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C428FF-E08F-45DE-BAC9-258D4444EC1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027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48105" y="3230193"/>
            <a:ext cx="5556738" cy="221456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1600" b="0" i="0">
                <a:solidFill>
                  <a:srgbClr val="ED8B00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pic>
        <p:nvPicPr>
          <p:cNvPr id="13" name="Picture 2" descr="C:\Users\10630824\Desktop\Microot template\LTI logo (3)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69"/>
          <a:stretch/>
        </p:blipFill>
        <p:spPr bwMode="auto">
          <a:xfrm>
            <a:off x="6103631" y="4581795"/>
            <a:ext cx="1294850" cy="27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631" y="267475"/>
            <a:ext cx="689056" cy="5106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34" y="267475"/>
            <a:ext cx="864729" cy="62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70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89" y="940222"/>
            <a:ext cx="8615227" cy="37250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8" y="240427"/>
            <a:ext cx="8024283" cy="38472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43291" y="681005"/>
            <a:ext cx="7964402" cy="188523"/>
          </a:xfrm>
        </p:spPr>
        <p:txBody>
          <a:bodyPr/>
          <a:lstStyle>
            <a:lvl1pPr marL="0" indent="0">
              <a:buNone/>
              <a:defRPr sz="12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 dirty="0"/>
              <a:t>Secondary title place holder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1610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9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816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153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7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9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34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14E39C5E-3938-484F-9F2C-43A53F2F2C23}" type="datetimeFigureOut">
              <a:rPr lang="en-US" smtClean="0"/>
              <a:t>27/11/2019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2F87D1DA-C60F-764E-8590-C8E0B173B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6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258189" y="731070"/>
            <a:ext cx="8615227" cy="393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269878" y="240427"/>
            <a:ext cx="8594260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2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02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8304" y="-37324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3" r:id="rId3"/>
    <p:sldLayoutId id="2147483680" r:id="rId4"/>
    <p:sldLayoutId id="2147483665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 b="0" i="0" baseline="0">
          <a:solidFill>
            <a:srgbClr val="2C2D8B"/>
          </a:solidFill>
          <a:latin typeface="Calibri Light"/>
          <a:ea typeface="+mj-ea"/>
          <a:cs typeface="Calibri Ligh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389626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779252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168878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558503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46110" indent="-146110" algn="l" defTabSz="1566621" rtl="0" eaLnBrk="0" fontAlgn="base" hangingPunct="0">
        <a:spcBef>
          <a:spcPct val="75000"/>
        </a:spcBef>
        <a:spcAft>
          <a:spcPct val="0"/>
        </a:spcAft>
        <a:buClrTx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1pPr>
      <a:lvl2pPr marL="293573" indent="-146110" algn="l" defTabSz="1566621" rtl="0" eaLnBrk="0" fontAlgn="base" hangingPunct="0">
        <a:spcBef>
          <a:spcPct val="25000"/>
        </a:spcBef>
        <a:spcAft>
          <a:spcPct val="0"/>
        </a:spcAft>
        <a:buClrTx/>
        <a:buSzPct val="8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2pPr>
      <a:lvl3pPr marL="441035" indent="-146110" algn="l" defTabSz="1566621" rtl="0" eaLnBrk="0" fontAlgn="base" hangingPunct="0">
        <a:spcBef>
          <a:spcPct val="25000"/>
        </a:spcBef>
        <a:spcAft>
          <a:spcPct val="0"/>
        </a:spcAft>
        <a:buClrTx/>
        <a:buSzPct val="7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3pPr>
      <a:lvl4pPr marL="584439" indent="-142052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4pPr>
      <a:lvl5pPr marL="726490" indent="-140698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5pPr>
      <a:lvl6pPr marL="1116116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6pPr>
      <a:lvl7pPr marL="1505742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7pPr>
      <a:lvl8pPr marL="1895368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8pPr>
      <a:lvl9pPr marL="2284994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114" y="1785786"/>
            <a:ext cx="2191771" cy="157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3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48105" y="2294751"/>
            <a:ext cx="5561624" cy="553998"/>
          </a:xfrm>
        </p:spPr>
        <p:txBody>
          <a:bodyPr/>
          <a:lstStyle/>
          <a:p>
            <a:pPr algn="ctr">
              <a:defRPr/>
            </a:pPr>
            <a:r>
              <a:rPr lang="en-US" sz="3600" dirty="0">
                <a:solidFill>
                  <a:schemeClr val="bg2">
                    <a:lumMod val="1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National Scholarship Portal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xmlns="" id="{68202439-09FC-4885-8D97-E550F9A68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2991" y="3048071"/>
            <a:ext cx="5556738" cy="144867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Team Members :			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Nikhil Mundey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Ishita Deshmukh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Gunjan Kotak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Seema Mane</a:t>
            </a:r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4964396-3961-4DE3-820B-BFAB6BF56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386" y="983765"/>
            <a:ext cx="8615227" cy="3725083"/>
          </a:xfrm>
        </p:spPr>
        <p:txBody>
          <a:bodyPr/>
          <a:lstStyle/>
          <a:p>
            <a:r>
              <a:rPr lang="en-IN" sz="1800" dirty="0"/>
              <a:t>National Scholarship portal is a project developed with the main aim of providing an easy and efficient way for applying and getting a scholarship for students in need of it.</a:t>
            </a:r>
          </a:p>
          <a:p>
            <a:r>
              <a:rPr lang="en-IN" sz="1800" dirty="0"/>
              <a:t>Students will access the web portal by login to the portal and can apply for the scholarship schemes. </a:t>
            </a:r>
          </a:p>
          <a:p>
            <a:r>
              <a:rPr lang="en-GB" sz="1800" dirty="0"/>
              <a:t>Government has offered various scholarships based on various criteria like merit, minority and specially for girls to encourage them for Education.</a:t>
            </a:r>
            <a:endParaRPr lang="en-IN" sz="1800" b="1" dirty="0"/>
          </a:p>
          <a:p>
            <a:endParaRPr lang="en-IN" sz="1800" dirty="0"/>
          </a:p>
          <a:p>
            <a:endParaRPr lang="en-SG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4386" y="327512"/>
            <a:ext cx="8024283" cy="384721"/>
          </a:xfrm>
        </p:spPr>
        <p:txBody>
          <a:bodyPr/>
          <a:lstStyle/>
          <a:p>
            <a:r>
              <a:rPr lang="en-US" dirty="0"/>
              <a:t>Abstract</a:t>
            </a:r>
          </a:p>
        </p:txBody>
      </p:sp>
    </p:spTree>
    <p:extLst>
      <p:ext uri="{BB962C8B-B14F-4D97-AF65-F5344CB8AC3E}">
        <p14:creationId xmlns:p14="http://schemas.microsoft.com/office/powerpoint/2010/main" val="76088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78" y="240427"/>
            <a:ext cx="7358083" cy="447352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82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27B2DA6D-D450-4D4D-895E-DDECA835E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4896C67D-CE90-4A22-B896-8E15E6795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89" y="285834"/>
            <a:ext cx="8024283" cy="384721"/>
          </a:xfrm>
        </p:spPr>
        <p:txBody>
          <a:bodyPr/>
          <a:lstStyle/>
          <a:p>
            <a:r>
              <a:rPr lang="en-US" dirty="0"/>
              <a:t>Assumptions and scope of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231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575AE43B-2819-48BF-90B4-29A6C58D3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Eclipse </a:t>
            </a:r>
          </a:p>
          <a:p>
            <a:r>
              <a:rPr lang="en-US" dirty="0"/>
              <a:t>Tomcat</a:t>
            </a:r>
          </a:p>
          <a:p>
            <a:r>
              <a:rPr lang="en-US" dirty="0"/>
              <a:t>Java </a:t>
            </a:r>
          </a:p>
          <a:p>
            <a:r>
              <a:rPr lang="en-US" dirty="0" smtClean="0"/>
              <a:t>HTML</a:t>
            </a:r>
          </a:p>
          <a:p>
            <a:r>
              <a:rPr lang="en-US" dirty="0" smtClean="0"/>
              <a:t>JSP</a:t>
            </a:r>
          </a:p>
          <a:p>
            <a:r>
              <a:rPr lang="en-US" dirty="0" smtClean="0"/>
              <a:t>Spring MVC</a:t>
            </a:r>
          </a:p>
          <a:p>
            <a:r>
              <a:rPr lang="en-US" dirty="0" smtClean="0"/>
              <a:t>JPA</a:t>
            </a:r>
            <a:endParaRPr lang="en-US" dirty="0" smtClean="0"/>
          </a:p>
          <a:p>
            <a:r>
              <a:rPr lang="en-US" dirty="0"/>
              <a:t>Oracle </a:t>
            </a:r>
            <a:r>
              <a:rPr lang="en-US" dirty="0" smtClean="0"/>
              <a:t>SQL Developer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904DD0AA-0004-4A7D-B758-51CACD8F3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and tools version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863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535" y="939800"/>
            <a:ext cx="4967817" cy="372586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SCRUM BOARD SNAPSHOT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215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58265" y="2209905"/>
            <a:ext cx="8024283" cy="553998"/>
          </a:xfrm>
        </p:spPr>
        <p:txBody>
          <a:bodyPr/>
          <a:lstStyle/>
          <a:p>
            <a:pPr algn="ctr"/>
            <a:r>
              <a:rPr lang="en-US" sz="3600" dirty="0" smtClean="0"/>
              <a:t>THANK YOU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64830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752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Comments xmlns="71bf3f0a-df54-467d-89c2-87f8d534ba7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F8E8959049E8428369959651C7B244" ma:contentTypeVersion="1" ma:contentTypeDescription="Create a new document." ma:contentTypeScope="" ma:versionID="a3dfc01f428c3fcbfdafd221a376b9de">
  <xsd:schema xmlns:xsd="http://www.w3.org/2001/XMLSchema" xmlns:p="http://schemas.microsoft.com/office/2006/metadata/properties" xmlns:ns2="71bf3f0a-df54-467d-89c2-87f8d534ba77" targetNamespace="http://schemas.microsoft.com/office/2006/metadata/properties" ma:root="true" ma:fieldsID="96a372070048e73f7666a0524ec77300" ns2:_="">
    <xsd:import namespace="71bf3f0a-df54-467d-89c2-87f8d534ba77"/>
    <xsd:element name="properties">
      <xsd:complexType>
        <xsd:sequence>
          <xsd:element name="documentManagement">
            <xsd:complexType>
              <xsd:all>
                <xsd:element ref="ns2:Comments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71bf3f0a-df54-467d-89c2-87f8d534ba77" elementFormDefault="qualified">
    <xsd:import namespace="http://schemas.microsoft.com/office/2006/documentManagement/types"/>
    <xsd:element name="Comments" ma:index="10" nillable="true" ma:displayName="Comments" ma:internalName="Comments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4559248-63FA-4C6E-A37D-96FF4426E5C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71bf3f0a-df54-467d-89c2-87f8d534ba77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C674307-C299-473D-A73D-C7DBA1A7BA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bf3f0a-df54-467d-89c2-87f8d534ba7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8ABB6DC8-0142-4676-96FE-F1693BA9504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23676</TotalTime>
  <Words>105</Words>
  <Application>Microsoft Office PowerPoint</Application>
  <PresentationFormat>On-screen Show (16:9)</PresentationFormat>
  <Paragraphs>25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 Light</vt:lpstr>
      <vt:lpstr>Geneva</vt:lpstr>
      <vt:lpstr>STKaiti</vt:lpstr>
      <vt:lpstr>Symbol</vt:lpstr>
      <vt:lpstr>Wingdings</vt:lpstr>
      <vt:lpstr>ヒラギノ角ゴ Pro W3</vt:lpstr>
      <vt:lpstr>L&amp;T Infotech</vt:lpstr>
      <vt:lpstr>Custom Design</vt:lpstr>
      <vt:lpstr>National Scholarship Portal</vt:lpstr>
      <vt:lpstr>Abstract</vt:lpstr>
      <vt:lpstr>Schema</vt:lpstr>
      <vt:lpstr>Assumptions and scope of project</vt:lpstr>
      <vt:lpstr>Technologies and tools version</vt:lpstr>
      <vt:lpstr>SCRUM BOARD SNAPSHOT</vt:lpstr>
      <vt:lpstr>THANK YOU</vt:lpstr>
      <vt:lpstr>PowerPoint Presentation</vt:lpstr>
    </vt:vector>
  </TitlesOfParts>
  <Company>Citi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ICG_Pres(A4)</dc:title>
  <dc:creator>Rowsell, Karen [CCC-OT_OP]</dc:creator>
  <cp:lastModifiedBy>Windows User</cp:lastModifiedBy>
  <cp:revision>1884</cp:revision>
  <cp:lastPrinted>2015-11-28T12:28:20Z</cp:lastPrinted>
  <dcterms:created xsi:type="dcterms:W3CDTF">2007-05-25T22:38:05Z</dcterms:created>
  <dcterms:modified xsi:type="dcterms:W3CDTF">2019-11-27T01:41:46Z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0x01010070F8E8959049E8428369959651C7B244</vt:lpwstr>
  </property>
  <property fmtid="{D5CDD505-2E9C-101B-9397-08002B2CF9AE}" pid="3" name="TOCOpt">
    <vt:lpwstr>1</vt:lpwstr>
  </property>
  <property fmtid="{D5CDD505-2E9C-101B-9397-08002B2CF9AE}" pid="4" name="PNSOpt">
    <vt:lpwstr>1</vt:lpwstr>
  </property>
  <property fmtid="{D5CDD505-2E9C-101B-9397-08002B2CF9AE}" pid="5" name="Pitchbook Compatible">
    <vt:lpwstr>Yes</vt:lpwstr>
  </property>
</Properties>
</file>