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74" r:id="rId4"/>
    <p:sldId id="275" r:id="rId5"/>
    <p:sldId id="276" r:id="rId6"/>
    <p:sldId id="260" r:id="rId7"/>
    <p:sldId id="261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80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4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8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4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6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4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5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3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2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4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chaelbryantds/internet-speeds-and-prices" TargetMode="External"/><Relationship Id="rId2" Type="http://schemas.openxmlformats.org/officeDocument/2006/relationships/hyperlink" Target="https://www.kaggle.com/datasets/mehmetsabrikunt/internet-service-chu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chaelbryantds/internet-speeds-and-prices" TargetMode="External"/><Relationship Id="rId2" Type="http://schemas.openxmlformats.org/officeDocument/2006/relationships/hyperlink" Target="https://www.kaggle.com/datasets/mehmetsabrikunt/internet-service-chu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chaelbryantds/internet-speeds-and-prices" TargetMode="External"/><Relationship Id="rId2" Type="http://schemas.openxmlformats.org/officeDocument/2006/relationships/hyperlink" Target="https://www.kaggle.com/datasets/mehmetsabrikunt/internet-service-chur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5400" y="1468552"/>
            <a:ext cx="14879186" cy="2350002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 marR="5080">
              <a:lnSpc>
                <a:spcPts val="8320"/>
              </a:lnSpc>
              <a:spcBef>
                <a:spcPts val="1725"/>
              </a:spcBef>
            </a:pPr>
            <a:r>
              <a:rPr sz="8250" spc="-420" dirty="0">
                <a:solidFill>
                  <a:schemeClr val="tx1"/>
                </a:solidFill>
                <a:latin typeface="Verdana"/>
                <a:cs typeface="Verdana"/>
              </a:rPr>
              <a:t>Customer </a:t>
            </a:r>
            <a:r>
              <a:rPr sz="8250" spc="-380" dirty="0">
                <a:solidFill>
                  <a:schemeClr val="tx1"/>
                </a:solidFill>
                <a:latin typeface="Verdana"/>
                <a:cs typeface="Verdana"/>
              </a:rPr>
              <a:t>Segmentation</a:t>
            </a:r>
            <a:r>
              <a:rPr sz="8250" spc="-8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8250" spc="-37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8250" spc="-400" dirty="0">
                <a:solidFill>
                  <a:schemeClr val="tx1"/>
                </a:solidFill>
                <a:latin typeface="Verdana"/>
                <a:cs typeface="Verdana"/>
              </a:rPr>
              <a:t>Churn</a:t>
            </a:r>
            <a:r>
              <a:rPr sz="8250" spc="-8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8250" spc="-425" dirty="0">
                <a:solidFill>
                  <a:schemeClr val="tx1"/>
                </a:solidFill>
                <a:latin typeface="Verdana"/>
                <a:cs typeface="Verdana"/>
              </a:rPr>
              <a:t>Analysis</a:t>
            </a:r>
            <a:r>
              <a:rPr sz="8250" spc="-8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8250" spc="-434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8250" spc="-8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8250" spc="-925" dirty="0">
                <a:solidFill>
                  <a:schemeClr val="tx1"/>
                </a:solidFill>
                <a:latin typeface="Verdana"/>
                <a:cs typeface="Verdana"/>
              </a:rPr>
              <a:t>ISPs</a:t>
            </a:r>
            <a:endParaRPr sz="825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6134100"/>
            <a:ext cx="9829800" cy="1349087"/>
          </a:xfrm>
          <a:prstGeom prst="rect">
            <a:avLst/>
          </a:prstGeom>
        </p:spPr>
        <p:txBody>
          <a:bodyPr vert="horz" wrap="square" lIns="0" tIns="320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500" spc="80" dirty="0">
                <a:solidFill>
                  <a:srgbClr val="FF0000"/>
                </a:solidFill>
                <a:latin typeface="Verdana"/>
                <a:cs typeface="Verdana"/>
              </a:rPr>
              <a:t>Midterm</a:t>
            </a:r>
            <a:r>
              <a:rPr sz="3500" spc="-3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500" dirty="0">
                <a:solidFill>
                  <a:srgbClr val="FF0000"/>
                </a:solidFill>
                <a:latin typeface="Verdana"/>
                <a:cs typeface="Verdana"/>
              </a:rPr>
              <a:t>Project</a:t>
            </a:r>
            <a:r>
              <a:rPr sz="3500" spc="-16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3500" spc="-3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500" spc="70" dirty="0">
                <a:solidFill>
                  <a:srgbClr val="FF0000"/>
                </a:solidFill>
                <a:latin typeface="Verdana"/>
                <a:cs typeface="Verdana"/>
              </a:rPr>
              <a:t>GROUP</a:t>
            </a:r>
            <a:r>
              <a:rPr sz="3500" spc="-3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US" sz="3500" spc="-94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35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Distributed</a:t>
            </a:r>
            <a:r>
              <a:rPr sz="20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r>
              <a:rPr sz="20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Scalable</a:t>
            </a:r>
            <a:r>
              <a:rPr sz="20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20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Engineering</a:t>
            </a:r>
            <a:endParaRPr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0" y="952500"/>
            <a:ext cx="9334499" cy="8458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100" y="3162300"/>
            <a:ext cx="8445500" cy="61395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v"/>
            </a:pPr>
            <a:r>
              <a:rPr sz="3350" b="1" spc="-300" dirty="0">
                <a:solidFill>
                  <a:schemeClr val="tx2"/>
                </a:solidFill>
                <a:latin typeface="Verdana"/>
                <a:cs typeface="Verdana"/>
              </a:rPr>
              <a:t>GAIN</a:t>
            </a:r>
            <a:r>
              <a:rPr sz="3350" b="1" spc="-3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254" dirty="0">
                <a:solidFill>
                  <a:schemeClr val="tx2"/>
                </a:solidFill>
                <a:latin typeface="Verdana"/>
                <a:cs typeface="Verdana"/>
              </a:rPr>
              <a:t>BUSINESS</a:t>
            </a:r>
            <a:r>
              <a:rPr sz="3350" b="1" spc="-3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120" dirty="0">
                <a:solidFill>
                  <a:schemeClr val="tx2"/>
                </a:solidFill>
                <a:latin typeface="Verdana"/>
                <a:cs typeface="Verdana"/>
              </a:rPr>
              <a:t>UNDERSTANDING</a:t>
            </a:r>
            <a:endParaRPr sz="335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marR="5080" indent="-457200">
              <a:lnSpc>
                <a:spcPts val="6980"/>
              </a:lnSpc>
              <a:spcBef>
                <a:spcPts val="715"/>
              </a:spcBef>
              <a:buFont typeface="Wingdings" panose="05000000000000000000" pitchFamily="2" charset="2"/>
              <a:buChar char="v"/>
            </a:pPr>
            <a:r>
              <a:rPr sz="3350" b="1" spc="-114" dirty="0">
                <a:solidFill>
                  <a:schemeClr val="tx2"/>
                </a:solidFill>
                <a:latin typeface="Verdana"/>
                <a:cs typeface="Verdana"/>
              </a:rPr>
              <a:t>DATA</a:t>
            </a:r>
            <a:r>
              <a:rPr sz="3350" b="1" spc="-3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229" dirty="0">
                <a:solidFill>
                  <a:schemeClr val="tx2"/>
                </a:solidFill>
                <a:latin typeface="Verdana"/>
                <a:cs typeface="Verdana"/>
              </a:rPr>
              <a:t>COLLECTION</a:t>
            </a:r>
            <a:r>
              <a:rPr sz="3350" b="1" spc="-3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140" dirty="0">
                <a:solidFill>
                  <a:schemeClr val="tx2"/>
                </a:solidFill>
                <a:latin typeface="Verdana"/>
                <a:cs typeface="Verdana"/>
              </a:rPr>
              <a:t>AND</a:t>
            </a:r>
            <a:r>
              <a:rPr sz="3350" b="1" spc="-3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285" dirty="0">
                <a:solidFill>
                  <a:schemeClr val="tx2"/>
                </a:solidFill>
                <a:latin typeface="Verdana"/>
                <a:cs typeface="Verdana"/>
              </a:rPr>
              <a:t>INTEGRATION </a:t>
            </a:r>
            <a:endParaRPr lang="en-US" sz="3350" b="1" spc="-285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marR="5080" indent="-457200">
              <a:lnSpc>
                <a:spcPts val="6980"/>
              </a:lnSpc>
              <a:spcBef>
                <a:spcPts val="715"/>
              </a:spcBef>
              <a:buFont typeface="Wingdings" panose="05000000000000000000" pitchFamily="2" charset="2"/>
              <a:buChar char="v"/>
            </a:pPr>
            <a:r>
              <a:rPr sz="3350" b="1" spc="-114" dirty="0">
                <a:solidFill>
                  <a:schemeClr val="tx2"/>
                </a:solidFill>
                <a:latin typeface="Verdana"/>
                <a:cs typeface="Verdana"/>
              </a:rPr>
              <a:t>DATA</a:t>
            </a:r>
            <a:r>
              <a:rPr sz="3350" b="1" spc="-3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229" dirty="0">
                <a:solidFill>
                  <a:schemeClr val="tx2"/>
                </a:solidFill>
                <a:latin typeface="Verdana"/>
                <a:cs typeface="Verdana"/>
              </a:rPr>
              <a:t>CLEANING</a:t>
            </a:r>
            <a:r>
              <a:rPr sz="3350" b="1" spc="-3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140" dirty="0">
                <a:solidFill>
                  <a:schemeClr val="tx2"/>
                </a:solidFill>
                <a:latin typeface="Verdana"/>
                <a:cs typeface="Verdana"/>
              </a:rPr>
              <a:t>AND</a:t>
            </a:r>
            <a:r>
              <a:rPr sz="3350" b="1" spc="-3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80" dirty="0">
                <a:solidFill>
                  <a:schemeClr val="tx2"/>
                </a:solidFill>
                <a:latin typeface="Verdana"/>
                <a:cs typeface="Verdana"/>
              </a:rPr>
              <a:t>PREPARATION </a:t>
            </a:r>
            <a:endParaRPr lang="en-US" sz="3350" b="1" spc="-8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marR="5080" indent="-457200">
              <a:lnSpc>
                <a:spcPts val="6980"/>
              </a:lnSpc>
              <a:spcBef>
                <a:spcPts val="715"/>
              </a:spcBef>
              <a:buFont typeface="Wingdings" panose="05000000000000000000" pitchFamily="2" charset="2"/>
              <a:buChar char="v"/>
            </a:pPr>
            <a:r>
              <a:rPr sz="3350" b="1" spc="-114" dirty="0">
                <a:solidFill>
                  <a:schemeClr val="tx2"/>
                </a:solidFill>
                <a:latin typeface="Verdana"/>
                <a:cs typeface="Verdana"/>
              </a:rPr>
              <a:t>DATA</a:t>
            </a:r>
            <a:r>
              <a:rPr sz="3350" b="1" spc="-3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250" dirty="0">
                <a:solidFill>
                  <a:schemeClr val="tx2"/>
                </a:solidFill>
                <a:latin typeface="Verdana"/>
                <a:cs typeface="Verdana"/>
              </a:rPr>
              <a:t>MODELING</a:t>
            </a:r>
            <a:r>
              <a:rPr sz="3350" b="1" spc="-3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140" dirty="0">
                <a:solidFill>
                  <a:schemeClr val="tx2"/>
                </a:solidFill>
                <a:latin typeface="Verdana"/>
                <a:cs typeface="Verdana"/>
              </a:rPr>
              <a:t>AND</a:t>
            </a:r>
            <a:r>
              <a:rPr sz="3350" b="1" spc="-3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350" b="1" spc="-80" dirty="0">
                <a:solidFill>
                  <a:schemeClr val="tx2"/>
                </a:solidFill>
                <a:latin typeface="Verdana"/>
                <a:cs typeface="Verdana"/>
              </a:rPr>
              <a:t>ANALYSIS</a:t>
            </a:r>
            <a:endParaRPr sz="335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580"/>
              </a:spcBef>
              <a:buFont typeface="Wingdings" panose="05000000000000000000" pitchFamily="2" charset="2"/>
              <a:buChar char="v"/>
            </a:pPr>
            <a:r>
              <a:rPr sz="3350" b="1" spc="-55" dirty="0">
                <a:solidFill>
                  <a:schemeClr val="tx2"/>
                </a:solidFill>
                <a:latin typeface="Verdana"/>
                <a:cs typeface="Verdana"/>
              </a:rPr>
              <a:t>DEPLOYMENT</a:t>
            </a:r>
            <a:endParaRPr sz="335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310594"/>
            <a:ext cx="46151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390" dirty="0">
                <a:solidFill>
                  <a:srgbClr val="FF0000"/>
                </a:solidFill>
                <a:latin typeface="Verdana"/>
                <a:cs typeface="Verdana"/>
              </a:rPr>
              <a:t>OUR</a:t>
            </a:r>
            <a:r>
              <a:rPr sz="6800" spc="-7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6800" spc="-395" dirty="0">
                <a:solidFill>
                  <a:srgbClr val="FF0000"/>
                </a:solidFill>
                <a:latin typeface="Verdana"/>
                <a:cs typeface="Verdana"/>
              </a:rPr>
              <a:t>PLAN</a:t>
            </a:r>
            <a:endParaRPr sz="6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608667" y="6455738"/>
            <a:ext cx="3540125" cy="9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3855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solidFill>
                  <a:srgbClr val="FF0000"/>
                </a:solidFill>
                <a:latin typeface="Verdana"/>
                <a:cs typeface="Verdana"/>
              </a:rPr>
              <a:t>Internet</a:t>
            </a:r>
            <a:r>
              <a:rPr sz="2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Service Provider</a:t>
            </a:r>
            <a:r>
              <a:rPr sz="28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churn</a:t>
            </a:r>
            <a:r>
              <a:rPr sz="28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2289" y="9508988"/>
            <a:ext cx="8182609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spc="-75" dirty="0">
                <a:latin typeface="Verdana"/>
                <a:cs typeface="Verdana"/>
              </a:rPr>
              <a:t>Source</a:t>
            </a:r>
            <a:r>
              <a:rPr sz="1550" spc="-7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1550" spc="3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50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https://www.kaggle.com/datasets/mehmetsabrikunt/internet-</a:t>
            </a:r>
            <a:r>
              <a:rPr sz="1550" u="heavy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service-</a:t>
            </a:r>
            <a:r>
              <a:rPr sz="155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churn</a:t>
            </a:r>
            <a:r>
              <a:rPr sz="1550" u="none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50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https://www.kaggle.com/datasets/michaelbryantds/internet-</a:t>
            </a:r>
            <a:r>
              <a:rPr sz="1550" u="heavy" spc="-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speeds-</a:t>
            </a:r>
            <a:r>
              <a:rPr sz="155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and-prices</a:t>
            </a:r>
            <a:endParaRPr sz="155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0200" y="280175"/>
            <a:ext cx="14401794" cy="1955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>
                <a:latin typeface="Verdana"/>
                <a:cs typeface="Verdana"/>
              </a:rPr>
              <a:t>DATA</a:t>
            </a:r>
            <a:r>
              <a:rPr spc="-765" dirty="0">
                <a:latin typeface="Verdana"/>
                <a:cs typeface="Verdana"/>
              </a:rPr>
              <a:t> </a:t>
            </a:r>
            <a:r>
              <a:rPr spc="-380" dirty="0">
                <a:latin typeface="Verdana"/>
                <a:cs typeface="Verdana"/>
              </a:rPr>
              <a:t>SOURCES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02800" y="6208088"/>
            <a:ext cx="361315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solidFill>
                  <a:srgbClr val="FF0000"/>
                </a:solidFill>
                <a:latin typeface="Verdana"/>
                <a:cs typeface="Verdana"/>
              </a:rPr>
              <a:t>Internet</a:t>
            </a:r>
            <a:r>
              <a:rPr sz="2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Service Provider</a:t>
            </a:r>
            <a:r>
              <a:rPr sz="2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speeds</a:t>
            </a:r>
            <a:r>
              <a:rPr sz="2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prices</a:t>
            </a: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pic>
        <p:nvPicPr>
          <p:cNvPr id="5122" name="Picture 2" descr="Data sources flat outline concept icon ...">
            <a:extLst>
              <a:ext uri="{FF2B5EF4-FFF2-40B4-BE49-F238E27FC236}">
                <a16:creationId xmlns:a16="http://schemas.microsoft.com/office/drawing/2014/main" id="{6B6D3231-E40E-7CE9-1A34-DB001657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366" y="2213733"/>
            <a:ext cx="6153833" cy="30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608667" y="6455738"/>
            <a:ext cx="3540125" cy="9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3855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solidFill>
                  <a:srgbClr val="FF0000"/>
                </a:solidFill>
                <a:latin typeface="Verdana"/>
                <a:cs typeface="Verdana"/>
              </a:rPr>
              <a:t>Internet</a:t>
            </a:r>
            <a:r>
              <a:rPr sz="2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Service Provider</a:t>
            </a:r>
            <a:r>
              <a:rPr sz="28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Verdana"/>
              </a:rPr>
              <a:t>churn</a:t>
            </a:r>
            <a:r>
              <a:rPr sz="28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2800" y="6208088"/>
            <a:ext cx="361315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solidFill>
                  <a:srgbClr val="FF0000"/>
                </a:solidFill>
                <a:latin typeface="Verdana"/>
                <a:cs typeface="Verdana"/>
              </a:rPr>
              <a:t>Internet</a:t>
            </a:r>
            <a:r>
              <a:rPr sz="2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Service Provider</a:t>
            </a:r>
            <a:r>
              <a:rPr sz="2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speeds</a:t>
            </a:r>
            <a:r>
              <a:rPr sz="2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prices</a:t>
            </a: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600" y="9508988"/>
            <a:ext cx="9296400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spc="-75" dirty="0">
                <a:solidFill>
                  <a:srgbClr val="FF0000"/>
                </a:solidFill>
                <a:latin typeface="Verdana"/>
                <a:cs typeface="Verdana"/>
              </a:rPr>
              <a:t>Source:</a:t>
            </a:r>
            <a:r>
              <a:rPr sz="1550" spc="3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50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https://www.kaggle.com/datasets/mehmetsabrikunt/internet-</a:t>
            </a:r>
            <a:r>
              <a:rPr sz="1550" u="heavy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service-</a:t>
            </a:r>
            <a:r>
              <a:rPr sz="155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churn</a:t>
            </a:r>
            <a:r>
              <a:rPr sz="1550" u="none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50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https://www.kaggle.com/datasets/michaelbryantds/internet-</a:t>
            </a:r>
            <a:r>
              <a:rPr sz="1550" u="heavy" spc="-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speeds-</a:t>
            </a:r>
            <a:r>
              <a:rPr sz="155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and-prices</a:t>
            </a:r>
            <a:endParaRPr sz="155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63669" y="351001"/>
            <a:ext cx="14401794" cy="1955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>
                <a:latin typeface="Verdana"/>
                <a:cs typeface="Verdana"/>
              </a:rPr>
              <a:t>DATA</a:t>
            </a:r>
            <a:r>
              <a:rPr spc="-765" dirty="0">
                <a:latin typeface="Verdana"/>
                <a:cs typeface="Verdana"/>
              </a:rPr>
              <a:t> </a:t>
            </a:r>
            <a:r>
              <a:rPr spc="-380" dirty="0">
                <a:latin typeface="Verdana"/>
                <a:cs typeface="Verdana"/>
              </a:rPr>
              <a:t>SOURCES</a:t>
            </a:r>
          </a:p>
        </p:txBody>
      </p:sp>
      <p:sp>
        <p:nvSpPr>
          <p:cNvPr id="15" name="object 15"/>
          <p:cNvSpPr/>
          <p:nvPr/>
        </p:nvSpPr>
        <p:spPr>
          <a:xfrm>
            <a:off x="347497" y="3554703"/>
            <a:ext cx="172085" cy="130810"/>
          </a:xfrm>
          <a:custGeom>
            <a:avLst/>
            <a:gdLst/>
            <a:ahLst/>
            <a:cxnLst/>
            <a:rect l="l" t="t" r="r" b="b"/>
            <a:pathLst>
              <a:path w="172084" h="130810">
                <a:moveTo>
                  <a:pt x="171564" y="0"/>
                </a:moveTo>
                <a:lnTo>
                  <a:pt x="57188" y="0"/>
                </a:lnTo>
                <a:lnTo>
                  <a:pt x="0" y="0"/>
                </a:lnTo>
                <a:lnTo>
                  <a:pt x="0" y="130746"/>
                </a:lnTo>
                <a:lnTo>
                  <a:pt x="57188" y="130746"/>
                </a:lnTo>
                <a:lnTo>
                  <a:pt x="57188" y="57137"/>
                </a:lnTo>
                <a:lnTo>
                  <a:pt x="171564" y="57137"/>
                </a:lnTo>
                <a:lnTo>
                  <a:pt x="171564" y="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260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015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3770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2525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1280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0035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8790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546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6301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5056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3811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2566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1321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0076" y="3554698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30"/>
                </a:moveTo>
                <a:lnTo>
                  <a:pt x="0" y="57130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8821" y="3554703"/>
            <a:ext cx="83820" cy="88265"/>
          </a:xfrm>
          <a:custGeom>
            <a:avLst/>
            <a:gdLst/>
            <a:ahLst/>
            <a:cxnLst/>
            <a:rect l="l" t="t" r="r" b="b"/>
            <a:pathLst>
              <a:path w="83820" h="88264">
                <a:moveTo>
                  <a:pt x="26174" y="0"/>
                </a:moveTo>
                <a:lnTo>
                  <a:pt x="0" y="0"/>
                </a:lnTo>
                <a:lnTo>
                  <a:pt x="0" y="57137"/>
                </a:lnTo>
                <a:lnTo>
                  <a:pt x="26174" y="57137"/>
                </a:lnTo>
                <a:lnTo>
                  <a:pt x="26174" y="0"/>
                </a:lnTo>
                <a:close/>
              </a:path>
              <a:path w="83820" h="88264">
                <a:moveTo>
                  <a:pt x="83362" y="57137"/>
                </a:moveTo>
                <a:lnTo>
                  <a:pt x="26174" y="57137"/>
                </a:lnTo>
                <a:lnTo>
                  <a:pt x="26174" y="88112"/>
                </a:lnTo>
                <a:lnTo>
                  <a:pt x="83362" y="88112"/>
                </a:lnTo>
                <a:lnTo>
                  <a:pt x="83362" y="57137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05004" y="369994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9992" y="5077648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5004" y="4156988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05004" y="438550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87"/>
                </a:moveTo>
                <a:lnTo>
                  <a:pt x="0" y="171387"/>
                </a:lnTo>
                <a:lnTo>
                  <a:pt x="0" y="0"/>
                </a:lnTo>
                <a:lnTo>
                  <a:pt x="57179" y="0"/>
                </a:lnTo>
                <a:lnTo>
                  <a:pt x="57179" y="171387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05004" y="461402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5004" y="4842548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5004" y="5299590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5004" y="552811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5004" y="575663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5004" y="598515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004" y="621367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5004" y="644219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5004" y="667071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5004" y="689923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5004" y="712775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79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79" y="0"/>
                </a:lnTo>
                <a:lnTo>
                  <a:pt x="57179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56253" y="7356284"/>
            <a:ext cx="106045" cy="66040"/>
          </a:xfrm>
          <a:custGeom>
            <a:avLst/>
            <a:gdLst/>
            <a:ahLst/>
            <a:cxnLst/>
            <a:rect l="l" t="t" r="r" b="b"/>
            <a:pathLst>
              <a:path w="106045" h="66040">
                <a:moveTo>
                  <a:pt x="48742" y="8445"/>
                </a:moveTo>
                <a:lnTo>
                  <a:pt x="0" y="8445"/>
                </a:lnTo>
                <a:lnTo>
                  <a:pt x="0" y="65570"/>
                </a:lnTo>
                <a:lnTo>
                  <a:pt x="48742" y="65570"/>
                </a:lnTo>
                <a:lnTo>
                  <a:pt x="48742" y="8445"/>
                </a:lnTo>
                <a:close/>
              </a:path>
              <a:path w="106045" h="66040">
                <a:moveTo>
                  <a:pt x="105930" y="0"/>
                </a:moveTo>
                <a:lnTo>
                  <a:pt x="48742" y="0"/>
                </a:lnTo>
                <a:lnTo>
                  <a:pt x="48742" y="8445"/>
                </a:lnTo>
                <a:lnTo>
                  <a:pt x="105930" y="8445"/>
                </a:lnTo>
                <a:lnTo>
                  <a:pt x="105930" y="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7506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8750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69995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41240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2485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83730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54975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26220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97465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8710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5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39956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5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5" y="0"/>
                </a:lnTo>
                <a:lnTo>
                  <a:pt x="171565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1201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2446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3691" y="7364724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24"/>
                </a:moveTo>
                <a:lnTo>
                  <a:pt x="0" y="5712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2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7497" y="7170787"/>
            <a:ext cx="149225" cy="252095"/>
          </a:xfrm>
          <a:custGeom>
            <a:avLst/>
            <a:gdLst/>
            <a:ahLst/>
            <a:cxnLst/>
            <a:rect l="l" t="t" r="r" b="b"/>
            <a:pathLst>
              <a:path w="149225" h="252095">
                <a:moveTo>
                  <a:pt x="57188" y="0"/>
                </a:moveTo>
                <a:lnTo>
                  <a:pt x="0" y="0"/>
                </a:lnTo>
                <a:lnTo>
                  <a:pt x="0" y="171399"/>
                </a:lnTo>
                <a:lnTo>
                  <a:pt x="57188" y="171399"/>
                </a:lnTo>
                <a:lnTo>
                  <a:pt x="57188" y="0"/>
                </a:lnTo>
                <a:close/>
              </a:path>
              <a:path w="149225" h="252095">
                <a:moveTo>
                  <a:pt x="148996" y="194500"/>
                </a:moveTo>
                <a:lnTo>
                  <a:pt x="0" y="194500"/>
                </a:lnTo>
                <a:lnTo>
                  <a:pt x="0" y="228777"/>
                </a:lnTo>
                <a:lnTo>
                  <a:pt x="57188" y="228777"/>
                </a:lnTo>
                <a:lnTo>
                  <a:pt x="57188" y="251625"/>
                </a:lnTo>
                <a:lnTo>
                  <a:pt x="148996" y="251625"/>
                </a:lnTo>
                <a:lnTo>
                  <a:pt x="148996" y="228777"/>
                </a:lnTo>
                <a:lnTo>
                  <a:pt x="148996" y="19450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7505" y="694226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7505" y="671374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7505" y="648522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7505" y="625670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7505" y="602818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505" y="5799660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505" y="557113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7505" y="5342618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7505" y="511409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7505" y="488557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7505" y="465705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7505" y="442853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3"/>
                </a:moveTo>
                <a:lnTo>
                  <a:pt x="0" y="171393"/>
                </a:lnTo>
                <a:lnTo>
                  <a:pt x="0" y="0"/>
                </a:lnTo>
                <a:lnTo>
                  <a:pt x="57188" y="0"/>
                </a:lnTo>
                <a:lnTo>
                  <a:pt x="57188" y="171393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7505" y="420001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7505" y="397148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7505" y="3742968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5" h="171450">
                <a:moveTo>
                  <a:pt x="57188" y="171390"/>
                </a:moveTo>
                <a:lnTo>
                  <a:pt x="0" y="171390"/>
                </a:lnTo>
                <a:lnTo>
                  <a:pt x="0" y="0"/>
                </a:lnTo>
                <a:lnTo>
                  <a:pt x="57188" y="0"/>
                </a:lnTo>
                <a:lnTo>
                  <a:pt x="57188" y="17139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1949" y="3661743"/>
            <a:ext cx="3223895" cy="354965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650" spc="45" dirty="0">
                <a:latin typeface="Verdana"/>
                <a:cs typeface="Verdana"/>
              </a:rPr>
              <a:t>id</a:t>
            </a:r>
            <a:endParaRPr sz="1650" dirty="0">
              <a:latin typeface="Verdana"/>
              <a:cs typeface="Verdana"/>
            </a:endParaRPr>
          </a:p>
          <a:p>
            <a:pPr marL="12065" marR="5080" algn="ctr">
              <a:lnSpc>
                <a:spcPct val="140200"/>
              </a:lnSpc>
            </a:pPr>
            <a:r>
              <a:rPr sz="1650" b="1" spc="-35" dirty="0">
                <a:latin typeface="Verdana"/>
                <a:cs typeface="Verdana"/>
              </a:rPr>
              <a:t>is_tv_subscriber </a:t>
            </a:r>
            <a:r>
              <a:rPr sz="1650" spc="-10" dirty="0">
                <a:latin typeface="Verdana"/>
                <a:cs typeface="Verdana"/>
              </a:rPr>
              <a:t>is_movie_package_subscriber </a:t>
            </a:r>
            <a:r>
              <a:rPr sz="1650" b="1" spc="-10" dirty="0">
                <a:latin typeface="Verdana"/>
                <a:cs typeface="Verdana"/>
              </a:rPr>
              <a:t>subscription_age</a:t>
            </a:r>
            <a:endParaRPr sz="1650" dirty="0">
              <a:latin typeface="Verdana"/>
              <a:cs typeface="Verdana"/>
            </a:endParaRPr>
          </a:p>
          <a:p>
            <a:pPr marL="473075" marR="466090" algn="ctr">
              <a:lnSpc>
                <a:spcPct val="140200"/>
              </a:lnSpc>
            </a:pPr>
            <a:r>
              <a:rPr sz="1650" spc="-10" dirty="0">
                <a:latin typeface="Verdana"/>
                <a:cs typeface="Verdana"/>
              </a:rPr>
              <a:t>bill_avg </a:t>
            </a:r>
            <a:r>
              <a:rPr sz="1650" b="1" spc="-30" dirty="0">
                <a:latin typeface="Verdana"/>
                <a:cs typeface="Verdana"/>
              </a:rPr>
              <a:t>remaining_contract </a:t>
            </a:r>
            <a:r>
              <a:rPr sz="1650" spc="-10" dirty="0">
                <a:latin typeface="Verdana"/>
                <a:cs typeface="Verdana"/>
              </a:rPr>
              <a:t>service_failure_count download_avg upload_avg download_over_limit</a:t>
            </a:r>
            <a:endParaRPr sz="1650" dirty="0">
              <a:latin typeface="Verdana"/>
              <a:cs typeface="Verdana"/>
            </a:endParaRPr>
          </a:p>
        </p:txBody>
      </p:sp>
      <p:pic>
        <p:nvPicPr>
          <p:cNvPr id="82" name="Picture 2" descr="Data sources flat outline concept icon ...">
            <a:extLst>
              <a:ext uri="{FF2B5EF4-FFF2-40B4-BE49-F238E27FC236}">
                <a16:creationId xmlns:a16="http://schemas.microsoft.com/office/drawing/2014/main" id="{45F0076D-252A-4B1B-1401-F0780EEB5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29" y="2305791"/>
            <a:ext cx="5429628" cy="30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13766FC-C785-BA57-EE9D-A25126BDD07D}"/>
              </a:ext>
            </a:extLst>
          </p:cNvPr>
          <p:cNvCxnSpPr>
            <a:cxnSpLocks/>
          </p:cNvCxnSpPr>
          <p:nvPr/>
        </p:nvCxnSpPr>
        <p:spPr>
          <a:xfrm flipH="1">
            <a:off x="6850170" y="5450853"/>
            <a:ext cx="2071943" cy="10343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EF025A-45C6-AB2B-BFB4-214CD2E24310}"/>
              </a:ext>
            </a:extLst>
          </p:cNvPr>
          <p:cNvCxnSpPr>
            <a:cxnSpLocks/>
          </p:cNvCxnSpPr>
          <p:nvPr/>
        </p:nvCxnSpPr>
        <p:spPr>
          <a:xfrm>
            <a:off x="9144000" y="5514068"/>
            <a:ext cx="2494529" cy="785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6AA268-CC19-C439-62FC-4D6F3981D6F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937731" y="4842548"/>
            <a:ext cx="2440999" cy="16131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608667" y="6455738"/>
            <a:ext cx="3540125" cy="9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3855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solidFill>
                  <a:srgbClr val="FF0000"/>
                </a:solidFill>
                <a:latin typeface="Verdana"/>
                <a:cs typeface="Verdana"/>
              </a:rPr>
              <a:t>Internet</a:t>
            </a:r>
            <a:r>
              <a:rPr sz="2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Service Provider</a:t>
            </a:r>
            <a:r>
              <a:rPr sz="28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churn</a:t>
            </a:r>
            <a:r>
              <a:rPr sz="28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2289" y="9508988"/>
            <a:ext cx="8182609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spc="-75" dirty="0">
                <a:latin typeface="Verdana"/>
                <a:cs typeface="Verdana"/>
              </a:rPr>
              <a:t>Source</a:t>
            </a:r>
            <a:r>
              <a:rPr sz="1550" spc="-7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1550" spc="3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50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https://www.kaggle.com/datasets/mehmetsabrikunt/internet-</a:t>
            </a:r>
            <a:r>
              <a:rPr sz="1550" u="heavy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service-</a:t>
            </a:r>
            <a:r>
              <a:rPr sz="155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churn</a:t>
            </a:r>
            <a:r>
              <a:rPr sz="1550" u="none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50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https://www.kaggle.com/datasets/michaelbryantds/internet-</a:t>
            </a:r>
            <a:r>
              <a:rPr sz="1550" u="heavy" spc="-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speeds-</a:t>
            </a:r>
            <a:r>
              <a:rPr sz="155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and-prices</a:t>
            </a:r>
            <a:endParaRPr sz="155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50895" y="225608"/>
            <a:ext cx="14401794" cy="1955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>
                <a:latin typeface="Verdana"/>
                <a:cs typeface="Verdana"/>
              </a:rPr>
              <a:t>DATA</a:t>
            </a:r>
            <a:r>
              <a:rPr spc="-765" dirty="0">
                <a:latin typeface="Verdana"/>
                <a:cs typeface="Verdana"/>
              </a:rPr>
              <a:t> </a:t>
            </a:r>
            <a:r>
              <a:rPr spc="-380" dirty="0">
                <a:latin typeface="Verdana"/>
                <a:cs typeface="Verdana"/>
              </a:rPr>
              <a:t>SOURCES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102800" y="6208088"/>
            <a:ext cx="361315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solidFill>
                  <a:srgbClr val="FF0000"/>
                </a:solidFill>
                <a:latin typeface="Verdana"/>
                <a:cs typeface="Verdana"/>
              </a:rPr>
              <a:t>Internet</a:t>
            </a:r>
            <a:r>
              <a:rPr sz="2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Service Provider</a:t>
            </a:r>
            <a:r>
              <a:rPr sz="2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speeds</a:t>
            </a:r>
            <a:r>
              <a:rPr sz="2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prices</a:t>
            </a: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49793" y="2331655"/>
            <a:ext cx="172085" cy="92710"/>
          </a:xfrm>
          <a:custGeom>
            <a:avLst/>
            <a:gdLst/>
            <a:ahLst/>
            <a:cxnLst/>
            <a:rect l="l" t="t" r="r" b="b"/>
            <a:pathLst>
              <a:path w="172084" h="92710">
                <a:moveTo>
                  <a:pt x="171564" y="0"/>
                </a:moveTo>
                <a:lnTo>
                  <a:pt x="57188" y="0"/>
                </a:lnTo>
                <a:lnTo>
                  <a:pt x="0" y="0"/>
                </a:lnTo>
                <a:lnTo>
                  <a:pt x="0" y="57124"/>
                </a:lnTo>
                <a:lnTo>
                  <a:pt x="0" y="92671"/>
                </a:lnTo>
                <a:lnTo>
                  <a:pt x="57188" y="92671"/>
                </a:lnTo>
                <a:lnTo>
                  <a:pt x="57188" y="57137"/>
                </a:lnTo>
                <a:lnTo>
                  <a:pt x="171564" y="57137"/>
                </a:lnTo>
                <a:lnTo>
                  <a:pt x="171564" y="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78551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07306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36061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64816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93572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22327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51082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79837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08592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37347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66102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994857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23612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52367" y="2331646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39"/>
                </a:moveTo>
                <a:lnTo>
                  <a:pt x="0" y="57139"/>
                </a:lnTo>
                <a:lnTo>
                  <a:pt x="0" y="0"/>
                </a:lnTo>
                <a:lnTo>
                  <a:pt x="171566" y="0"/>
                </a:lnTo>
                <a:lnTo>
                  <a:pt x="171566" y="57139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81119" y="2331655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19" h="87630">
                <a:moveTo>
                  <a:pt x="83375" y="0"/>
                </a:moveTo>
                <a:lnTo>
                  <a:pt x="26187" y="0"/>
                </a:lnTo>
                <a:lnTo>
                  <a:pt x="0" y="0"/>
                </a:lnTo>
                <a:lnTo>
                  <a:pt x="0" y="57124"/>
                </a:lnTo>
                <a:lnTo>
                  <a:pt x="26187" y="57124"/>
                </a:lnTo>
                <a:lnTo>
                  <a:pt x="26187" y="87591"/>
                </a:lnTo>
                <a:lnTo>
                  <a:pt x="83375" y="87591"/>
                </a:lnTo>
                <a:lnTo>
                  <a:pt x="83375" y="57137"/>
                </a:lnTo>
                <a:lnTo>
                  <a:pt x="83375" y="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07314" y="247689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707314" y="270545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07314" y="293401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07314" y="316256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707314" y="3391128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707314" y="361968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707314" y="384824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07314" y="407680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707314" y="430536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707314" y="453391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707314" y="476247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707314" y="499103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707314" y="521959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707314" y="544815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07314" y="567671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07314" y="590526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707314" y="613382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707314" y="636238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707314" y="659094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707314" y="681950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707314" y="7048061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707314" y="727661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707314" y="750517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707314" y="773373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707314" y="796229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707314" y="819085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07314" y="8419410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707314" y="864796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707314" y="887652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07314" y="910508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707314" y="933364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90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90" y="0"/>
                </a:lnTo>
                <a:lnTo>
                  <a:pt x="57190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525150" y="9562464"/>
            <a:ext cx="239395" cy="161290"/>
          </a:xfrm>
          <a:custGeom>
            <a:avLst/>
            <a:gdLst/>
            <a:ahLst/>
            <a:cxnLst/>
            <a:rect l="l" t="t" r="r" b="b"/>
            <a:pathLst>
              <a:path w="239394" h="161290">
                <a:moveTo>
                  <a:pt x="171564" y="103441"/>
                </a:moveTo>
                <a:lnTo>
                  <a:pt x="0" y="103441"/>
                </a:lnTo>
                <a:lnTo>
                  <a:pt x="0" y="160591"/>
                </a:lnTo>
                <a:lnTo>
                  <a:pt x="171564" y="160591"/>
                </a:lnTo>
                <a:lnTo>
                  <a:pt x="171564" y="103441"/>
                </a:lnTo>
                <a:close/>
              </a:path>
              <a:path w="239394" h="161290">
                <a:moveTo>
                  <a:pt x="239344" y="0"/>
                </a:moveTo>
                <a:lnTo>
                  <a:pt x="182156" y="0"/>
                </a:lnTo>
                <a:lnTo>
                  <a:pt x="182156" y="102819"/>
                </a:lnTo>
                <a:lnTo>
                  <a:pt x="182156" y="161213"/>
                </a:lnTo>
                <a:lnTo>
                  <a:pt x="228752" y="161213"/>
                </a:lnTo>
                <a:lnTo>
                  <a:pt x="228752" y="160591"/>
                </a:lnTo>
                <a:lnTo>
                  <a:pt x="239344" y="160591"/>
                </a:lnTo>
                <a:lnTo>
                  <a:pt x="239344" y="103441"/>
                </a:lnTo>
                <a:lnTo>
                  <a:pt x="228752" y="103441"/>
                </a:lnTo>
                <a:lnTo>
                  <a:pt x="228752" y="102819"/>
                </a:lnTo>
                <a:lnTo>
                  <a:pt x="239344" y="102819"/>
                </a:lnTo>
                <a:lnTo>
                  <a:pt x="239344" y="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296403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067648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838893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610138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381383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152628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923872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95117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466362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37607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008849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780094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551339" y="9665901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1566" y="57144"/>
                </a:moveTo>
                <a:lnTo>
                  <a:pt x="0" y="57144"/>
                </a:lnTo>
                <a:lnTo>
                  <a:pt x="0" y="0"/>
                </a:lnTo>
                <a:lnTo>
                  <a:pt x="171566" y="0"/>
                </a:lnTo>
                <a:lnTo>
                  <a:pt x="171566" y="5714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249793" y="9567532"/>
            <a:ext cx="244475" cy="156210"/>
          </a:xfrm>
          <a:custGeom>
            <a:avLst/>
            <a:gdLst/>
            <a:ahLst/>
            <a:cxnLst/>
            <a:rect l="l" t="t" r="r" b="b"/>
            <a:pathLst>
              <a:path w="244475" h="156209">
                <a:moveTo>
                  <a:pt x="57188" y="0"/>
                </a:moveTo>
                <a:lnTo>
                  <a:pt x="0" y="0"/>
                </a:lnTo>
                <a:lnTo>
                  <a:pt x="0" y="97751"/>
                </a:lnTo>
                <a:lnTo>
                  <a:pt x="15595" y="97751"/>
                </a:lnTo>
                <a:lnTo>
                  <a:pt x="15595" y="98374"/>
                </a:lnTo>
                <a:lnTo>
                  <a:pt x="0" y="98374"/>
                </a:lnTo>
                <a:lnTo>
                  <a:pt x="0" y="155511"/>
                </a:lnTo>
                <a:lnTo>
                  <a:pt x="15595" y="155511"/>
                </a:lnTo>
                <a:lnTo>
                  <a:pt x="15595" y="156146"/>
                </a:lnTo>
                <a:lnTo>
                  <a:pt x="57188" y="156146"/>
                </a:lnTo>
                <a:lnTo>
                  <a:pt x="57188" y="97751"/>
                </a:lnTo>
                <a:lnTo>
                  <a:pt x="57188" y="0"/>
                </a:lnTo>
                <a:close/>
              </a:path>
              <a:path w="244475" h="156209">
                <a:moveTo>
                  <a:pt x="244348" y="98374"/>
                </a:moveTo>
                <a:lnTo>
                  <a:pt x="72783" y="98374"/>
                </a:lnTo>
                <a:lnTo>
                  <a:pt x="72783" y="155524"/>
                </a:lnTo>
                <a:lnTo>
                  <a:pt x="244348" y="155524"/>
                </a:lnTo>
                <a:lnTo>
                  <a:pt x="244348" y="9837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249795" y="933864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249795" y="911008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249795" y="888152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249795" y="8652968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249795" y="8424410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49795" y="819585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249795" y="796729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249795" y="773873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249795" y="751017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249795" y="728161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249795" y="7053060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249795" y="682450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49795" y="659594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249795" y="636738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249795" y="613882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249795" y="591026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249795" y="5681710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49795" y="545315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249795" y="522459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249795" y="499603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249795" y="476747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249795" y="4538919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249793" y="4081804"/>
            <a:ext cx="57785" cy="400050"/>
          </a:xfrm>
          <a:custGeom>
            <a:avLst/>
            <a:gdLst/>
            <a:ahLst/>
            <a:cxnLst/>
            <a:rect l="l" t="t" r="r" b="b"/>
            <a:pathLst>
              <a:path w="57784" h="400050">
                <a:moveTo>
                  <a:pt x="57188" y="228561"/>
                </a:moveTo>
                <a:lnTo>
                  <a:pt x="0" y="228561"/>
                </a:lnTo>
                <a:lnTo>
                  <a:pt x="0" y="399986"/>
                </a:lnTo>
                <a:lnTo>
                  <a:pt x="57188" y="399986"/>
                </a:lnTo>
                <a:lnTo>
                  <a:pt x="57188" y="228561"/>
                </a:lnTo>
                <a:close/>
              </a:path>
              <a:path w="57784" h="400050">
                <a:moveTo>
                  <a:pt x="57188" y="0"/>
                </a:moveTo>
                <a:lnTo>
                  <a:pt x="0" y="0"/>
                </a:lnTo>
                <a:lnTo>
                  <a:pt x="0" y="171424"/>
                </a:lnTo>
                <a:lnTo>
                  <a:pt x="57188" y="171424"/>
                </a:lnTo>
                <a:lnTo>
                  <a:pt x="57188" y="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249795" y="3853244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249795" y="3624686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249795" y="3396127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249795" y="3167570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7"/>
                </a:moveTo>
                <a:lnTo>
                  <a:pt x="0" y="171417"/>
                </a:lnTo>
                <a:lnTo>
                  <a:pt x="0" y="0"/>
                </a:lnTo>
                <a:lnTo>
                  <a:pt x="57189" y="0"/>
                </a:lnTo>
                <a:lnTo>
                  <a:pt x="57189" y="171417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249795" y="2939012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249795" y="2710453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249795" y="2481895"/>
            <a:ext cx="57785" cy="171450"/>
          </a:xfrm>
          <a:custGeom>
            <a:avLst/>
            <a:gdLst/>
            <a:ahLst/>
            <a:cxnLst/>
            <a:rect l="l" t="t" r="r" b="b"/>
            <a:pathLst>
              <a:path w="57784" h="171450">
                <a:moveTo>
                  <a:pt x="57189" y="171418"/>
                </a:moveTo>
                <a:lnTo>
                  <a:pt x="0" y="171418"/>
                </a:lnTo>
                <a:lnTo>
                  <a:pt x="0" y="0"/>
                </a:lnTo>
                <a:lnTo>
                  <a:pt x="57189" y="0"/>
                </a:lnTo>
                <a:lnTo>
                  <a:pt x="57189" y="171418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4278390" y="2438687"/>
            <a:ext cx="3457575" cy="67214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650" b="1" spc="-10" dirty="0">
                <a:latin typeface="Verdana"/>
                <a:cs typeface="Verdana"/>
              </a:rPr>
              <a:t>major_city</a:t>
            </a:r>
            <a:endParaRPr sz="1650">
              <a:latin typeface="Verdana"/>
              <a:cs typeface="Verdana"/>
            </a:endParaRPr>
          </a:p>
          <a:p>
            <a:pPr marL="1300480" marR="1295400" indent="-635" algn="ctr">
              <a:lnSpc>
                <a:spcPct val="140200"/>
              </a:lnSpc>
            </a:pPr>
            <a:r>
              <a:rPr sz="1650" spc="-10" dirty="0">
                <a:latin typeface="Verdana"/>
                <a:cs typeface="Verdana"/>
              </a:rPr>
              <a:t>state </a:t>
            </a:r>
            <a:r>
              <a:rPr sz="1650" spc="-50" dirty="0">
                <a:latin typeface="Verdana"/>
                <a:cs typeface="Verdana"/>
              </a:rPr>
              <a:t>lat,</a:t>
            </a:r>
            <a:r>
              <a:rPr sz="1650" spc="-130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long</a:t>
            </a:r>
            <a:endParaRPr sz="1650">
              <a:latin typeface="Verdana"/>
              <a:cs typeface="Verdana"/>
            </a:endParaRPr>
          </a:p>
          <a:p>
            <a:pPr marL="649605" marR="644525" algn="ctr">
              <a:lnSpc>
                <a:spcPct val="140200"/>
              </a:lnSpc>
            </a:pPr>
            <a:r>
              <a:rPr sz="1650" spc="-10" dirty="0">
                <a:latin typeface="Verdana"/>
                <a:cs typeface="Verdana"/>
              </a:rPr>
              <a:t>block_group collection_datetime provider </a:t>
            </a:r>
            <a:r>
              <a:rPr sz="1650" b="1" spc="-10" dirty="0">
                <a:latin typeface="Verdana"/>
                <a:cs typeface="Verdana"/>
              </a:rPr>
              <a:t>speed_down speed_up </a:t>
            </a:r>
            <a:r>
              <a:rPr sz="1650" spc="-10" dirty="0">
                <a:latin typeface="Verdana"/>
                <a:cs typeface="Verdana"/>
              </a:rPr>
              <a:t>speed_unit</a:t>
            </a:r>
            <a:endParaRPr sz="1650">
              <a:latin typeface="Verdana"/>
              <a:cs typeface="Verdana"/>
            </a:endParaRPr>
          </a:p>
          <a:p>
            <a:pPr marL="1127125" marR="1121410" algn="ctr">
              <a:lnSpc>
                <a:spcPct val="140200"/>
              </a:lnSpc>
            </a:pPr>
            <a:r>
              <a:rPr sz="1650" b="1" spc="-10" dirty="0">
                <a:latin typeface="Verdana"/>
                <a:cs typeface="Verdana"/>
              </a:rPr>
              <a:t>price </a:t>
            </a:r>
            <a:r>
              <a:rPr sz="1650" spc="-10" dirty="0">
                <a:latin typeface="Verdana"/>
                <a:cs typeface="Verdana"/>
              </a:rPr>
              <a:t>technology </a:t>
            </a:r>
            <a:r>
              <a:rPr sz="1650" b="1" spc="-10" dirty="0">
                <a:latin typeface="Verdana"/>
                <a:cs typeface="Verdana"/>
              </a:rPr>
              <a:t>package</a:t>
            </a:r>
            <a:endParaRPr sz="1650">
              <a:latin typeface="Verdana"/>
              <a:cs typeface="Verdana"/>
            </a:endParaRPr>
          </a:p>
          <a:p>
            <a:pPr marL="627380" marR="621665" algn="ctr">
              <a:lnSpc>
                <a:spcPct val="140200"/>
              </a:lnSpc>
            </a:pPr>
            <a:r>
              <a:rPr sz="1650" spc="-10" dirty="0">
                <a:latin typeface="Verdana"/>
                <a:cs typeface="Verdana"/>
              </a:rPr>
              <a:t>fastest_speed_down fastest_speed_price income_lmi n_providers </a:t>
            </a:r>
            <a:r>
              <a:rPr sz="1650" b="1" spc="-10" dirty="0">
                <a:latin typeface="Verdana"/>
                <a:cs typeface="Verdana"/>
              </a:rPr>
              <a:t>income_dollars</a:t>
            </a:r>
            <a:endParaRPr sz="1650">
              <a:latin typeface="Verdana"/>
              <a:cs typeface="Verdana"/>
            </a:endParaRPr>
          </a:p>
          <a:p>
            <a:pPr marL="226060" marR="220345" algn="ctr">
              <a:lnSpc>
                <a:spcPct val="140200"/>
              </a:lnSpc>
            </a:pPr>
            <a:r>
              <a:rPr sz="1650" spc="-10" dirty="0">
                <a:latin typeface="Verdana"/>
                <a:cs typeface="Verdana"/>
              </a:rPr>
              <a:t>internet_perc_broadband median_household_income</a:t>
            </a:r>
            <a:endParaRPr sz="1650">
              <a:latin typeface="Verdana"/>
              <a:cs typeface="Verdan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1888847" y="4235277"/>
            <a:ext cx="2376170" cy="1801495"/>
            <a:chOff x="11888847" y="4235277"/>
            <a:chExt cx="2376170" cy="1801495"/>
          </a:xfrm>
        </p:grpSpPr>
        <p:sp>
          <p:nvSpPr>
            <p:cNvPr id="109" name="object 109"/>
            <p:cNvSpPr/>
            <p:nvPr/>
          </p:nvSpPr>
          <p:spPr>
            <a:xfrm>
              <a:off x="11907897" y="4351553"/>
              <a:ext cx="2227580" cy="1666239"/>
            </a:xfrm>
            <a:custGeom>
              <a:avLst/>
              <a:gdLst/>
              <a:ahLst/>
              <a:cxnLst/>
              <a:rect l="l" t="t" r="r" b="b"/>
              <a:pathLst>
                <a:path w="2227580" h="1666239">
                  <a:moveTo>
                    <a:pt x="2227317" y="0"/>
                  </a:moveTo>
                  <a:lnTo>
                    <a:pt x="0" y="1665787"/>
                  </a:lnTo>
                </a:path>
              </a:pathLst>
            </a:custGeom>
            <a:ln w="38107">
              <a:solidFill>
                <a:srgbClr val="0CBF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12274" y="4235277"/>
              <a:ext cx="152688" cy="152671"/>
            </a:xfrm>
            <a:prstGeom prst="rect">
              <a:avLst/>
            </a:prstGeom>
          </p:spPr>
        </p:pic>
      </p:grpSp>
      <p:pic>
        <p:nvPicPr>
          <p:cNvPr id="111" name="Picture 2" descr="Data sources flat outline concept icon ...">
            <a:extLst>
              <a:ext uri="{FF2B5EF4-FFF2-40B4-BE49-F238E27FC236}">
                <a16:creationId xmlns:a16="http://schemas.microsoft.com/office/drawing/2014/main" id="{96C45A8A-1E4E-3CFF-533C-E0173E21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437" y="1906134"/>
            <a:ext cx="6153833" cy="30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F41F5-949E-BBBE-6A8E-2D6E1E437232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6627985" y="4988301"/>
            <a:ext cx="2083369" cy="13740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F438E59-24C2-9DF9-ABAA-506E64071AD7}"/>
              </a:ext>
            </a:extLst>
          </p:cNvPr>
          <p:cNvCxnSpPr>
            <a:cxnSpLocks/>
          </p:cNvCxnSpPr>
          <p:nvPr/>
        </p:nvCxnSpPr>
        <p:spPr>
          <a:xfrm>
            <a:off x="8938025" y="4996036"/>
            <a:ext cx="2505958" cy="1212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8515" y="3243071"/>
            <a:ext cx="1924049" cy="1447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2425" y="5220055"/>
            <a:ext cx="2190749" cy="84770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56018" y="5722663"/>
            <a:ext cx="1343660" cy="152400"/>
            <a:chOff x="4356018" y="5722663"/>
            <a:chExt cx="1343660" cy="152400"/>
          </a:xfrm>
        </p:grpSpPr>
        <p:sp>
          <p:nvSpPr>
            <p:cNvPr id="10" name="object 10"/>
            <p:cNvSpPr/>
            <p:nvPr/>
          </p:nvSpPr>
          <p:spPr>
            <a:xfrm>
              <a:off x="4356018" y="5798850"/>
              <a:ext cx="1324610" cy="0"/>
            </a:xfrm>
            <a:custGeom>
              <a:avLst/>
              <a:gdLst/>
              <a:ahLst/>
              <a:cxnLst/>
              <a:rect l="l" t="t" r="r" b="b"/>
              <a:pathLst>
                <a:path w="1324610">
                  <a:moveTo>
                    <a:pt x="0" y="0"/>
                  </a:moveTo>
                  <a:lnTo>
                    <a:pt x="132408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3995" y="574170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23" y="57150"/>
                  </a:lnTo>
                  <a:lnTo>
                    <a:pt x="0" y="114300"/>
                  </a:lnTo>
                </a:path>
              </a:pathLst>
            </a:custGeom>
            <a:ln w="3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57703" y="4983531"/>
            <a:ext cx="608330" cy="752475"/>
            <a:chOff x="2257703" y="4983531"/>
            <a:chExt cx="608330" cy="752475"/>
          </a:xfrm>
        </p:grpSpPr>
        <p:sp>
          <p:nvSpPr>
            <p:cNvPr id="13" name="object 13"/>
            <p:cNvSpPr/>
            <p:nvPr/>
          </p:nvSpPr>
          <p:spPr>
            <a:xfrm>
              <a:off x="2257703" y="4983531"/>
              <a:ext cx="608330" cy="752475"/>
            </a:xfrm>
            <a:custGeom>
              <a:avLst/>
              <a:gdLst/>
              <a:ahLst/>
              <a:cxnLst/>
              <a:rect l="l" t="t" r="r" b="b"/>
              <a:pathLst>
                <a:path w="608330" h="752475">
                  <a:moveTo>
                    <a:pt x="582241" y="752475"/>
                  </a:moveTo>
                  <a:lnTo>
                    <a:pt x="25749" y="752475"/>
                  </a:lnTo>
                  <a:lnTo>
                    <a:pt x="15727" y="750458"/>
                  </a:lnTo>
                  <a:lnTo>
                    <a:pt x="7542" y="744960"/>
                  </a:lnTo>
                  <a:lnTo>
                    <a:pt x="2023" y="736804"/>
                  </a:lnTo>
                  <a:lnTo>
                    <a:pt x="0" y="726818"/>
                  </a:lnTo>
                  <a:lnTo>
                    <a:pt x="0" y="25656"/>
                  </a:lnTo>
                  <a:lnTo>
                    <a:pt x="2023" y="15670"/>
                  </a:lnTo>
                  <a:lnTo>
                    <a:pt x="7542" y="7515"/>
                  </a:lnTo>
                  <a:lnTo>
                    <a:pt x="15727" y="2016"/>
                  </a:lnTo>
                  <a:lnTo>
                    <a:pt x="25749" y="0"/>
                  </a:lnTo>
                  <a:lnTo>
                    <a:pt x="482319" y="0"/>
                  </a:lnTo>
                  <a:lnTo>
                    <a:pt x="607991" y="118711"/>
                  </a:lnTo>
                  <a:lnTo>
                    <a:pt x="607991" y="726818"/>
                  </a:lnTo>
                  <a:lnTo>
                    <a:pt x="605967" y="736804"/>
                  </a:lnTo>
                  <a:lnTo>
                    <a:pt x="600448" y="744960"/>
                  </a:lnTo>
                  <a:lnTo>
                    <a:pt x="592264" y="750458"/>
                  </a:lnTo>
                  <a:lnTo>
                    <a:pt x="582241" y="752475"/>
                  </a:lnTo>
                  <a:close/>
                </a:path>
              </a:pathLst>
            </a:custGeom>
            <a:solidFill>
              <a:srgbClr val="ECE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9830" y="4983531"/>
              <a:ext cx="125864" cy="1187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57703" y="5459141"/>
              <a:ext cx="608330" cy="198120"/>
            </a:xfrm>
            <a:custGeom>
              <a:avLst/>
              <a:gdLst/>
              <a:ahLst/>
              <a:cxnLst/>
              <a:rect l="l" t="t" r="r" b="b"/>
              <a:pathLst>
                <a:path w="608330" h="198120">
                  <a:moveTo>
                    <a:pt x="608183" y="197788"/>
                  </a:moveTo>
                  <a:lnTo>
                    <a:pt x="0" y="197788"/>
                  </a:lnTo>
                  <a:lnTo>
                    <a:pt x="0" y="0"/>
                  </a:lnTo>
                  <a:lnTo>
                    <a:pt x="608183" y="0"/>
                  </a:lnTo>
                  <a:lnTo>
                    <a:pt x="608183" y="197788"/>
                  </a:lnTo>
                  <a:close/>
                </a:path>
              </a:pathLst>
            </a:custGeom>
            <a:solidFill>
              <a:srgbClr val="7CC2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8194" y="5487096"/>
              <a:ext cx="122597" cy="1416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0968" y="5486904"/>
              <a:ext cx="244234" cy="14207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175964" y="4957560"/>
            <a:ext cx="627380" cy="781050"/>
            <a:chOff x="3175964" y="4957560"/>
            <a:chExt cx="627380" cy="781050"/>
          </a:xfrm>
        </p:grpSpPr>
        <p:sp>
          <p:nvSpPr>
            <p:cNvPr id="19" name="object 19"/>
            <p:cNvSpPr/>
            <p:nvPr/>
          </p:nvSpPr>
          <p:spPr>
            <a:xfrm>
              <a:off x="3175964" y="4957560"/>
              <a:ext cx="627380" cy="781050"/>
            </a:xfrm>
            <a:custGeom>
              <a:avLst/>
              <a:gdLst/>
              <a:ahLst/>
              <a:cxnLst/>
              <a:rect l="l" t="t" r="r" b="b"/>
              <a:pathLst>
                <a:path w="627379" h="781050">
                  <a:moveTo>
                    <a:pt x="600474" y="781050"/>
                  </a:moveTo>
                  <a:lnTo>
                    <a:pt x="26555" y="781050"/>
                  </a:lnTo>
                  <a:lnTo>
                    <a:pt x="16219" y="778957"/>
                  </a:lnTo>
                  <a:lnTo>
                    <a:pt x="7778" y="773249"/>
                  </a:lnTo>
                  <a:lnTo>
                    <a:pt x="2087" y="764784"/>
                  </a:lnTo>
                  <a:lnTo>
                    <a:pt x="0" y="754419"/>
                  </a:lnTo>
                  <a:lnTo>
                    <a:pt x="0" y="26631"/>
                  </a:lnTo>
                  <a:lnTo>
                    <a:pt x="2087" y="16265"/>
                  </a:lnTo>
                  <a:lnTo>
                    <a:pt x="7778" y="7800"/>
                  </a:lnTo>
                  <a:lnTo>
                    <a:pt x="16219" y="2092"/>
                  </a:lnTo>
                  <a:lnTo>
                    <a:pt x="26555" y="0"/>
                  </a:lnTo>
                  <a:lnTo>
                    <a:pt x="497422" y="0"/>
                  </a:lnTo>
                  <a:lnTo>
                    <a:pt x="627030" y="123219"/>
                  </a:lnTo>
                  <a:lnTo>
                    <a:pt x="627030" y="754419"/>
                  </a:lnTo>
                  <a:lnTo>
                    <a:pt x="624943" y="764784"/>
                  </a:lnTo>
                  <a:lnTo>
                    <a:pt x="619251" y="773249"/>
                  </a:lnTo>
                  <a:lnTo>
                    <a:pt x="610810" y="778957"/>
                  </a:lnTo>
                  <a:lnTo>
                    <a:pt x="600474" y="781050"/>
                  </a:lnTo>
                  <a:close/>
                </a:path>
              </a:pathLst>
            </a:custGeom>
            <a:solidFill>
              <a:srgbClr val="ECE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3189" y="4957560"/>
              <a:ext cx="129805" cy="1232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75964" y="5451231"/>
              <a:ext cx="627380" cy="205740"/>
            </a:xfrm>
            <a:custGeom>
              <a:avLst/>
              <a:gdLst/>
              <a:ahLst/>
              <a:cxnLst/>
              <a:rect l="l" t="t" r="r" b="b"/>
              <a:pathLst>
                <a:path w="627379" h="205739">
                  <a:moveTo>
                    <a:pt x="627228" y="205299"/>
                  </a:moveTo>
                  <a:lnTo>
                    <a:pt x="0" y="205299"/>
                  </a:lnTo>
                  <a:lnTo>
                    <a:pt x="0" y="0"/>
                  </a:lnTo>
                  <a:lnTo>
                    <a:pt x="627228" y="0"/>
                  </a:lnTo>
                  <a:lnTo>
                    <a:pt x="627228" y="205299"/>
                  </a:lnTo>
                  <a:close/>
                </a:path>
              </a:pathLst>
            </a:custGeom>
            <a:solidFill>
              <a:srgbClr val="209C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3498" y="5480049"/>
              <a:ext cx="351961" cy="14746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69803" y="6177076"/>
            <a:ext cx="1066799" cy="40955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187903" y="5962771"/>
            <a:ext cx="866775" cy="838835"/>
            <a:chOff x="3187903" y="5962771"/>
            <a:chExt cx="866775" cy="838835"/>
          </a:xfrm>
        </p:grpSpPr>
        <p:sp>
          <p:nvSpPr>
            <p:cNvPr id="25" name="object 25"/>
            <p:cNvSpPr/>
            <p:nvPr/>
          </p:nvSpPr>
          <p:spPr>
            <a:xfrm>
              <a:off x="3209705" y="5975402"/>
              <a:ext cx="754380" cy="123189"/>
            </a:xfrm>
            <a:custGeom>
              <a:avLst/>
              <a:gdLst/>
              <a:ahLst/>
              <a:cxnLst/>
              <a:rect l="l" t="t" r="r" b="b"/>
              <a:pathLst>
                <a:path w="754379" h="123189">
                  <a:moveTo>
                    <a:pt x="754159" y="123032"/>
                  </a:moveTo>
                  <a:lnTo>
                    <a:pt x="0" y="123032"/>
                  </a:lnTo>
                  <a:lnTo>
                    <a:pt x="0" y="0"/>
                  </a:lnTo>
                  <a:lnTo>
                    <a:pt x="754159" y="0"/>
                  </a:lnTo>
                  <a:lnTo>
                    <a:pt x="754159" y="123032"/>
                  </a:lnTo>
                  <a:close/>
                </a:path>
              </a:pathLst>
            </a:custGeom>
            <a:solidFill>
              <a:srgbClr val="189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96079" y="5989960"/>
              <a:ext cx="832485" cy="785495"/>
            </a:xfrm>
            <a:custGeom>
              <a:avLst/>
              <a:gdLst/>
              <a:ahLst/>
              <a:cxnLst/>
              <a:rect l="l" t="t" r="r" b="b"/>
              <a:pathLst>
                <a:path w="832485" h="785495">
                  <a:moveTo>
                    <a:pt x="762507" y="547743"/>
                  </a:moveTo>
                  <a:lnTo>
                    <a:pt x="734779" y="547743"/>
                  </a:lnTo>
                  <a:lnTo>
                    <a:pt x="734779" y="116425"/>
                  </a:lnTo>
                  <a:lnTo>
                    <a:pt x="762507" y="116425"/>
                  </a:lnTo>
                  <a:lnTo>
                    <a:pt x="762507" y="547743"/>
                  </a:lnTo>
                  <a:close/>
                </a:path>
                <a:path w="832485" h="785495">
                  <a:moveTo>
                    <a:pt x="762507" y="555131"/>
                  </a:moveTo>
                  <a:lnTo>
                    <a:pt x="734801" y="555131"/>
                  </a:lnTo>
                  <a:lnTo>
                    <a:pt x="734801" y="551578"/>
                  </a:lnTo>
                  <a:lnTo>
                    <a:pt x="546953" y="494579"/>
                  </a:lnTo>
                  <a:lnTo>
                    <a:pt x="546261" y="492174"/>
                  </a:lnTo>
                  <a:lnTo>
                    <a:pt x="734779" y="547743"/>
                  </a:lnTo>
                  <a:lnTo>
                    <a:pt x="762507" y="547743"/>
                  </a:lnTo>
                  <a:lnTo>
                    <a:pt x="762507" y="555131"/>
                  </a:lnTo>
                  <a:close/>
                </a:path>
                <a:path w="832485" h="785495">
                  <a:moveTo>
                    <a:pt x="793285" y="755831"/>
                  </a:moveTo>
                  <a:lnTo>
                    <a:pt x="753942" y="755831"/>
                  </a:lnTo>
                  <a:lnTo>
                    <a:pt x="804316" y="705374"/>
                  </a:lnTo>
                  <a:lnTo>
                    <a:pt x="728117" y="629050"/>
                  </a:lnTo>
                  <a:lnTo>
                    <a:pt x="728117" y="620233"/>
                  </a:lnTo>
                  <a:lnTo>
                    <a:pt x="782276" y="565985"/>
                  </a:lnTo>
                  <a:lnTo>
                    <a:pt x="746524" y="555131"/>
                  </a:lnTo>
                  <a:lnTo>
                    <a:pt x="759869" y="555131"/>
                  </a:lnTo>
                  <a:lnTo>
                    <a:pt x="815909" y="571661"/>
                  </a:lnTo>
                  <a:lnTo>
                    <a:pt x="763005" y="624652"/>
                  </a:lnTo>
                  <a:lnTo>
                    <a:pt x="775182" y="636850"/>
                  </a:lnTo>
                  <a:lnTo>
                    <a:pt x="766292" y="647314"/>
                  </a:lnTo>
                  <a:lnTo>
                    <a:pt x="831980" y="717073"/>
                  </a:lnTo>
                  <a:lnTo>
                    <a:pt x="793285" y="755831"/>
                  </a:lnTo>
                  <a:close/>
                </a:path>
                <a:path w="832485" h="785495">
                  <a:moveTo>
                    <a:pt x="573838" y="623093"/>
                  </a:moveTo>
                  <a:lnTo>
                    <a:pt x="1211" y="623093"/>
                  </a:lnTo>
                  <a:lnTo>
                    <a:pt x="3439" y="615683"/>
                  </a:lnTo>
                  <a:lnTo>
                    <a:pt x="3417" y="606238"/>
                  </a:lnTo>
                  <a:lnTo>
                    <a:pt x="0" y="598590"/>
                  </a:lnTo>
                  <a:lnTo>
                    <a:pt x="1946" y="597593"/>
                  </a:lnTo>
                  <a:lnTo>
                    <a:pt x="3785" y="596489"/>
                  </a:lnTo>
                  <a:lnTo>
                    <a:pt x="5472" y="595319"/>
                  </a:lnTo>
                  <a:lnTo>
                    <a:pt x="573838" y="595319"/>
                  </a:lnTo>
                  <a:lnTo>
                    <a:pt x="573838" y="623093"/>
                  </a:lnTo>
                  <a:close/>
                </a:path>
                <a:path w="832485" h="785495">
                  <a:moveTo>
                    <a:pt x="623974" y="763934"/>
                  </a:moveTo>
                  <a:lnTo>
                    <a:pt x="615214" y="733322"/>
                  </a:lnTo>
                  <a:lnTo>
                    <a:pt x="668940" y="679507"/>
                  </a:lnTo>
                  <a:lnTo>
                    <a:pt x="677743" y="679507"/>
                  </a:lnTo>
                  <a:lnTo>
                    <a:pt x="712653" y="714473"/>
                  </a:lnTo>
                  <a:lnTo>
                    <a:pt x="673353" y="714473"/>
                  </a:lnTo>
                  <a:lnTo>
                    <a:pt x="623974" y="763934"/>
                  </a:lnTo>
                  <a:close/>
                </a:path>
                <a:path w="832485" h="785495">
                  <a:moveTo>
                    <a:pt x="683626" y="724764"/>
                  </a:moveTo>
                  <a:lnTo>
                    <a:pt x="673353" y="714473"/>
                  </a:lnTo>
                  <a:lnTo>
                    <a:pt x="712653" y="714473"/>
                  </a:lnTo>
                  <a:lnTo>
                    <a:pt x="714599" y="716423"/>
                  </a:lnTo>
                  <a:lnTo>
                    <a:pt x="692711" y="716423"/>
                  </a:lnTo>
                  <a:lnTo>
                    <a:pt x="683626" y="724764"/>
                  </a:lnTo>
                  <a:close/>
                </a:path>
                <a:path w="832485" h="785495">
                  <a:moveTo>
                    <a:pt x="763675" y="785468"/>
                  </a:moveTo>
                  <a:lnTo>
                    <a:pt x="692711" y="716423"/>
                  </a:lnTo>
                  <a:lnTo>
                    <a:pt x="714599" y="716423"/>
                  </a:lnTo>
                  <a:lnTo>
                    <a:pt x="753942" y="755831"/>
                  </a:lnTo>
                  <a:lnTo>
                    <a:pt x="793285" y="755831"/>
                  </a:lnTo>
                  <a:lnTo>
                    <a:pt x="763805" y="785360"/>
                  </a:lnTo>
                  <a:lnTo>
                    <a:pt x="763675" y="785468"/>
                  </a:lnTo>
                  <a:close/>
                </a:path>
                <a:path w="832485" h="785495">
                  <a:moveTo>
                    <a:pt x="758549" y="27773"/>
                  </a:moveTo>
                  <a:lnTo>
                    <a:pt x="2314" y="27773"/>
                  </a:lnTo>
                  <a:lnTo>
                    <a:pt x="2314" y="0"/>
                  </a:lnTo>
                  <a:lnTo>
                    <a:pt x="758549" y="0"/>
                  </a:lnTo>
                  <a:lnTo>
                    <a:pt x="758549" y="27773"/>
                  </a:lnTo>
                  <a:close/>
                </a:path>
              </a:pathLst>
            </a:custGeom>
            <a:solidFill>
              <a:srgbClr val="7E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7903" y="5962771"/>
              <a:ext cx="866775" cy="838835"/>
            </a:xfrm>
            <a:custGeom>
              <a:avLst/>
              <a:gdLst/>
              <a:ahLst/>
              <a:cxnLst/>
              <a:rect l="l" t="t" r="r" b="b"/>
              <a:pathLst>
                <a:path w="866775" h="838834">
                  <a:moveTo>
                    <a:pt x="639893" y="822731"/>
                  </a:moveTo>
                  <a:lnTo>
                    <a:pt x="631090" y="822731"/>
                  </a:lnTo>
                  <a:lnTo>
                    <a:pt x="623952" y="815582"/>
                  </a:lnTo>
                  <a:lnTo>
                    <a:pt x="622784" y="813545"/>
                  </a:lnTo>
                  <a:lnTo>
                    <a:pt x="622157" y="811401"/>
                  </a:lnTo>
                  <a:lnTo>
                    <a:pt x="580564" y="673874"/>
                  </a:lnTo>
                  <a:lnTo>
                    <a:pt x="6229" y="673874"/>
                  </a:lnTo>
                  <a:lnTo>
                    <a:pt x="21" y="667656"/>
                  </a:lnTo>
                  <a:lnTo>
                    <a:pt x="0" y="6239"/>
                  </a:lnTo>
                  <a:lnTo>
                    <a:pt x="6229" y="0"/>
                  </a:lnTo>
                  <a:lnTo>
                    <a:pt x="782211" y="0"/>
                  </a:lnTo>
                  <a:lnTo>
                    <a:pt x="788440" y="6239"/>
                  </a:lnTo>
                  <a:lnTo>
                    <a:pt x="788440" y="27860"/>
                  </a:lnTo>
                  <a:lnTo>
                    <a:pt x="27814" y="27860"/>
                  </a:lnTo>
                  <a:lnTo>
                    <a:pt x="27814" y="120757"/>
                  </a:lnTo>
                  <a:lnTo>
                    <a:pt x="788440" y="120757"/>
                  </a:lnTo>
                  <a:lnTo>
                    <a:pt x="788440" y="148618"/>
                  </a:lnTo>
                  <a:lnTo>
                    <a:pt x="27814" y="148618"/>
                  </a:lnTo>
                  <a:lnTo>
                    <a:pt x="27814" y="646014"/>
                  </a:lnTo>
                  <a:lnTo>
                    <a:pt x="601205" y="646014"/>
                  </a:lnTo>
                  <a:lnTo>
                    <a:pt x="642077" y="781157"/>
                  </a:lnTo>
                  <a:lnTo>
                    <a:pt x="681399" y="781157"/>
                  </a:lnTo>
                  <a:lnTo>
                    <a:pt x="639893" y="822731"/>
                  </a:lnTo>
                  <a:close/>
                </a:path>
                <a:path w="866775" h="838834">
                  <a:moveTo>
                    <a:pt x="788440" y="120757"/>
                  </a:moveTo>
                  <a:lnTo>
                    <a:pt x="760626" y="120757"/>
                  </a:lnTo>
                  <a:lnTo>
                    <a:pt x="760626" y="27860"/>
                  </a:lnTo>
                  <a:lnTo>
                    <a:pt x="788440" y="27860"/>
                  </a:lnTo>
                  <a:lnTo>
                    <a:pt x="788440" y="120757"/>
                  </a:lnTo>
                  <a:close/>
                </a:path>
                <a:path w="866775" h="838834">
                  <a:moveTo>
                    <a:pt x="151748" y="87849"/>
                  </a:moveTo>
                  <a:lnTo>
                    <a:pt x="136392" y="87849"/>
                  </a:lnTo>
                  <a:lnTo>
                    <a:pt x="130163" y="81610"/>
                  </a:lnTo>
                  <a:lnTo>
                    <a:pt x="130163" y="65036"/>
                  </a:lnTo>
                  <a:lnTo>
                    <a:pt x="136392" y="58797"/>
                  </a:lnTo>
                  <a:lnTo>
                    <a:pt x="151748" y="58797"/>
                  </a:lnTo>
                  <a:lnTo>
                    <a:pt x="157978" y="65036"/>
                  </a:lnTo>
                  <a:lnTo>
                    <a:pt x="157978" y="81610"/>
                  </a:lnTo>
                  <a:lnTo>
                    <a:pt x="151748" y="87849"/>
                  </a:lnTo>
                  <a:close/>
                </a:path>
                <a:path w="866775" h="838834">
                  <a:moveTo>
                    <a:pt x="212028" y="87849"/>
                  </a:moveTo>
                  <a:lnTo>
                    <a:pt x="196672" y="87849"/>
                  </a:lnTo>
                  <a:lnTo>
                    <a:pt x="190443" y="81610"/>
                  </a:lnTo>
                  <a:lnTo>
                    <a:pt x="190443" y="65036"/>
                  </a:lnTo>
                  <a:lnTo>
                    <a:pt x="196672" y="58797"/>
                  </a:lnTo>
                  <a:lnTo>
                    <a:pt x="212028" y="58797"/>
                  </a:lnTo>
                  <a:lnTo>
                    <a:pt x="218257" y="65036"/>
                  </a:lnTo>
                  <a:lnTo>
                    <a:pt x="218257" y="81610"/>
                  </a:lnTo>
                  <a:lnTo>
                    <a:pt x="212028" y="87849"/>
                  </a:lnTo>
                  <a:close/>
                </a:path>
                <a:path w="866775" h="838834">
                  <a:moveTo>
                    <a:pt x="91468" y="89062"/>
                  </a:moveTo>
                  <a:lnTo>
                    <a:pt x="76112" y="89062"/>
                  </a:lnTo>
                  <a:lnTo>
                    <a:pt x="69883" y="82823"/>
                  </a:lnTo>
                  <a:lnTo>
                    <a:pt x="69883" y="66250"/>
                  </a:lnTo>
                  <a:lnTo>
                    <a:pt x="76112" y="60010"/>
                  </a:lnTo>
                  <a:lnTo>
                    <a:pt x="91468" y="60010"/>
                  </a:lnTo>
                  <a:lnTo>
                    <a:pt x="97698" y="66250"/>
                  </a:lnTo>
                  <a:lnTo>
                    <a:pt x="97698" y="82823"/>
                  </a:lnTo>
                  <a:lnTo>
                    <a:pt x="91468" y="89062"/>
                  </a:lnTo>
                  <a:close/>
                </a:path>
                <a:path w="866775" h="838834">
                  <a:moveTo>
                    <a:pt x="788440" y="569451"/>
                  </a:moveTo>
                  <a:lnTo>
                    <a:pt x="760604" y="569451"/>
                  </a:lnTo>
                  <a:lnTo>
                    <a:pt x="760604" y="148618"/>
                  </a:lnTo>
                  <a:lnTo>
                    <a:pt x="788440" y="148618"/>
                  </a:lnTo>
                  <a:lnTo>
                    <a:pt x="788440" y="569451"/>
                  </a:lnTo>
                  <a:close/>
                </a:path>
                <a:path w="866775" h="838834">
                  <a:moveTo>
                    <a:pt x="352271" y="459201"/>
                  </a:moveTo>
                  <a:lnTo>
                    <a:pt x="344398" y="455279"/>
                  </a:lnTo>
                  <a:lnTo>
                    <a:pt x="341975" y="448000"/>
                  </a:lnTo>
                  <a:lnTo>
                    <a:pt x="300404" y="323992"/>
                  </a:lnTo>
                  <a:lnTo>
                    <a:pt x="304341" y="316106"/>
                  </a:lnTo>
                  <a:lnTo>
                    <a:pt x="318832" y="311232"/>
                  </a:lnTo>
                  <a:lnTo>
                    <a:pt x="326618" y="315110"/>
                  </a:lnTo>
                  <a:lnTo>
                    <a:pt x="329658" y="324014"/>
                  </a:lnTo>
                  <a:lnTo>
                    <a:pt x="355104" y="399948"/>
                  </a:lnTo>
                  <a:lnTo>
                    <a:pt x="384355" y="399948"/>
                  </a:lnTo>
                  <a:lnTo>
                    <a:pt x="366893" y="452008"/>
                  </a:lnTo>
                  <a:lnTo>
                    <a:pt x="363839" y="455279"/>
                  </a:lnTo>
                  <a:lnTo>
                    <a:pt x="352271" y="459201"/>
                  </a:lnTo>
                  <a:close/>
                </a:path>
                <a:path w="866775" h="838834">
                  <a:moveTo>
                    <a:pt x="153414" y="459222"/>
                  </a:moveTo>
                  <a:lnTo>
                    <a:pt x="145628" y="455344"/>
                  </a:lnTo>
                  <a:lnTo>
                    <a:pt x="143111" y="448000"/>
                  </a:lnTo>
                  <a:lnTo>
                    <a:pt x="101548" y="324014"/>
                  </a:lnTo>
                  <a:lnTo>
                    <a:pt x="105484" y="316128"/>
                  </a:lnTo>
                  <a:lnTo>
                    <a:pt x="119975" y="311254"/>
                  </a:lnTo>
                  <a:lnTo>
                    <a:pt x="127805" y="315153"/>
                  </a:lnTo>
                  <a:lnTo>
                    <a:pt x="130794" y="324014"/>
                  </a:lnTo>
                  <a:lnTo>
                    <a:pt x="156247" y="399970"/>
                  </a:lnTo>
                  <a:lnTo>
                    <a:pt x="185499" y="399970"/>
                  </a:lnTo>
                  <a:lnTo>
                    <a:pt x="168057" y="452008"/>
                  </a:lnTo>
                  <a:lnTo>
                    <a:pt x="164942" y="455344"/>
                  </a:lnTo>
                  <a:lnTo>
                    <a:pt x="153414" y="459222"/>
                  </a:lnTo>
                  <a:close/>
                </a:path>
                <a:path w="866775" h="838834">
                  <a:moveTo>
                    <a:pt x="263731" y="399948"/>
                  </a:moveTo>
                  <a:lnTo>
                    <a:pt x="234479" y="399948"/>
                  </a:lnTo>
                  <a:lnTo>
                    <a:pt x="262871" y="315197"/>
                  </a:lnTo>
                  <a:lnTo>
                    <a:pt x="263009" y="315110"/>
                  </a:lnTo>
                  <a:lnTo>
                    <a:pt x="270751" y="311254"/>
                  </a:lnTo>
                  <a:lnTo>
                    <a:pt x="285242" y="316128"/>
                  </a:lnTo>
                  <a:lnTo>
                    <a:pt x="289179" y="323992"/>
                  </a:lnTo>
                  <a:lnTo>
                    <a:pt x="263731" y="399948"/>
                  </a:lnTo>
                  <a:close/>
                </a:path>
                <a:path w="866775" h="838834">
                  <a:moveTo>
                    <a:pt x="384355" y="399948"/>
                  </a:moveTo>
                  <a:lnTo>
                    <a:pt x="355104" y="399948"/>
                  </a:lnTo>
                  <a:lnTo>
                    <a:pt x="383496" y="315197"/>
                  </a:lnTo>
                  <a:lnTo>
                    <a:pt x="383633" y="315110"/>
                  </a:lnTo>
                  <a:lnTo>
                    <a:pt x="391376" y="311254"/>
                  </a:lnTo>
                  <a:lnTo>
                    <a:pt x="402904" y="315110"/>
                  </a:lnTo>
                  <a:lnTo>
                    <a:pt x="406026" y="318468"/>
                  </a:lnTo>
                  <a:lnTo>
                    <a:pt x="423460" y="370484"/>
                  </a:lnTo>
                  <a:lnTo>
                    <a:pt x="394231" y="370484"/>
                  </a:lnTo>
                  <a:lnTo>
                    <a:pt x="384355" y="399948"/>
                  </a:lnTo>
                  <a:close/>
                </a:path>
                <a:path w="866775" h="838834">
                  <a:moveTo>
                    <a:pt x="462583" y="399948"/>
                  </a:moveTo>
                  <a:lnTo>
                    <a:pt x="433336" y="399948"/>
                  </a:lnTo>
                  <a:lnTo>
                    <a:pt x="461728" y="315197"/>
                  </a:lnTo>
                  <a:lnTo>
                    <a:pt x="461865" y="315110"/>
                  </a:lnTo>
                  <a:lnTo>
                    <a:pt x="469608" y="311254"/>
                  </a:lnTo>
                  <a:lnTo>
                    <a:pt x="484099" y="316128"/>
                  </a:lnTo>
                  <a:lnTo>
                    <a:pt x="488036" y="323992"/>
                  </a:lnTo>
                  <a:lnTo>
                    <a:pt x="462583" y="399948"/>
                  </a:lnTo>
                  <a:close/>
                </a:path>
                <a:path w="866775" h="838834">
                  <a:moveTo>
                    <a:pt x="551106" y="459201"/>
                  </a:moveTo>
                  <a:lnTo>
                    <a:pt x="543233" y="455279"/>
                  </a:lnTo>
                  <a:lnTo>
                    <a:pt x="499239" y="324014"/>
                  </a:lnTo>
                  <a:lnTo>
                    <a:pt x="503176" y="316128"/>
                  </a:lnTo>
                  <a:lnTo>
                    <a:pt x="517667" y="311254"/>
                  </a:lnTo>
                  <a:lnTo>
                    <a:pt x="525497" y="315153"/>
                  </a:lnTo>
                  <a:lnTo>
                    <a:pt x="528485" y="324014"/>
                  </a:lnTo>
                  <a:lnTo>
                    <a:pt x="553939" y="399970"/>
                  </a:lnTo>
                  <a:lnTo>
                    <a:pt x="583190" y="399970"/>
                  </a:lnTo>
                  <a:lnTo>
                    <a:pt x="565749" y="452008"/>
                  </a:lnTo>
                  <a:lnTo>
                    <a:pt x="562634" y="455344"/>
                  </a:lnTo>
                  <a:lnTo>
                    <a:pt x="551106" y="459201"/>
                  </a:lnTo>
                  <a:close/>
                </a:path>
                <a:path w="866775" h="838834">
                  <a:moveTo>
                    <a:pt x="185499" y="399970"/>
                  </a:moveTo>
                  <a:lnTo>
                    <a:pt x="156247" y="399970"/>
                  </a:lnTo>
                  <a:lnTo>
                    <a:pt x="184646" y="315197"/>
                  </a:lnTo>
                  <a:lnTo>
                    <a:pt x="192519" y="311275"/>
                  </a:lnTo>
                  <a:lnTo>
                    <a:pt x="203982" y="315110"/>
                  </a:lnTo>
                  <a:lnTo>
                    <a:pt x="207162" y="318468"/>
                  </a:lnTo>
                  <a:lnTo>
                    <a:pt x="224608" y="370506"/>
                  </a:lnTo>
                  <a:lnTo>
                    <a:pt x="195374" y="370506"/>
                  </a:lnTo>
                  <a:lnTo>
                    <a:pt x="185499" y="399970"/>
                  </a:lnTo>
                  <a:close/>
                </a:path>
                <a:path w="866775" h="838834">
                  <a:moveTo>
                    <a:pt x="583190" y="399970"/>
                  </a:moveTo>
                  <a:lnTo>
                    <a:pt x="553939" y="399970"/>
                  </a:lnTo>
                  <a:lnTo>
                    <a:pt x="582338" y="315197"/>
                  </a:lnTo>
                  <a:lnTo>
                    <a:pt x="590211" y="311275"/>
                  </a:lnTo>
                  <a:lnTo>
                    <a:pt x="601674" y="315110"/>
                  </a:lnTo>
                  <a:lnTo>
                    <a:pt x="604854" y="318468"/>
                  </a:lnTo>
                  <a:lnTo>
                    <a:pt x="622296" y="370506"/>
                  </a:lnTo>
                  <a:lnTo>
                    <a:pt x="593066" y="370506"/>
                  </a:lnTo>
                  <a:lnTo>
                    <a:pt x="583190" y="399970"/>
                  </a:lnTo>
                  <a:close/>
                </a:path>
                <a:path w="866775" h="838834">
                  <a:moveTo>
                    <a:pt x="661410" y="399970"/>
                  </a:moveTo>
                  <a:lnTo>
                    <a:pt x="632171" y="399970"/>
                  </a:lnTo>
                  <a:lnTo>
                    <a:pt x="660570" y="315197"/>
                  </a:lnTo>
                  <a:lnTo>
                    <a:pt x="668443" y="311275"/>
                  </a:lnTo>
                  <a:lnTo>
                    <a:pt x="682934" y="316128"/>
                  </a:lnTo>
                  <a:lnTo>
                    <a:pt x="686849" y="324014"/>
                  </a:lnTo>
                  <a:lnTo>
                    <a:pt x="661410" y="399970"/>
                  </a:lnTo>
                  <a:close/>
                </a:path>
                <a:path w="866775" h="838834">
                  <a:moveTo>
                    <a:pt x="430503" y="459201"/>
                  </a:moveTo>
                  <a:lnTo>
                    <a:pt x="422630" y="455279"/>
                  </a:lnTo>
                  <a:lnTo>
                    <a:pt x="420207" y="448000"/>
                  </a:lnTo>
                  <a:lnTo>
                    <a:pt x="394231" y="370484"/>
                  </a:lnTo>
                  <a:lnTo>
                    <a:pt x="423460" y="370484"/>
                  </a:lnTo>
                  <a:lnTo>
                    <a:pt x="433336" y="399948"/>
                  </a:lnTo>
                  <a:lnTo>
                    <a:pt x="462583" y="399948"/>
                  </a:lnTo>
                  <a:lnTo>
                    <a:pt x="445125" y="452008"/>
                  </a:lnTo>
                  <a:lnTo>
                    <a:pt x="442071" y="455279"/>
                  </a:lnTo>
                  <a:lnTo>
                    <a:pt x="430503" y="459201"/>
                  </a:lnTo>
                  <a:close/>
                </a:path>
                <a:path w="866775" h="838834">
                  <a:moveTo>
                    <a:pt x="231646" y="459222"/>
                  </a:moveTo>
                  <a:lnTo>
                    <a:pt x="223860" y="455344"/>
                  </a:lnTo>
                  <a:lnTo>
                    <a:pt x="221343" y="448000"/>
                  </a:lnTo>
                  <a:lnTo>
                    <a:pt x="195374" y="370506"/>
                  </a:lnTo>
                  <a:lnTo>
                    <a:pt x="224608" y="370506"/>
                  </a:lnTo>
                  <a:lnTo>
                    <a:pt x="234479" y="399948"/>
                  </a:lnTo>
                  <a:lnTo>
                    <a:pt x="263731" y="399948"/>
                  </a:lnTo>
                  <a:lnTo>
                    <a:pt x="246289" y="452008"/>
                  </a:lnTo>
                  <a:lnTo>
                    <a:pt x="243174" y="455344"/>
                  </a:lnTo>
                  <a:lnTo>
                    <a:pt x="231646" y="459222"/>
                  </a:lnTo>
                  <a:close/>
                </a:path>
                <a:path w="866775" h="838834">
                  <a:moveTo>
                    <a:pt x="629338" y="459222"/>
                  </a:moveTo>
                  <a:lnTo>
                    <a:pt x="621552" y="455344"/>
                  </a:lnTo>
                  <a:lnTo>
                    <a:pt x="619035" y="448000"/>
                  </a:lnTo>
                  <a:lnTo>
                    <a:pt x="593066" y="370506"/>
                  </a:lnTo>
                  <a:lnTo>
                    <a:pt x="622296" y="370506"/>
                  </a:lnTo>
                  <a:lnTo>
                    <a:pt x="632171" y="399970"/>
                  </a:lnTo>
                  <a:lnTo>
                    <a:pt x="661410" y="399970"/>
                  </a:lnTo>
                  <a:lnTo>
                    <a:pt x="643981" y="452008"/>
                  </a:lnTo>
                  <a:lnTo>
                    <a:pt x="640866" y="455344"/>
                  </a:lnTo>
                  <a:lnTo>
                    <a:pt x="629338" y="459222"/>
                  </a:lnTo>
                  <a:close/>
                </a:path>
                <a:path w="866775" h="838834">
                  <a:moveTo>
                    <a:pt x="601205" y="646014"/>
                  </a:moveTo>
                  <a:lnTo>
                    <a:pt x="572151" y="646014"/>
                  </a:lnTo>
                  <a:lnTo>
                    <a:pt x="535144" y="523652"/>
                  </a:lnTo>
                  <a:lnTo>
                    <a:pt x="532937" y="516287"/>
                  </a:lnTo>
                  <a:lnTo>
                    <a:pt x="537090" y="508509"/>
                  </a:lnTo>
                  <a:lnTo>
                    <a:pt x="547148" y="505476"/>
                  </a:lnTo>
                  <a:lnTo>
                    <a:pt x="549916" y="505541"/>
                  </a:lnTo>
                  <a:lnTo>
                    <a:pt x="665211" y="540507"/>
                  </a:lnTo>
                  <a:lnTo>
                    <a:pt x="569296" y="540507"/>
                  </a:lnTo>
                  <a:lnTo>
                    <a:pt x="601205" y="646014"/>
                  </a:lnTo>
                  <a:close/>
                </a:path>
                <a:path w="866775" h="838834">
                  <a:moveTo>
                    <a:pt x="820560" y="803233"/>
                  </a:moveTo>
                  <a:lnTo>
                    <a:pt x="781238" y="803233"/>
                  </a:lnTo>
                  <a:lnTo>
                    <a:pt x="831590" y="752798"/>
                  </a:lnTo>
                  <a:lnTo>
                    <a:pt x="755391" y="676474"/>
                  </a:lnTo>
                  <a:lnTo>
                    <a:pt x="755413" y="667635"/>
                  </a:lnTo>
                  <a:lnTo>
                    <a:pt x="809550" y="613409"/>
                  </a:lnTo>
                  <a:lnTo>
                    <a:pt x="569296" y="540507"/>
                  </a:lnTo>
                  <a:lnTo>
                    <a:pt x="665211" y="540507"/>
                  </a:lnTo>
                  <a:lnTo>
                    <a:pt x="760604" y="569451"/>
                  </a:lnTo>
                  <a:lnTo>
                    <a:pt x="788440" y="569451"/>
                  </a:lnTo>
                  <a:lnTo>
                    <a:pt x="788440" y="577900"/>
                  </a:lnTo>
                  <a:lnTo>
                    <a:pt x="847185" y="595709"/>
                  </a:lnTo>
                  <a:lnTo>
                    <a:pt x="851338" y="603486"/>
                  </a:lnTo>
                  <a:lnTo>
                    <a:pt x="848396" y="613214"/>
                  </a:lnTo>
                  <a:lnTo>
                    <a:pt x="847120" y="615228"/>
                  </a:lnTo>
                  <a:lnTo>
                    <a:pt x="845476" y="616832"/>
                  </a:lnTo>
                  <a:lnTo>
                    <a:pt x="790322" y="672076"/>
                  </a:lnTo>
                  <a:lnTo>
                    <a:pt x="866521" y="748378"/>
                  </a:lnTo>
                  <a:lnTo>
                    <a:pt x="866521" y="757218"/>
                  </a:lnTo>
                  <a:lnTo>
                    <a:pt x="820560" y="803233"/>
                  </a:lnTo>
                  <a:close/>
                </a:path>
                <a:path w="866775" h="838834">
                  <a:moveTo>
                    <a:pt x="681399" y="781157"/>
                  </a:moveTo>
                  <a:lnTo>
                    <a:pt x="642077" y="781157"/>
                  </a:lnTo>
                  <a:lnTo>
                    <a:pt x="696236" y="726909"/>
                  </a:lnTo>
                  <a:lnTo>
                    <a:pt x="705039" y="726909"/>
                  </a:lnTo>
                  <a:lnTo>
                    <a:pt x="739970" y="761897"/>
                  </a:lnTo>
                  <a:lnTo>
                    <a:pt x="700627" y="761897"/>
                  </a:lnTo>
                  <a:lnTo>
                    <a:pt x="681399" y="781157"/>
                  </a:lnTo>
                  <a:close/>
                </a:path>
                <a:path w="866775" h="838834">
                  <a:moveTo>
                    <a:pt x="785629" y="838221"/>
                  </a:moveTo>
                  <a:lnTo>
                    <a:pt x="776826" y="838221"/>
                  </a:lnTo>
                  <a:lnTo>
                    <a:pt x="700627" y="761897"/>
                  </a:lnTo>
                  <a:lnTo>
                    <a:pt x="739970" y="761897"/>
                  </a:lnTo>
                  <a:lnTo>
                    <a:pt x="781238" y="803233"/>
                  </a:lnTo>
                  <a:lnTo>
                    <a:pt x="820560" y="803233"/>
                  </a:lnTo>
                  <a:lnTo>
                    <a:pt x="785629" y="838221"/>
                  </a:lnTo>
                  <a:close/>
                </a:path>
              </a:pathLst>
            </a:custGeom>
            <a:solidFill>
              <a:srgbClr val="09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823163" y="4137862"/>
            <a:ext cx="1695450" cy="153035"/>
            <a:chOff x="8823163" y="4137862"/>
            <a:chExt cx="1695450" cy="153035"/>
          </a:xfrm>
        </p:grpSpPr>
        <p:sp>
          <p:nvSpPr>
            <p:cNvPr id="29" name="object 29"/>
            <p:cNvSpPr/>
            <p:nvPr/>
          </p:nvSpPr>
          <p:spPr>
            <a:xfrm>
              <a:off x="8842213" y="4196088"/>
              <a:ext cx="1657350" cy="19050"/>
            </a:xfrm>
            <a:custGeom>
              <a:avLst/>
              <a:gdLst/>
              <a:ahLst/>
              <a:cxnLst/>
              <a:rect l="l" t="t" r="r" b="b"/>
              <a:pathLst>
                <a:path w="1657350" h="19050">
                  <a:moveTo>
                    <a:pt x="0" y="0"/>
                  </a:moveTo>
                  <a:lnTo>
                    <a:pt x="1657291" y="1886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422545" y="4156937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70" h="114300">
                  <a:moveTo>
                    <a:pt x="1301" y="0"/>
                  </a:moveTo>
                  <a:lnTo>
                    <a:pt x="76987" y="58015"/>
                  </a:lnTo>
                  <a:lnTo>
                    <a:pt x="0" y="114292"/>
                  </a:lnTo>
                </a:path>
              </a:pathLst>
            </a:custGeom>
            <a:ln w="38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23996" y="6086021"/>
            <a:ext cx="2191385" cy="153035"/>
            <a:chOff x="8323996" y="6086021"/>
            <a:chExt cx="2191385" cy="153035"/>
          </a:xfrm>
        </p:grpSpPr>
        <p:sp>
          <p:nvSpPr>
            <p:cNvPr id="32" name="object 32"/>
            <p:cNvSpPr/>
            <p:nvPr/>
          </p:nvSpPr>
          <p:spPr>
            <a:xfrm>
              <a:off x="8323996" y="6162232"/>
              <a:ext cx="2172335" cy="0"/>
            </a:xfrm>
            <a:custGeom>
              <a:avLst/>
              <a:gdLst/>
              <a:ahLst/>
              <a:cxnLst/>
              <a:rect l="l" t="t" r="r" b="b"/>
              <a:pathLst>
                <a:path w="2172334">
                  <a:moveTo>
                    <a:pt x="0" y="0"/>
                  </a:moveTo>
                  <a:lnTo>
                    <a:pt x="217172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19479" y="6105082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262" y="57149"/>
                  </a:lnTo>
                  <a:lnTo>
                    <a:pt x="0" y="114299"/>
                  </a:lnTo>
                </a:path>
              </a:pathLst>
            </a:custGeom>
            <a:ln w="38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8324003" y="4172884"/>
            <a:ext cx="520065" cy="1071245"/>
          </a:xfrm>
          <a:custGeom>
            <a:avLst/>
            <a:gdLst/>
            <a:ahLst/>
            <a:cxnLst/>
            <a:rect l="l" t="t" r="r" b="b"/>
            <a:pathLst>
              <a:path w="520065" h="1071245">
                <a:moveTo>
                  <a:pt x="0" y="1071076"/>
                </a:moveTo>
                <a:lnTo>
                  <a:pt x="520010" y="0"/>
                </a:lnTo>
              </a:path>
            </a:pathLst>
          </a:custGeom>
          <a:ln w="38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94009" y="5499841"/>
            <a:ext cx="1247774" cy="124775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66431" y="5767349"/>
            <a:ext cx="1676399" cy="56195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90640" y="6863669"/>
            <a:ext cx="2552699" cy="53339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12853050" y="4073457"/>
            <a:ext cx="2191385" cy="153035"/>
            <a:chOff x="12853050" y="4073457"/>
            <a:chExt cx="2191385" cy="153035"/>
          </a:xfrm>
        </p:grpSpPr>
        <p:sp>
          <p:nvSpPr>
            <p:cNvPr id="39" name="object 39"/>
            <p:cNvSpPr/>
            <p:nvPr/>
          </p:nvSpPr>
          <p:spPr>
            <a:xfrm>
              <a:off x="12853050" y="4149668"/>
              <a:ext cx="2172335" cy="0"/>
            </a:xfrm>
            <a:custGeom>
              <a:avLst/>
              <a:gdLst/>
              <a:ahLst/>
              <a:cxnLst/>
              <a:rect l="l" t="t" r="r" b="b"/>
              <a:pathLst>
                <a:path w="2172334">
                  <a:moveTo>
                    <a:pt x="0" y="0"/>
                  </a:moveTo>
                  <a:lnTo>
                    <a:pt x="217172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948503" y="4092518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262" y="57150"/>
                  </a:lnTo>
                  <a:lnTo>
                    <a:pt x="0" y="114300"/>
                  </a:lnTo>
                </a:path>
              </a:pathLst>
            </a:custGeom>
            <a:ln w="38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546001" y="4730860"/>
            <a:ext cx="153035" cy="534035"/>
            <a:chOff x="11546001" y="4730860"/>
            <a:chExt cx="153035" cy="534035"/>
          </a:xfrm>
        </p:grpSpPr>
        <p:sp>
          <p:nvSpPr>
            <p:cNvPr id="42" name="object 42"/>
            <p:cNvSpPr/>
            <p:nvPr/>
          </p:nvSpPr>
          <p:spPr>
            <a:xfrm>
              <a:off x="11622268" y="4749977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5184"/>
                  </a:lnTo>
                </a:path>
              </a:pathLst>
            </a:custGeom>
            <a:ln w="38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65118" y="4749977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300" y="76584"/>
                  </a:moveTo>
                  <a:lnTo>
                    <a:pt x="57150" y="0"/>
                  </a:lnTo>
                  <a:lnTo>
                    <a:pt x="0" y="76584"/>
                  </a:lnTo>
                </a:path>
              </a:pathLst>
            </a:custGeom>
            <a:ln w="38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65118" y="5168591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300" y="0"/>
                  </a:moveTo>
                  <a:lnTo>
                    <a:pt x="57150" y="76584"/>
                  </a:lnTo>
                  <a:lnTo>
                    <a:pt x="0" y="0"/>
                  </a:lnTo>
                </a:path>
              </a:pathLst>
            </a:custGeom>
            <a:ln w="38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511188" y="4175317"/>
            <a:ext cx="247015" cy="306705"/>
            <a:chOff x="15511188" y="4175317"/>
            <a:chExt cx="247015" cy="306705"/>
          </a:xfrm>
        </p:grpSpPr>
        <p:sp>
          <p:nvSpPr>
            <p:cNvPr id="46" name="object 46"/>
            <p:cNvSpPr/>
            <p:nvPr/>
          </p:nvSpPr>
          <p:spPr>
            <a:xfrm>
              <a:off x="15525165" y="4189337"/>
              <a:ext cx="219075" cy="278765"/>
            </a:xfrm>
            <a:custGeom>
              <a:avLst/>
              <a:gdLst/>
              <a:ahLst/>
              <a:cxnLst/>
              <a:rect l="l" t="t" r="r" b="b"/>
              <a:pathLst>
                <a:path w="219075" h="278764">
                  <a:moveTo>
                    <a:pt x="219059" y="278383"/>
                  </a:moveTo>
                  <a:lnTo>
                    <a:pt x="0" y="278383"/>
                  </a:lnTo>
                  <a:lnTo>
                    <a:pt x="0" y="0"/>
                  </a:lnTo>
                  <a:lnTo>
                    <a:pt x="219059" y="0"/>
                  </a:lnTo>
                  <a:lnTo>
                    <a:pt x="219059" y="278383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511188" y="4175317"/>
              <a:ext cx="247015" cy="306705"/>
            </a:xfrm>
            <a:custGeom>
              <a:avLst/>
              <a:gdLst/>
              <a:ahLst/>
              <a:cxnLst/>
              <a:rect l="l" t="t" r="r" b="b"/>
              <a:pathLst>
                <a:path w="247015" h="306704">
                  <a:moveTo>
                    <a:pt x="236727" y="306423"/>
                  </a:moveTo>
                  <a:lnTo>
                    <a:pt x="10287" y="306423"/>
                  </a:lnTo>
                  <a:lnTo>
                    <a:pt x="6709" y="304965"/>
                  </a:lnTo>
                  <a:lnTo>
                    <a:pt x="1509" y="299750"/>
                  </a:lnTo>
                  <a:lnTo>
                    <a:pt x="0" y="296104"/>
                  </a:lnTo>
                  <a:lnTo>
                    <a:pt x="0" y="10318"/>
                  </a:lnTo>
                  <a:lnTo>
                    <a:pt x="1509" y="6729"/>
                  </a:lnTo>
                  <a:lnTo>
                    <a:pt x="6709" y="1514"/>
                  </a:lnTo>
                  <a:lnTo>
                    <a:pt x="10287" y="0"/>
                  </a:lnTo>
                  <a:lnTo>
                    <a:pt x="233036" y="0"/>
                  </a:lnTo>
                  <a:lnTo>
                    <a:pt x="233036" y="14020"/>
                  </a:lnTo>
                  <a:lnTo>
                    <a:pt x="219059" y="14020"/>
                  </a:lnTo>
                  <a:lnTo>
                    <a:pt x="219059" y="28040"/>
                  </a:lnTo>
                  <a:lnTo>
                    <a:pt x="27955" y="28040"/>
                  </a:lnTo>
                  <a:lnTo>
                    <a:pt x="27955" y="278383"/>
                  </a:lnTo>
                  <a:lnTo>
                    <a:pt x="247014" y="278383"/>
                  </a:lnTo>
                  <a:lnTo>
                    <a:pt x="247014" y="296104"/>
                  </a:lnTo>
                  <a:lnTo>
                    <a:pt x="245561" y="299750"/>
                  </a:lnTo>
                  <a:lnTo>
                    <a:pt x="242933" y="302329"/>
                  </a:lnTo>
                  <a:lnTo>
                    <a:pt x="240361" y="304965"/>
                  </a:lnTo>
                  <a:lnTo>
                    <a:pt x="236727" y="306423"/>
                  </a:lnTo>
                  <a:close/>
                </a:path>
                <a:path w="247015" h="306704">
                  <a:moveTo>
                    <a:pt x="247014" y="28040"/>
                  </a:moveTo>
                  <a:lnTo>
                    <a:pt x="233036" y="28040"/>
                  </a:lnTo>
                  <a:lnTo>
                    <a:pt x="233036" y="0"/>
                  </a:lnTo>
                  <a:lnTo>
                    <a:pt x="236727" y="0"/>
                  </a:lnTo>
                  <a:lnTo>
                    <a:pt x="240361" y="1514"/>
                  </a:lnTo>
                  <a:lnTo>
                    <a:pt x="242933" y="4149"/>
                  </a:lnTo>
                  <a:lnTo>
                    <a:pt x="245561" y="6729"/>
                  </a:lnTo>
                  <a:lnTo>
                    <a:pt x="247014" y="10318"/>
                  </a:lnTo>
                  <a:lnTo>
                    <a:pt x="247014" y="28040"/>
                  </a:lnTo>
                  <a:close/>
                </a:path>
                <a:path w="247015" h="306704">
                  <a:moveTo>
                    <a:pt x="247014" y="278383"/>
                  </a:moveTo>
                  <a:lnTo>
                    <a:pt x="219059" y="278383"/>
                  </a:lnTo>
                  <a:lnTo>
                    <a:pt x="219059" y="14020"/>
                  </a:lnTo>
                  <a:lnTo>
                    <a:pt x="233036" y="14020"/>
                  </a:lnTo>
                  <a:lnTo>
                    <a:pt x="233036" y="28040"/>
                  </a:lnTo>
                  <a:lnTo>
                    <a:pt x="247014" y="28040"/>
                  </a:lnTo>
                  <a:lnTo>
                    <a:pt x="247014" y="278383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809137" y="4025863"/>
            <a:ext cx="247650" cy="455930"/>
            <a:chOff x="15809137" y="4025863"/>
            <a:chExt cx="247650" cy="455930"/>
          </a:xfrm>
        </p:grpSpPr>
        <p:sp>
          <p:nvSpPr>
            <p:cNvPr id="49" name="object 49"/>
            <p:cNvSpPr/>
            <p:nvPr/>
          </p:nvSpPr>
          <p:spPr>
            <a:xfrm>
              <a:off x="15823115" y="4039883"/>
              <a:ext cx="219710" cy="427990"/>
            </a:xfrm>
            <a:custGeom>
              <a:avLst/>
              <a:gdLst/>
              <a:ahLst/>
              <a:cxnLst/>
              <a:rect l="l" t="t" r="r" b="b"/>
              <a:pathLst>
                <a:path w="219709" h="427989">
                  <a:moveTo>
                    <a:pt x="219171" y="427837"/>
                  </a:moveTo>
                  <a:lnTo>
                    <a:pt x="0" y="427837"/>
                  </a:lnTo>
                  <a:lnTo>
                    <a:pt x="0" y="0"/>
                  </a:lnTo>
                  <a:lnTo>
                    <a:pt x="219171" y="0"/>
                  </a:lnTo>
                  <a:lnTo>
                    <a:pt x="219171" y="427837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809137" y="4025863"/>
              <a:ext cx="247650" cy="455930"/>
            </a:xfrm>
            <a:custGeom>
              <a:avLst/>
              <a:gdLst/>
              <a:ahLst/>
              <a:cxnLst/>
              <a:rect l="l" t="t" r="r" b="b"/>
              <a:pathLst>
                <a:path w="247650" h="455929">
                  <a:moveTo>
                    <a:pt x="236783" y="455878"/>
                  </a:moveTo>
                  <a:lnTo>
                    <a:pt x="10343" y="455878"/>
                  </a:lnTo>
                  <a:lnTo>
                    <a:pt x="6709" y="454419"/>
                  </a:lnTo>
                  <a:lnTo>
                    <a:pt x="4137" y="451784"/>
                  </a:lnTo>
                  <a:lnTo>
                    <a:pt x="1509" y="449204"/>
                  </a:lnTo>
                  <a:lnTo>
                    <a:pt x="0" y="445559"/>
                  </a:lnTo>
                  <a:lnTo>
                    <a:pt x="0" y="10374"/>
                  </a:lnTo>
                  <a:lnTo>
                    <a:pt x="1509" y="6729"/>
                  </a:lnTo>
                  <a:lnTo>
                    <a:pt x="6709" y="1514"/>
                  </a:lnTo>
                  <a:lnTo>
                    <a:pt x="10343" y="0"/>
                  </a:lnTo>
                  <a:lnTo>
                    <a:pt x="233148" y="0"/>
                  </a:lnTo>
                  <a:lnTo>
                    <a:pt x="233148" y="14020"/>
                  </a:lnTo>
                  <a:lnTo>
                    <a:pt x="219115" y="14020"/>
                  </a:lnTo>
                  <a:lnTo>
                    <a:pt x="219115" y="28040"/>
                  </a:lnTo>
                  <a:lnTo>
                    <a:pt x="27955" y="28040"/>
                  </a:lnTo>
                  <a:lnTo>
                    <a:pt x="27955" y="427837"/>
                  </a:lnTo>
                  <a:lnTo>
                    <a:pt x="247126" y="427837"/>
                  </a:lnTo>
                  <a:lnTo>
                    <a:pt x="247126" y="445559"/>
                  </a:lnTo>
                  <a:lnTo>
                    <a:pt x="245616" y="449204"/>
                  </a:lnTo>
                  <a:lnTo>
                    <a:pt x="242989" y="451784"/>
                  </a:lnTo>
                  <a:lnTo>
                    <a:pt x="240417" y="454419"/>
                  </a:lnTo>
                  <a:lnTo>
                    <a:pt x="236783" y="455878"/>
                  </a:lnTo>
                  <a:close/>
                </a:path>
                <a:path w="247650" h="455929">
                  <a:moveTo>
                    <a:pt x="247126" y="28040"/>
                  </a:moveTo>
                  <a:lnTo>
                    <a:pt x="233148" y="28040"/>
                  </a:lnTo>
                  <a:lnTo>
                    <a:pt x="233148" y="0"/>
                  </a:lnTo>
                  <a:lnTo>
                    <a:pt x="236783" y="0"/>
                  </a:lnTo>
                  <a:lnTo>
                    <a:pt x="240417" y="1514"/>
                  </a:lnTo>
                  <a:lnTo>
                    <a:pt x="245616" y="6729"/>
                  </a:lnTo>
                  <a:lnTo>
                    <a:pt x="247126" y="10374"/>
                  </a:lnTo>
                  <a:lnTo>
                    <a:pt x="247126" y="28040"/>
                  </a:lnTo>
                  <a:close/>
                </a:path>
                <a:path w="247650" h="455929">
                  <a:moveTo>
                    <a:pt x="247126" y="427837"/>
                  </a:moveTo>
                  <a:lnTo>
                    <a:pt x="219115" y="427837"/>
                  </a:lnTo>
                  <a:lnTo>
                    <a:pt x="219115" y="14020"/>
                  </a:lnTo>
                  <a:lnTo>
                    <a:pt x="233148" y="14020"/>
                  </a:lnTo>
                  <a:lnTo>
                    <a:pt x="233148" y="28040"/>
                  </a:lnTo>
                  <a:lnTo>
                    <a:pt x="247126" y="28040"/>
                  </a:lnTo>
                  <a:lnTo>
                    <a:pt x="247126" y="427837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6384685" y="3630495"/>
            <a:ext cx="247650" cy="851535"/>
            <a:chOff x="16384685" y="3630495"/>
            <a:chExt cx="247650" cy="851535"/>
          </a:xfrm>
        </p:grpSpPr>
        <p:sp>
          <p:nvSpPr>
            <p:cNvPr id="52" name="object 52"/>
            <p:cNvSpPr/>
            <p:nvPr/>
          </p:nvSpPr>
          <p:spPr>
            <a:xfrm>
              <a:off x="16398662" y="3644515"/>
              <a:ext cx="219710" cy="823594"/>
            </a:xfrm>
            <a:custGeom>
              <a:avLst/>
              <a:gdLst/>
              <a:ahLst/>
              <a:cxnLst/>
              <a:rect l="l" t="t" r="r" b="b"/>
              <a:pathLst>
                <a:path w="219709" h="823595">
                  <a:moveTo>
                    <a:pt x="219115" y="823205"/>
                  </a:moveTo>
                  <a:lnTo>
                    <a:pt x="0" y="823205"/>
                  </a:lnTo>
                  <a:lnTo>
                    <a:pt x="0" y="0"/>
                  </a:lnTo>
                  <a:lnTo>
                    <a:pt x="219115" y="0"/>
                  </a:lnTo>
                  <a:lnTo>
                    <a:pt x="219115" y="823205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384685" y="3630495"/>
              <a:ext cx="247650" cy="851535"/>
            </a:xfrm>
            <a:custGeom>
              <a:avLst/>
              <a:gdLst/>
              <a:ahLst/>
              <a:cxnLst/>
              <a:rect l="l" t="t" r="r" b="b"/>
              <a:pathLst>
                <a:path w="247650" h="851535">
                  <a:moveTo>
                    <a:pt x="236783" y="851245"/>
                  </a:moveTo>
                  <a:lnTo>
                    <a:pt x="10287" y="851245"/>
                  </a:lnTo>
                  <a:lnTo>
                    <a:pt x="6709" y="849787"/>
                  </a:lnTo>
                  <a:lnTo>
                    <a:pt x="1509" y="844571"/>
                  </a:lnTo>
                  <a:lnTo>
                    <a:pt x="0" y="840926"/>
                  </a:lnTo>
                  <a:lnTo>
                    <a:pt x="0" y="10374"/>
                  </a:lnTo>
                  <a:lnTo>
                    <a:pt x="1509" y="6729"/>
                  </a:lnTo>
                  <a:lnTo>
                    <a:pt x="4081" y="4093"/>
                  </a:lnTo>
                  <a:lnTo>
                    <a:pt x="6709" y="1514"/>
                  </a:lnTo>
                  <a:lnTo>
                    <a:pt x="10287" y="0"/>
                  </a:lnTo>
                  <a:lnTo>
                    <a:pt x="233092" y="0"/>
                  </a:lnTo>
                  <a:lnTo>
                    <a:pt x="233092" y="14020"/>
                  </a:lnTo>
                  <a:lnTo>
                    <a:pt x="219115" y="14020"/>
                  </a:lnTo>
                  <a:lnTo>
                    <a:pt x="219115" y="28040"/>
                  </a:lnTo>
                  <a:lnTo>
                    <a:pt x="27955" y="28040"/>
                  </a:lnTo>
                  <a:lnTo>
                    <a:pt x="27955" y="823205"/>
                  </a:lnTo>
                  <a:lnTo>
                    <a:pt x="247070" y="823205"/>
                  </a:lnTo>
                  <a:lnTo>
                    <a:pt x="247070" y="840926"/>
                  </a:lnTo>
                  <a:lnTo>
                    <a:pt x="245561" y="844571"/>
                  </a:lnTo>
                  <a:lnTo>
                    <a:pt x="242933" y="847151"/>
                  </a:lnTo>
                  <a:lnTo>
                    <a:pt x="240361" y="849787"/>
                  </a:lnTo>
                  <a:lnTo>
                    <a:pt x="236783" y="851245"/>
                  </a:lnTo>
                  <a:close/>
                </a:path>
                <a:path w="247650" h="851535">
                  <a:moveTo>
                    <a:pt x="247070" y="28040"/>
                  </a:moveTo>
                  <a:lnTo>
                    <a:pt x="233092" y="28040"/>
                  </a:lnTo>
                  <a:lnTo>
                    <a:pt x="233092" y="0"/>
                  </a:lnTo>
                  <a:lnTo>
                    <a:pt x="236783" y="0"/>
                  </a:lnTo>
                  <a:lnTo>
                    <a:pt x="240361" y="1514"/>
                  </a:lnTo>
                  <a:lnTo>
                    <a:pt x="245561" y="6729"/>
                  </a:lnTo>
                  <a:lnTo>
                    <a:pt x="247070" y="10374"/>
                  </a:lnTo>
                  <a:lnTo>
                    <a:pt x="247070" y="28040"/>
                  </a:lnTo>
                  <a:close/>
                </a:path>
                <a:path w="247650" h="851535">
                  <a:moveTo>
                    <a:pt x="247070" y="823205"/>
                  </a:moveTo>
                  <a:lnTo>
                    <a:pt x="219115" y="823205"/>
                  </a:lnTo>
                  <a:lnTo>
                    <a:pt x="219115" y="14020"/>
                  </a:lnTo>
                  <a:lnTo>
                    <a:pt x="233092" y="14020"/>
                  </a:lnTo>
                  <a:lnTo>
                    <a:pt x="233092" y="28040"/>
                  </a:lnTo>
                  <a:lnTo>
                    <a:pt x="247070" y="28040"/>
                  </a:lnTo>
                  <a:lnTo>
                    <a:pt x="247070" y="823205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5409547" y="3330745"/>
            <a:ext cx="1323975" cy="1209040"/>
            <a:chOff x="15409547" y="3330745"/>
            <a:chExt cx="1323975" cy="1209040"/>
          </a:xfrm>
        </p:grpSpPr>
        <p:sp>
          <p:nvSpPr>
            <p:cNvPr id="55" name="object 55"/>
            <p:cNvSpPr/>
            <p:nvPr/>
          </p:nvSpPr>
          <p:spPr>
            <a:xfrm>
              <a:off x="16113852" y="3820160"/>
              <a:ext cx="219075" cy="647700"/>
            </a:xfrm>
            <a:custGeom>
              <a:avLst/>
              <a:gdLst/>
              <a:ahLst/>
              <a:cxnLst/>
              <a:rect l="l" t="t" r="r" b="b"/>
              <a:pathLst>
                <a:path w="219075" h="647700">
                  <a:moveTo>
                    <a:pt x="219059" y="647561"/>
                  </a:moveTo>
                  <a:lnTo>
                    <a:pt x="0" y="647561"/>
                  </a:lnTo>
                  <a:lnTo>
                    <a:pt x="0" y="0"/>
                  </a:lnTo>
                  <a:lnTo>
                    <a:pt x="219059" y="0"/>
                  </a:lnTo>
                  <a:lnTo>
                    <a:pt x="219059" y="647561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099875" y="3806139"/>
              <a:ext cx="247015" cy="675640"/>
            </a:xfrm>
            <a:custGeom>
              <a:avLst/>
              <a:gdLst/>
              <a:ahLst/>
              <a:cxnLst/>
              <a:rect l="l" t="t" r="r" b="b"/>
              <a:pathLst>
                <a:path w="247015" h="675639">
                  <a:moveTo>
                    <a:pt x="236727" y="675601"/>
                  </a:moveTo>
                  <a:lnTo>
                    <a:pt x="10287" y="675601"/>
                  </a:lnTo>
                  <a:lnTo>
                    <a:pt x="6653" y="674143"/>
                  </a:lnTo>
                  <a:lnTo>
                    <a:pt x="4081" y="671507"/>
                  </a:lnTo>
                  <a:lnTo>
                    <a:pt x="1453" y="668927"/>
                  </a:lnTo>
                  <a:lnTo>
                    <a:pt x="0" y="665282"/>
                  </a:lnTo>
                  <a:lnTo>
                    <a:pt x="0" y="10318"/>
                  </a:lnTo>
                  <a:lnTo>
                    <a:pt x="1453" y="6673"/>
                  </a:lnTo>
                  <a:lnTo>
                    <a:pt x="4081" y="4093"/>
                  </a:lnTo>
                  <a:lnTo>
                    <a:pt x="6653" y="1458"/>
                  </a:lnTo>
                  <a:lnTo>
                    <a:pt x="10287" y="0"/>
                  </a:lnTo>
                  <a:lnTo>
                    <a:pt x="233036" y="0"/>
                  </a:lnTo>
                  <a:lnTo>
                    <a:pt x="233036" y="14020"/>
                  </a:lnTo>
                  <a:lnTo>
                    <a:pt x="219059" y="14020"/>
                  </a:lnTo>
                  <a:lnTo>
                    <a:pt x="219059" y="27984"/>
                  </a:lnTo>
                  <a:lnTo>
                    <a:pt x="27955" y="27984"/>
                  </a:lnTo>
                  <a:lnTo>
                    <a:pt x="27955" y="647561"/>
                  </a:lnTo>
                  <a:lnTo>
                    <a:pt x="247014" y="647561"/>
                  </a:lnTo>
                  <a:lnTo>
                    <a:pt x="247014" y="665282"/>
                  </a:lnTo>
                  <a:lnTo>
                    <a:pt x="245561" y="668927"/>
                  </a:lnTo>
                  <a:lnTo>
                    <a:pt x="242933" y="671507"/>
                  </a:lnTo>
                  <a:lnTo>
                    <a:pt x="240305" y="674143"/>
                  </a:lnTo>
                  <a:lnTo>
                    <a:pt x="236727" y="675601"/>
                  </a:lnTo>
                  <a:close/>
                </a:path>
                <a:path w="247015" h="675639">
                  <a:moveTo>
                    <a:pt x="247014" y="27984"/>
                  </a:moveTo>
                  <a:lnTo>
                    <a:pt x="233036" y="27984"/>
                  </a:lnTo>
                  <a:lnTo>
                    <a:pt x="233036" y="0"/>
                  </a:lnTo>
                  <a:lnTo>
                    <a:pt x="236727" y="0"/>
                  </a:lnTo>
                  <a:lnTo>
                    <a:pt x="240305" y="1458"/>
                  </a:lnTo>
                  <a:lnTo>
                    <a:pt x="242933" y="4093"/>
                  </a:lnTo>
                  <a:lnTo>
                    <a:pt x="245561" y="6673"/>
                  </a:lnTo>
                  <a:lnTo>
                    <a:pt x="247014" y="10318"/>
                  </a:lnTo>
                  <a:lnTo>
                    <a:pt x="247014" y="27984"/>
                  </a:lnTo>
                  <a:close/>
                </a:path>
                <a:path w="247015" h="675639">
                  <a:moveTo>
                    <a:pt x="247014" y="647561"/>
                  </a:moveTo>
                  <a:lnTo>
                    <a:pt x="219059" y="647561"/>
                  </a:lnTo>
                  <a:lnTo>
                    <a:pt x="219059" y="14020"/>
                  </a:lnTo>
                  <a:lnTo>
                    <a:pt x="233036" y="14020"/>
                  </a:lnTo>
                  <a:lnTo>
                    <a:pt x="233036" y="27984"/>
                  </a:lnTo>
                  <a:lnTo>
                    <a:pt x="247014" y="27984"/>
                  </a:lnTo>
                  <a:lnTo>
                    <a:pt x="247014" y="647561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423525" y="445370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4" h="72389">
                  <a:moveTo>
                    <a:pt x="1289642" y="72007"/>
                  </a:moveTo>
                  <a:lnTo>
                    <a:pt x="13977" y="72007"/>
                  </a:lnTo>
                  <a:lnTo>
                    <a:pt x="6267" y="72007"/>
                  </a:lnTo>
                  <a:lnTo>
                    <a:pt x="0" y="65726"/>
                  </a:lnTo>
                  <a:lnTo>
                    <a:pt x="0" y="6281"/>
                  </a:lnTo>
                  <a:lnTo>
                    <a:pt x="6267" y="0"/>
                  </a:lnTo>
                  <a:lnTo>
                    <a:pt x="1289642" y="0"/>
                  </a:lnTo>
                  <a:lnTo>
                    <a:pt x="1295848" y="6281"/>
                  </a:lnTo>
                  <a:lnTo>
                    <a:pt x="1295848" y="65726"/>
                  </a:lnTo>
                  <a:lnTo>
                    <a:pt x="1289642" y="72007"/>
                  </a:lnTo>
                  <a:close/>
                </a:path>
              </a:pathLst>
            </a:custGeom>
            <a:solidFill>
              <a:srgbClr val="97B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409545" y="3352177"/>
              <a:ext cx="1323975" cy="1188085"/>
            </a:xfrm>
            <a:custGeom>
              <a:avLst/>
              <a:gdLst/>
              <a:ahLst/>
              <a:cxnLst/>
              <a:rect l="l" t="t" r="r" b="b"/>
              <a:pathLst>
                <a:path w="1323975" h="1188085">
                  <a:moveTo>
                    <a:pt x="1096797" y="18897"/>
                  </a:moveTo>
                  <a:lnTo>
                    <a:pt x="1096073" y="10033"/>
                  </a:lnTo>
                  <a:lnTo>
                    <a:pt x="1084326" y="0"/>
                  </a:lnTo>
                  <a:lnTo>
                    <a:pt x="1075499" y="723"/>
                  </a:lnTo>
                  <a:lnTo>
                    <a:pt x="1070521" y="6616"/>
                  </a:lnTo>
                  <a:lnTo>
                    <a:pt x="1037475" y="44157"/>
                  </a:lnTo>
                  <a:lnTo>
                    <a:pt x="1002931" y="80975"/>
                  </a:lnTo>
                  <a:lnTo>
                    <a:pt x="967041" y="117043"/>
                  </a:lnTo>
                  <a:lnTo>
                    <a:pt x="929957" y="152336"/>
                  </a:lnTo>
                  <a:lnTo>
                    <a:pt x="891844" y="186817"/>
                  </a:lnTo>
                  <a:lnTo>
                    <a:pt x="852843" y="220472"/>
                  </a:lnTo>
                  <a:lnTo>
                    <a:pt x="813104" y="253263"/>
                  </a:lnTo>
                  <a:lnTo>
                    <a:pt x="772782" y="285191"/>
                  </a:lnTo>
                  <a:lnTo>
                    <a:pt x="732040" y="316204"/>
                  </a:lnTo>
                  <a:lnTo>
                    <a:pt x="691019" y="346303"/>
                  </a:lnTo>
                  <a:lnTo>
                    <a:pt x="649884" y="375437"/>
                  </a:lnTo>
                  <a:lnTo>
                    <a:pt x="608787" y="403606"/>
                  </a:lnTo>
                  <a:lnTo>
                    <a:pt x="567867" y="430758"/>
                  </a:lnTo>
                  <a:lnTo>
                    <a:pt x="527304" y="456895"/>
                  </a:lnTo>
                  <a:lnTo>
                    <a:pt x="487222" y="481977"/>
                  </a:lnTo>
                  <a:lnTo>
                    <a:pt x="447776" y="505980"/>
                  </a:lnTo>
                  <a:lnTo>
                    <a:pt x="409143" y="528891"/>
                  </a:lnTo>
                  <a:lnTo>
                    <a:pt x="356057" y="559422"/>
                  </a:lnTo>
                  <a:lnTo>
                    <a:pt x="305320" y="587629"/>
                  </a:lnTo>
                  <a:lnTo>
                    <a:pt x="257365" y="613473"/>
                  </a:lnTo>
                  <a:lnTo>
                    <a:pt x="212623" y="636866"/>
                  </a:lnTo>
                  <a:lnTo>
                    <a:pt x="171526" y="657745"/>
                  </a:lnTo>
                  <a:lnTo>
                    <a:pt x="134518" y="676046"/>
                  </a:lnTo>
                  <a:lnTo>
                    <a:pt x="87591" y="698538"/>
                  </a:lnTo>
                  <a:lnTo>
                    <a:pt x="52324" y="714857"/>
                  </a:lnTo>
                  <a:lnTo>
                    <a:pt x="22491" y="728091"/>
                  </a:lnTo>
                  <a:lnTo>
                    <a:pt x="15392" y="731113"/>
                  </a:lnTo>
                  <a:lnTo>
                    <a:pt x="12077" y="739355"/>
                  </a:lnTo>
                  <a:lnTo>
                    <a:pt x="18122" y="753605"/>
                  </a:lnTo>
                  <a:lnTo>
                    <a:pt x="26314" y="756920"/>
                  </a:lnTo>
                  <a:lnTo>
                    <a:pt x="39725" y="751166"/>
                  </a:lnTo>
                  <a:lnTo>
                    <a:pt x="86233" y="730123"/>
                  </a:lnTo>
                  <a:lnTo>
                    <a:pt x="124396" y="712101"/>
                  </a:lnTo>
                  <a:lnTo>
                    <a:pt x="171119" y="689279"/>
                  </a:lnTo>
                  <a:lnTo>
                    <a:pt x="225399" y="661822"/>
                  </a:lnTo>
                  <a:lnTo>
                    <a:pt x="286194" y="629869"/>
                  </a:lnTo>
                  <a:lnTo>
                    <a:pt x="352475" y="593585"/>
                  </a:lnTo>
                  <a:lnTo>
                    <a:pt x="423240" y="553123"/>
                  </a:lnTo>
                  <a:lnTo>
                    <a:pt x="462140" y="530034"/>
                  </a:lnTo>
                  <a:lnTo>
                    <a:pt x="501865" y="505853"/>
                  </a:lnTo>
                  <a:lnTo>
                    <a:pt x="542239" y="480580"/>
                  </a:lnTo>
                  <a:lnTo>
                    <a:pt x="583133" y="454240"/>
                  </a:lnTo>
                  <a:lnTo>
                    <a:pt x="624382" y="426872"/>
                  </a:lnTo>
                  <a:lnTo>
                    <a:pt x="665822" y="398475"/>
                  </a:lnTo>
                  <a:lnTo>
                    <a:pt x="707326" y="369087"/>
                  </a:lnTo>
                  <a:lnTo>
                    <a:pt x="748728" y="338709"/>
                  </a:lnTo>
                  <a:lnTo>
                    <a:pt x="789876" y="307390"/>
                  </a:lnTo>
                  <a:lnTo>
                    <a:pt x="830630" y="275120"/>
                  </a:lnTo>
                  <a:lnTo>
                    <a:pt x="870813" y="241935"/>
                  </a:lnTo>
                  <a:lnTo>
                    <a:pt x="910297" y="207860"/>
                  </a:lnTo>
                  <a:lnTo>
                    <a:pt x="948918" y="172910"/>
                  </a:lnTo>
                  <a:lnTo>
                    <a:pt x="986536" y="137109"/>
                  </a:lnTo>
                  <a:lnTo>
                    <a:pt x="1022972" y="100469"/>
                  </a:lnTo>
                  <a:lnTo>
                    <a:pt x="1058100" y="63017"/>
                  </a:lnTo>
                  <a:lnTo>
                    <a:pt x="1091768" y="24790"/>
                  </a:lnTo>
                  <a:lnTo>
                    <a:pt x="1096797" y="18897"/>
                  </a:lnTo>
                  <a:close/>
                </a:path>
                <a:path w="1323975" h="1188085">
                  <a:moveTo>
                    <a:pt x="1323797" y="1115555"/>
                  </a:moveTo>
                  <a:lnTo>
                    <a:pt x="1321612" y="1104633"/>
                  </a:lnTo>
                  <a:lnTo>
                    <a:pt x="1315631" y="1095730"/>
                  </a:lnTo>
                  <a:lnTo>
                    <a:pt x="1306741" y="1089710"/>
                  </a:lnTo>
                  <a:lnTo>
                    <a:pt x="1295844" y="1087513"/>
                  </a:lnTo>
                  <a:lnTo>
                    <a:pt x="1295844" y="1115555"/>
                  </a:lnTo>
                  <a:lnTo>
                    <a:pt x="1295844" y="1159522"/>
                  </a:lnTo>
                  <a:lnTo>
                    <a:pt x="27952" y="1159522"/>
                  </a:lnTo>
                  <a:lnTo>
                    <a:pt x="27952" y="1115555"/>
                  </a:lnTo>
                  <a:lnTo>
                    <a:pt x="1295844" y="1115555"/>
                  </a:lnTo>
                  <a:lnTo>
                    <a:pt x="1295844" y="1087513"/>
                  </a:lnTo>
                  <a:lnTo>
                    <a:pt x="27952" y="1087513"/>
                  </a:lnTo>
                  <a:lnTo>
                    <a:pt x="17081" y="1089710"/>
                  </a:lnTo>
                  <a:lnTo>
                    <a:pt x="8191" y="1095730"/>
                  </a:lnTo>
                  <a:lnTo>
                    <a:pt x="2197" y="1104633"/>
                  </a:lnTo>
                  <a:lnTo>
                    <a:pt x="0" y="1115555"/>
                  </a:lnTo>
                  <a:lnTo>
                    <a:pt x="0" y="1159522"/>
                  </a:lnTo>
                  <a:lnTo>
                    <a:pt x="2197" y="1170432"/>
                  </a:lnTo>
                  <a:lnTo>
                    <a:pt x="8191" y="1179347"/>
                  </a:lnTo>
                  <a:lnTo>
                    <a:pt x="17081" y="1185354"/>
                  </a:lnTo>
                  <a:lnTo>
                    <a:pt x="27952" y="1187551"/>
                  </a:lnTo>
                  <a:lnTo>
                    <a:pt x="1295844" y="1187551"/>
                  </a:lnTo>
                  <a:lnTo>
                    <a:pt x="1306741" y="1185354"/>
                  </a:lnTo>
                  <a:lnTo>
                    <a:pt x="1315631" y="1179347"/>
                  </a:lnTo>
                  <a:lnTo>
                    <a:pt x="1321612" y="1170432"/>
                  </a:lnTo>
                  <a:lnTo>
                    <a:pt x="1323797" y="1159522"/>
                  </a:lnTo>
                  <a:lnTo>
                    <a:pt x="1323797" y="1115555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83399" y="3330745"/>
              <a:ext cx="139386" cy="13448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376306" y="5734049"/>
            <a:ext cx="1533524" cy="2028824"/>
          </a:xfrm>
          <a:prstGeom prst="rect">
            <a:avLst/>
          </a:prstGeom>
        </p:spPr>
      </p:pic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212311" y="521778"/>
            <a:ext cx="82233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30" dirty="0">
                <a:solidFill>
                  <a:schemeClr val="tx1"/>
                </a:solidFill>
              </a:rPr>
              <a:t>WORKFLOW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23884" y="3642850"/>
            <a:ext cx="30264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5480" marR="5080" indent="-653415">
              <a:lnSpc>
                <a:spcPct val="114599"/>
              </a:lnSpc>
              <a:spcBef>
                <a:spcPts val="100"/>
              </a:spcBef>
            </a:pPr>
            <a:r>
              <a:rPr sz="2400" spc="-25" dirty="0">
                <a:latin typeface="Verdana"/>
                <a:cs typeface="Verdana"/>
              </a:rPr>
              <a:t>Data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Collection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and </a:t>
            </a:r>
            <a:r>
              <a:rPr sz="2400" spc="-10" dirty="0">
                <a:latin typeface="Verdana"/>
                <a:cs typeface="Verdana"/>
              </a:rPr>
              <a:t>Integration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99404" y="7007362"/>
            <a:ext cx="217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Verdana"/>
                <a:cs typeface="Verdana"/>
              </a:rPr>
              <a:t>(Data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sources)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71730" y="5219831"/>
            <a:ext cx="111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Extract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332803" y="3633927"/>
            <a:ext cx="76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Load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22471" y="5564134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Transform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6084013" y="4687366"/>
            <a:ext cx="152400" cy="991235"/>
            <a:chOff x="16084013" y="4687366"/>
            <a:chExt cx="152400" cy="991235"/>
          </a:xfrm>
        </p:grpSpPr>
        <p:sp>
          <p:nvSpPr>
            <p:cNvPr id="68" name="object 68"/>
            <p:cNvSpPr/>
            <p:nvPr/>
          </p:nvSpPr>
          <p:spPr>
            <a:xfrm>
              <a:off x="16160191" y="4687366"/>
              <a:ext cx="0" cy="972185"/>
            </a:xfrm>
            <a:custGeom>
              <a:avLst/>
              <a:gdLst/>
              <a:ahLst/>
              <a:cxnLst/>
              <a:rect l="l" t="t" r="r" b="b"/>
              <a:pathLst>
                <a:path h="972185">
                  <a:moveTo>
                    <a:pt x="0" y="0"/>
                  </a:moveTo>
                  <a:lnTo>
                    <a:pt x="0" y="971638"/>
                  </a:lnTo>
                </a:path>
              </a:pathLst>
            </a:custGeom>
            <a:ln w="3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103041" y="5582934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300" y="0"/>
                  </a:moveTo>
                  <a:lnTo>
                    <a:pt x="57150" y="76074"/>
                  </a:lnTo>
                  <a:lnTo>
                    <a:pt x="0" y="0"/>
                  </a:lnTo>
                </a:path>
              </a:pathLst>
            </a:custGeom>
            <a:ln w="38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6360819" y="4959410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Deploy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646009" y="3551600"/>
            <a:ext cx="2790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Analysis/Modeling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9009" y="3288799"/>
            <a:ext cx="8801100" cy="5648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17475" rIns="0" bIns="0" rtlCol="0">
            <a:spAutoFit/>
          </a:bodyPr>
          <a:lstStyle/>
          <a:p>
            <a:pPr marL="94615" algn="ctr">
              <a:lnSpc>
                <a:spcPct val="100000"/>
              </a:lnSpc>
              <a:spcBef>
                <a:spcPts val="925"/>
              </a:spcBef>
            </a:pPr>
            <a:r>
              <a:rPr sz="2900" dirty="0">
                <a:solidFill>
                  <a:srgbClr val="FFC000"/>
                </a:solidFill>
                <a:latin typeface="Verdana"/>
                <a:cs typeface="Verdana"/>
              </a:rPr>
              <a:t>Visualization</a:t>
            </a:r>
            <a:r>
              <a:rPr sz="2900" spc="-27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FFC000"/>
                </a:solidFill>
                <a:latin typeface="Verdana"/>
                <a:cs typeface="Verdana"/>
              </a:rPr>
              <a:t>dashboard</a:t>
            </a:r>
            <a:endParaRPr sz="29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63" y="6021577"/>
            <a:ext cx="4043421" cy="4102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3103" y="1268855"/>
            <a:ext cx="1440179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95" dirty="0"/>
              <a:t>ACHIEVABLE</a:t>
            </a:r>
            <a:r>
              <a:rPr spc="-450" dirty="0"/>
              <a:t> </a:t>
            </a:r>
            <a:r>
              <a:rPr spc="605" dirty="0"/>
              <a:t>MILESTONES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24406" y="4233658"/>
            <a:ext cx="8353394" cy="1539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900" spc="-10" dirty="0">
                <a:solidFill>
                  <a:srgbClr val="FF0000"/>
                </a:solidFill>
                <a:latin typeface="Verdana"/>
                <a:cs typeface="Verdana"/>
              </a:rPr>
              <a:t>Examine consumer behavior</a:t>
            </a:r>
          </a:p>
          <a:p>
            <a:pPr marL="12700" marR="5080" algn="just">
              <a:lnSpc>
                <a:spcPct val="116399"/>
              </a:lnSpc>
              <a:spcBef>
                <a:spcPts val="100"/>
              </a:spcBef>
            </a:pPr>
            <a:r>
              <a:rPr sz="29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endParaRPr lang="en-US" sz="2900" spc="-1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469900" marR="5080" indent="-45720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900" spc="-55" dirty="0">
                <a:solidFill>
                  <a:srgbClr val="FF0000"/>
                </a:solidFill>
                <a:latin typeface="Verdana"/>
                <a:cs typeface="Verdana"/>
              </a:rPr>
              <a:t>Track</a:t>
            </a:r>
            <a:r>
              <a:rPr sz="29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FF0000"/>
                </a:solidFill>
                <a:latin typeface="Verdana"/>
                <a:cs typeface="Verdana"/>
              </a:rPr>
              <a:t>customer</a:t>
            </a:r>
            <a:r>
              <a:rPr sz="29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FF0000"/>
                </a:solidFill>
                <a:latin typeface="Verdana"/>
                <a:cs typeface="Verdana"/>
              </a:rPr>
              <a:t>satisfaction </a:t>
            </a:r>
            <a:endParaRPr sz="29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8227" y="6190335"/>
            <a:ext cx="8759825" cy="5648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17475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925"/>
              </a:spcBef>
            </a:pPr>
            <a:r>
              <a:rPr sz="2900" spc="-10" dirty="0">
                <a:solidFill>
                  <a:srgbClr val="FFC000"/>
                </a:solidFill>
                <a:latin typeface="Verdana"/>
                <a:cs typeface="Verdana"/>
              </a:rPr>
              <a:t>Customer</a:t>
            </a:r>
            <a:r>
              <a:rPr sz="2900" spc="-18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FFC000"/>
                </a:solidFill>
                <a:latin typeface="Verdana"/>
                <a:cs typeface="Verdana"/>
              </a:rPr>
              <a:t>Segmentation</a:t>
            </a:r>
            <a:r>
              <a:rPr sz="2900" spc="-18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FFC000"/>
                </a:solidFill>
                <a:latin typeface="Verdana"/>
                <a:cs typeface="Verdana"/>
              </a:rPr>
              <a:t>Report</a:t>
            </a:r>
            <a:endParaRPr sz="29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3261" y="7526002"/>
            <a:ext cx="8206848" cy="2574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900" spc="-50" dirty="0">
                <a:solidFill>
                  <a:srgbClr val="FF0000"/>
                </a:solidFill>
                <a:latin typeface="Verdana"/>
                <a:cs typeface="Verdana"/>
              </a:rPr>
              <a:t>Determine which customers are most valued</a:t>
            </a:r>
            <a:r>
              <a:rPr sz="29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endParaRPr lang="en-US" sz="2900" spc="-1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6399"/>
              </a:lnSpc>
              <a:spcBef>
                <a:spcPts val="100"/>
              </a:spcBef>
            </a:pPr>
            <a:endParaRPr lang="en-US" sz="2900" spc="-1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469900" marR="5080" indent="-4572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0000"/>
                </a:solidFill>
                <a:latin typeface="Verdana"/>
                <a:cs typeface="Verdana"/>
              </a:rPr>
              <a:t>Divide up your client base to launch marketing initiatives.</a:t>
            </a:r>
            <a:endParaRPr sz="29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3659760"/>
            <a:ext cx="69342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635" dirty="0">
                <a:solidFill>
                  <a:srgbClr val="FF0000"/>
                </a:solidFill>
              </a:rPr>
              <a:t>THANK</a:t>
            </a:r>
            <a:r>
              <a:rPr sz="9600" spc="-470" dirty="0">
                <a:solidFill>
                  <a:srgbClr val="FF0000"/>
                </a:solidFill>
              </a:rPr>
              <a:t> </a:t>
            </a:r>
            <a:r>
              <a:rPr sz="9600" spc="530" dirty="0">
                <a:solidFill>
                  <a:srgbClr val="FF000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3276600" y="3086947"/>
            <a:ext cx="6575507" cy="583493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en-US" sz="3000" b="1" spc="-170" dirty="0">
                <a:latin typeface="Verdana"/>
                <a:cs typeface="Verdana"/>
              </a:rPr>
              <a:t>       1.VEERA SWAMY G</a:t>
            </a:r>
            <a:r>
              <a:rPr lang="en-US" sz="2000" b="1" spc="-170" dirty="0">
                <a:latin typeface="Verdana"/>
                <a:cs typeface="Verdana"/>
              </a:rPr>
              <a:t>-</a:t>
            </a:r>
            <a:r>
              <a:rPr lang="en-US" sz="2000" b="1" spc="-170" dirty="0">
                <a:solidFill>
                  <a:srgbClr val="00B050"/>
                </a:solidFill>
                <a:latin typeface="Verdana"/>
                <a:cs typeface="Verdana"/>
              </a:rPr>
              <a:t>TEAM LEADER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191000" y="4533900"/>
            <a:ext cx="7391399" cy="583493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US" sz="3000" b="1" spc="-150" dirty="0">
                <a:latin typeface="Verdana"/>
                <a:cs typeface="Verdana"/>
              </a:rPr>
              <a:t>2.SATYA SAI SRI NIKHIL N-</a:t>
            </a:r>
            <a:r>
              <a:rPr lang="en-US" sz="2000" b="1" spc="-150" dirty="0">
                <a:solidFill>
                  <a:srgbClr val="00B050"/>
                </a:solidFill>
                <a:latin typeface="Verdana"/>
                <a:cs typeface="Verdana"/>
              </a:rPr>
              <a:t>Team member</a:t>
            </a:r>
            <a:endParaRPr sz="200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1000" y="5981700"/>
            <a:ext cx="7391399" cy="96821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50"/>
              </a:spcBef>
            </a:pPr>
            <a:r>
              <a:rPr lang="en-US" sz="3000" b="1" spc="-220" dirty="0">
                <a:latin typeface="Verdana"/>
                <a:cs typeface="Verdana"/>
              </a:rPr>
              <a:t>3.SAI REVANTH M-</a:t>
            </a:r>
            <a:r>
              <a:rPr lang="en-US" sz="2000" b="1" spc="-220" dirty="0">
                <a:solidFill>
                  <a:srgbClr val="00B050"/>
                </a:solidFill>
                <a:latin typeface="Verdana"/>
                <a:cs typeface="Verdana"/>
              </a:rPr>
              <a:t>Team member</a:t>
            </a:r>
            <a:endParaRPr sz="20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447800" y="1485900"/>
            <a:ext cx="1453034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>
                <a:solidFill>
                  <a:srgbClr val="FF0000"/>
                </a:solidFill>
                <a:latin typeface="Verdana"/>
                <a:cs typeface="Verdana"/>
              </a:rPr>
              <a:t>OUR</a:t>
            </a:r>
            <a:r>
              <a:rPr spc="-7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pc="-280" dirty="0">
                <a:solidFill>
                  <a:srgbClr val="FF0000"/>
                </a:solidFill>
                <a:latin typeface="Verdana"/>
                <a:cs typeface="Verdana"/>
              </a:rPr>
              <a:t>TEAM</a:t>
            </a:r>
            <a:r>
              <a:rPr lang="en-US" spc="-280" dirty="0">
                <a:solidFill>
                  <a:srgbClr val="FF0000"/>
                </a:solidFill>
                <a:latin typeface="Verdana"/>
                <a:cs typeface="Verdana"/>
              </a:rPr>
              <a:t> MEMBERS </a:t>
            </a:r>
            <a:endParaRPr spc="-28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C449-E537-C6C8-515D-09677F04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FB6C-3A5F-7312-3885-D07A4AEE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At-Risk Customer Groups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consumer groups are most vulnerable to attrition?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Competitor Comparison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How do our turnover rates stack up against those of the industry's rivals?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Churn Rate Evaluation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Söhne"/>
                <a:cs typeface="Calibri" panose="020F0502020204030204" pitchFamily="34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Söhne"/>
                <a:cs typeface="Calibri" panose="020F0502020204030204" pitchFamily="34" charset="0"/>
              </a:rPr>
              <a:t>Can we spot any trends or patterns in the client attrition from the previous months or years?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6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CE4-E43D-B822-774E-A43BFD3B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4850-1E65-6D44-C3A9-EA397C5E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Enhanced Customer Service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Strategic Pricing Strategies</a:t>
            </a:r>
            <a:endParaRPr lang="en-IN" dirty="0">
              <a:solidFill>
                <a:srgbClr val="0D0D0D"/>
              </a:solidFill>
              <a:latin typeface="Söhne"/>
            </a:endParaRP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Modernized Technology Solutions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Improved Customer Interaction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49D-022B-AA66-8161-01795D46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spc="-330" dirty="0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  <a:ea typeface="Yu Gothic UI" panose="020B0500000000000000" pitchFamily="34" charset="-128"/>
                <a:cs typeface="Verdana"/>
              </a:rPr>
              <a:t>WHAT</a:t>
            </a:r>
            <a:r>
              <a:rPr lang="en-IN" sz="6600" spc="-715" dirty="0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  <a:ea typeface="Yu Gothic UI" panose="020B0500000000000000" pitchFamily="34" charset="-128"/>
                <a:cs typeface="Verdana"/>
              </a:rPr>
              <a:t> </a:t>
            </a:r>
            <a:r>
              <a:rPr lang="en-IN" spc="-1019" dirty="0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  <a:ea typeface="Yu Gothic UI" panose="020B0500000000000000" pitchFamily="34" charset="-128"/>
                <a:cs typeface="Verdana"/>
              </a:rPr>
              <a:t> IS  CUSTOMER  SEGMENTATION </a:t>
            </a:r>
            <a:r>
              <a:rPr lang="en-IN" sz="6600" spc="-484" dirty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?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D3D1-C1D6-49FF-A072-C5FE9C97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spc="-190" dirty="0">
                <a:solidFill>
                  <a:srgbClr val="FF0000"/>
                </a:solidFill>
                <a:latin typeface="Verdana"/>
                <a:cs typeface="Verdana"/>
              </a:rPr>
              <a:t>Separating individuals into different categories according to their preferences, purchasing habits, usage trends and demographics</a:t>
            </a:r>
            <a:r>
              <a:rPr lang="en-US" sz="3600" spc="-190" dirty="0">
                <a:solidFill>
                  <a:srgbClr val="FF0000"/>
                </a:solidFill>
                <a:latin typeface="Verdana"/>
                <a:cs typeface="Verdana"/>
              </a:rPr>
              <a:t>. </a:t>
            </a:r>
            <a:endParaRPr lang="en-US" sz="36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12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220" dirty="0">
                <a:latin typeface="Verdana"/>
                <a:cs typeface="Verdana"/>
              </a:rPr>
              <a:t>EVERY</a:t>
            </a:r>
            <a:r>
              <a:rPr sz="5600" spc="-590" dirty="0">
                <a:latin typeface="Verdana"/>
                <a:cs typeface="Verdana"/>
              </a:rPr>
              <a:t> </a:t>
            </a:r>
            <a:r>
              <a:rPr sz="5600" spc="-525" dirty="0">
                <a:latin typeface="Verdana"/>
                <a:cs typeface="Verdana"/>
              </a:rPr>
              <a:t>MINUTE..</a:t>
            </a:r>
            <a:endParaRPr sz="56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601" y="3161471"/>
            <a:ext cx="138360" cy="138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3103" y="2929505"/>
            <a:ext cx="8331200" cy="290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14420">
              <a:lnSpc>
                <a:spcPct val="116399"/>
              </a:lnSpc>
              <a:spcBef>
                <a:spcPts val="95"/>
              </a:spcBef>
            </a:pPr>
            <a:r>
              <a:rPr sz="3250" spc="-380" dirty="0">
                <a:latin typeface="Verdana"/>
                <a:cs typeface="Verdana"/>
              </a:rPr>
              <a:t>231.4</a:t>
            </a:r>
            <a:r>
              <a:rPr sz="3250" spc="-245" dirty="0">
                <a:latin typeface="Verdana"/>
                <a:cs typeface="Verdana"/>
              </a:rPr>
              <a:t> </a:t>
            </a:r>
            <a:r>
              <a:rPr sz="3250" spc="270" dirty="0">
                <a:latin typeface="Verdana"/>
                <a:cs typeface="Verdana"/>
              </a:rPr>
              <a:t>M</a:t>
            </a:r>
            <a:r>
              <a:rPr sz="3250" spc="-250" dirty="0">
                <a:latin typeface="Verdana"/>
                <a:cs typeface="Verdana"/>
              </a:rPr>
              <a:t> </a:t>
            </a:r>
            <a:r>
              <a:rPr sz="3250" dirty="0">
                <a:latin typeface="Verdana"/>
                <a:cs typeface="Verdana"/>
              </a:rPr>
              <a:t>Emails</a:t>
            </a:r>
            <a:r>
              <a:rPr sz="3250" spc="-245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are</a:t>
            </a:r>
            <a:r>
              <a:rPr sz="3250" spc="-245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sent </a:t>
            </a:r>
            <a:r>
              <a:rPr sz="3250" spc="-440" dirty="0">
                <a:latin typeface="Verdana"/>
                <a:cs typeface="Verdana"/>
              </a:rPr>
              <a:t>16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270" dirty="0">
                <a:latin typeface="Verdana"/>
                <a:cs typeface="Verdana"/>
              </a:rPr>
              <a:t>M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-50" dirty="0">
                <a:latin typeface="Verdana"/>
                <a:cs typeface="Verdana"/>
              </a:rPr>
              <a:t>texts</a:t>
            </a:r>
            <a:r>
              <a:rPr sz="3250" spc="-28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are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sent</a:t>
            </a:r>
            <a:endParaRPr sz="3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50" spc="-254" dirty="0">
                <a:latin typeface="Verdana"/>
                <a:cs typeface="Verdana"/>
              </a:rPr>
              <a:t>5.9</a:t>
            </a:r>
            <a:r>
              <a:rPr sz="3250" spc="-280" dirty="0">
                <a:latin typeface="Verdana"/>
                <a:cs typeface="Verdana"/>
              </a:rPr>
              <a:t> </a:t>
            </a:r>
            <a:r>
              <a:rPr sz="3250" spc="270" dirty="0">
                <a:latin typeface="Verdana"/>
                <a:cs typeface="Verdana"/>
              </a:rPr>
              <a:t>M</a:t>
            </a:r>
            <a:r>
              <a:rPr sz="3250" spc="-290" dirty="0">
                <a:latin typeface="Verdana"/>
                <a:cs typeface="Verdana"/>
              </a:rPr>
              <a:t> </a:t>
            </a:r>
            <a:r>
              <a:rPr sz="3250" spc="-40" dirty="0">
                <a:latin typeface="Verdana"/>
                <a:cs typeface="Verdana"/>
              </a:rPr>
              <a:t>searches</a:t>
            </a:r>
            <a:r>
              <a:rPr sz="3250" spc="-28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are</a:t>
            </a:r>
            <a:r>
              <a:rPr sz="3250" spc="-280" dirty="0">
                <a:latin typeface="Verdana"/>
                <a:cs typeface="Verdana"/>
              </a:rPr>
              <a:t> </a:t>
            </a:r>
            <a:r>
              <a:rPr sz="3250" spc="100" dirty="0">
                <a:latin typeface="Verdana"/>
                <a:cs typeface="Verdana"/>
              </a:rPr>
              <a:t>conducted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75" dirty="0">
                <a:latin typeface="Verdana"/>
                <a:cs typeface="Verdana"/>
              </a:rPr>
              <a:t>on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-10" dirty="0">
                <a:latin typeface="Verdana"/>
                <a:cs typeface="Verdana"/>
              </a:rPr>
              <a:t>Google</a:t>
            </a:r>
            <a:endParaRPr sz="3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50" spc="55" dirty="0">
                <a:latin typeface="Verdana"/>
                <a:cs typeface="Verdana"/>
              </a:rPr>
              <a:t>$400K</a:t>
            </a:r>
            <a:r>
              <a:rPr sz="3250" spc="-265" dirty="0">
                <a:latin typeface="Verdana"/>
                <a:cs typeface="Verdana"/>
              </a:rPr>
              <a:t> </a:t>
            </a:r>
            <a:r>
              <a:rPr sz="3250" spc="-70" dirty="0">
                <a:latin typeface="Verdana"/>
                <a:cs typeface="Verdana"/>
              </a:rPr>
              <a:t>is</a:t>
            </a:r>
            <a:r>
              <a:rPr sz="3250" spc="-254" dirty="0">
                <a:latin typeface="Verdana"/>
                <a:cs typeface="Verdana"/>
              </a:rPr>
              <a:t> </a:t>
            </a:r>
            <a:r>
              <a:rPr sz="3250" dirty="0">
                <a:latin typeface="Verdana"/>
                <a:cs typeface="Verdana"/>
              </a:rPr>
              <a:t>spent</a:t>
            </a:r>
            <a:r>
              <a:rPr sz="3250" spc="-260" dirty="0">
                <a:latin typeface="Verdana"/>
                <a:cs typeface="Verdana"/>
              </a:rPr>
              <a:t> </a:t>
            </a:r>
            <a:r>
              <a:rPr sz="3250" spc="75" dirty="0">
                <a:latin typeface="Verdana"/>
                <a:cs typeface="Verdana"/>
              </a:rPr>
              <a:t>on</a:t>
            </a:r>
            <a:r>
              <a:rPr sz="3250" spc="-260" dirty="0">
                <a:latin typeface="Verdana"/>
                <a:cs typeface="Verdana"/>
              </a:rPr>
              <a:t> </a:t>
            </a:r>
            <a:r>
              <a:rPr sz="3250" spc="75" dirty="0">
                <a:latin typeface="Verdana"/>
                <a:cs typeface="Verdana"/>
              </a:rPr>
              <a:t>Amazon</a:t>
            </a:r>
            <a:endParaRPr sz="3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50" spc="-65" dirty="0">
                <a:latin typeface="Verdana"/>
                <a:cs typeface="Verdana"/>
              </a:rPr>
              <a:t>350K</a:t>
            </a:r>
            <a:r>
              <a:rPr sz="3250" spc="-270" dirty="0">
                <a:latin typeface="Verdana"/>
                <a:cs typeface="Verdana"/>
              </a:rPr>
              <a:t> </a:t>
            </a:r>
            <a:r>
              <a:rPr sz="3250" dirty="0">
                <a:latin typeface="Verdana"/>
                <a:cs typeface="Verdana"/>
              </a:rPr>
              <a:t>tweets</a:t>
            </a:r>
            <a:r>
              <a:rPr sz="3250" spc="-26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are</a:t>
            </a:r>
            <a:r>
              <a:rPr sz="3250" spc="-260" dirty="0">
                <a:latin typeface="Verdana"/>
                <a:cs typeface="Verdana"/>
              </a:rPr>
              <a:t> </a:t>
            </a:r>
            <a:r>
              <a:rPr sz="3250" spc="-10" dirty="0">
                <a:latin typeface="Verdana"/>
                <a:cs typeface="Verdana"/>
              </a:rPr>
              <a:t>shared</a:t>
            </a:r>
            <a:r>
              <a:rPr sz="3250" spc="-265" dirty="0">
                <a:latin typeface="Verdana"/>
                <a:cs typeface="Verdana"/>
              </a:rPr>
              <a:t> </a:t>
            </a:r>
            <a:r>
              <a:rPr sz="3250" spc="75" dirty="0">
                <a:latin typeface="Verdana"/>
                <a:cs typeface="Verdana"/>
              </a:rPr>
              <a:t>on</a:t>
            </a:r>
            <a:r>
              <a:rPr sz="3250" spc="-270" dirty="0">
                <a:latin typeface="Verdana"/>
                <a:cs typeface="Verdana"/>
              </a:rPr>
              <a:t> </a:t>
            </a:r>
            <a:r>
              <a:rPr sz="3250" spc="-10" dirty="0">
                <a:latin typeface="Verdana"/>
                <a:cs typeface="Verdana"/>
              </a:rPr>
              <a:t>Twitter</a:t>
            </a:r>
            <a:endParaRPr sz="325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601" y="3737973"/>
            <a:ext cx="138360" cy="138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601" y="4314475"/>
            <a:ext cx="138360" cy="1383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601" y="4890976"/>
            <a:ext cx="138360" cy="1383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601" y="5467478"/>
            <a:ext cx="138360" cy="138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0598" y="710210"/>
            <a:ext cx="12858002" cy="35177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4465" marR="5080" indent="-1422400">
              <a:lnSpc>
                <a:spcPct val="116500"/>
              </a:lnSpc>
              <a:spcBef>
                <a:spcPts val="95"/>
              </a:spcBef>
            </a:pPr>
            <a:r>
              <a:rPr lang="en-US" sz="6600" dirty="0"/>
              <a:t>Factors Influencing Consumers Decision to Switch to Better Service Providers</a:t>
            </a:r>
            <a:endParaRPr sz="6600" dirty="0"/>
          </a:p>
        </p:txBody>
      </p:sp>
      <p:sp>
        <p:nvSpPr>
          <p:cNvPr id="6" name="object 6"/>
          <p:cNvSpPr txBox="1"/>
          <p:nvPr/>
        </p:nvSpPr>
        <p:spPr>
          <a:xfrm>
            <a:off x="838200" y="4667305"/>
            <a:ext cx="3098894" cy="1391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805" marR="5080" indent="-713740">
              <a:lnSpc>
                <a:spcPct val="115700"/>
              </a:lnSpc>
              <a:spcBef>
                <a:spcPts val="100"/>
              </a:spcBef>
            </a:pPr>
            <a:r>
              <a:rPr 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lang="en-IN" sz="4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IGHER PRICES</a:t>
            </a:r>
            <a:endParaRPr sz="4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8014" y="7124699"/>
            <a:ext cx="3564185" cy="136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965">
              <a:lnSpc>
                <a:spcPct val="1157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0000"/>
                </a:solidFill>
                <a:latin typeface="Verdana"/>
                <a:cs typeface="Verdana"/>
              </a:rPr>
              <a:t>Cheaper </a:t>
            </a:r>
            <a:r>
              <a:rPr sz="4000" b="1" spc="-35" dirty="0">
                <a:solidFill>
                  <a:srgbClr val="FF0000"/>
                </a:solidFill>
                <a:latin typeface="Verdana"/>
                <a:cs typeface="Verdana"/>
              </a:rPr>
              <a:t>alternatives</a:t>
            </a:r>
            <a:endParaRPr sz="40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06200" y="6410658"/>
            <a:ext cx="4258279" cy="2082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935">
              <a:lnSpc>
                <a:spcPct val="115700"/>
              </a:lnSpc>
              <a:spcBef>
                <a:spcPts val="100"/>
              </a:spcBef>
            </a:pPr>
            <a:r>
              <a:rPr lang="en-US" sz="4000" b="1" dirty="0">
                <a:solidFill>
                  <a:srgbClr val="FF0000"/>
                </a:solidFill>
                <a:latin typeface="Verdana"/>
                <a:cs typeface="Verdana"/>
              </a:rPr>
              <a:t>LIMITED AVALABILITY OR COVERAGE</a:t>
            </a:r>
            <a:endParaRPr sz="40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AF0AED-F8E0-0190-5BCC-92173634EE67}"/>
              </a:ext>
            </a:extLst>
          </p:cNvPr>
          <p:cNvSpPr txBox="1"/>
          <p:nvPr/>
        </p:nvSpPr>
        <p:spPr>
          <a:xfrm>
            <a:off x="1960730" y="6839589"/>
            <a:ext cx="3564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POOR QUALITY OF SERVICE</a:t>
            </a:r>
            <a:endParaRPr lang="en-IN" sz="4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9A4CF2-7CED-F55E-BAE1-35C27540965F}"/>
              </a:ext>
            </a:extLst>
          </p:cNvPr>
          <p:cNvSpPr txBox="1"/>
          <p:nvPr/>
        </p:nvSpPr>
        <p:spPr>
          <a:xfrm>
            <a:off x="15087600" y="4352894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Outdated technology</a:t>
            </a:r>
            <a:endParaRPr lang="en-IN" sz="4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4224381"/>
            <a:ext cx="15230479" cy="483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2705" indent="-457200">
              <a:lnSpc>
                <a:spcPct val="1157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FF0000"/>
                </a:solidFill>
                <a:latin typeface="Verdana"/>
                <a:cs typeface="Verdana"/>
              </a:rPr>
              <a:t>Customer churn rate is a metric that measures the rate at which customers stop doing business with a company over a certain period. It is typically expressed as a percentage of the total number of customers at the beginning of that period.</a:t>
            </a:r>
          </a:p>
          <a:p>
            <a:pPr marL="469900" marR="52705" indent="-457200">
              <a:lnSpc>
                <a:spcPct val="1157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27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469900" marR="52705" indent="-457200">
              <a:lnSpc>
                <a:spcPct val="1157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FF0000"/>
                </a:solidFill>
                <a:latin typeface="Verdana"/>
                <a:cs typeface="Verdana"/>
              </a:rPr>
              <a:t>Churn rate is an important metric for businesses as it can indicate customer satisfaction, product/service quality, and the overall health of the customer base. High churn rates can be costly for businesses, as acquiring new customers is generally more expensive than retaining existing ones</a:t>
            </a:r>
          </a:p>
          <a:p>
            <a:pPr marL="12700" marR="52705">
              <a:lnSpc>
                <a:spcPct val="115700"/>
              </a:lnSpc>
              <a:spcBef>
                <a:spcPts val="100"/>
              </a:spcBef>
            </a:pPr>
            <a:endParaRPr lang="en-US" sz="2700" dirty="0">
              <a:latin typeface="Verdana"/>
              <a:cs typeface="Verdana"/>
            </a:endParaRPr>
          </a:p>
          <a:p>
            <a:pPr marL="12700" marR="52705">
              <a:lnSpc>
                <a:spcPct val="115700"/>
              </a:lnSpc>
              <a:spcBef>
                <a:spcPts val="100"/>
              </a:spcBef>
            </a:pPr>
            <a:endParaRPr sz="27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2045425"/>
            <a:ext cx="13248643" cy="11334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en-US" spc="455" dirty="0"/>
              <a:t>WHAT IS</a:t>
            </a:r>
            <a:r>
              <a:rPr lang="en-US" spc="500" dirty="0"/>
              <a:t> </a:t>
            </a:r>
            <a:r>
              <a:rPr lang="en-US" spc="640" dirty="0">
                <a:solidFill>
                  <a:schemeClr val="tx1"/>
                </a:solidFill>
              </a:rPr>
              <a:t>CHURN</a:t>
            </a:r>
            <a:endParaRPr spc="6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AB9C0D1-8463-1630-9522-A5466300F254}"/>
              </a:ext>
            </a:extLst>
          </p:cNvPr>
          <p:cNvSpPr txBox="1"/>
          <p:nvPr/>
        </p:nvSpPr>
        <p:spPr>
          <a:xfrm>
            <a:off x="2023481" y="1104900"/>
            <a:ext cx="12911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WHY SEGEMENTATION AND CHURN ANALYSIS</a:t>
            </a:r>
            <a:endParaRPr lang="en-IN" sz="6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1EEAB-5B40-BB46-733C-E808E1C6E22B}"/>
              </a:ext>
            </a:extLst>
          </p:cNvPr>
          <p:cNvSpPr txBox="1"/>
          <p:nvPr/>
        </p:nvSpPr>
        <p:spPr>
          <a:xfrm>
            <a:off x="2590799" y="429338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FF0000"/>
                </a:solidFill>
              </a:rPr>
              <a:t>Understand customers needs better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5DD2D-48A3-647D-0DED-6D3212813963}"/>
              </a:ext>
            </a:extLst>
          </p:cNvPr>
          <p:cNvSpPr txBox="1"/>
          <p:nvPr/>
        </p:nvSpPr>
        <p:spPr>
          <a:xfrm>
            <a:off x="2590799" y="5540514"/>
            <a:ext cx="68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FF0000"/>
                </a:solidFill>
              </a:rPr>
              <a:t>Provide tailored services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57FAD-5D4D-2FAC-67A0-FABE1027098A}"/>
              </a:ext>
            </a:extLst>
          </p:cNvPr>
          <p:cNvSpPr txBox="1"/>
          <p:nvPr/>
        </p:nvSpPr>
        <p:spPr>
          <a:xfrm>
            <a:off x="2590800" y="6667501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Increase customer satisfaction and loyalty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B3F2-26A7-0617-07D7-F0B3C7C746A7}"/>
              </a:ext>
            </a:extLst>
          </p:cNvPr>
          <p:cNvSpPr txBox="1"/>
          <p:nvPr/>
        </p:nvSpPr>
        <p:spPr>
          <a:xfrm>
            <a:off x="2583872" y="8039099"/>
            <a:ext cx="823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FF0000"/>
                </a:solidFill>
              </a:rPr>
              <a:t>Better resource allocation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586</Words>
  <Application>Microsoft Office PowerPoint</Application>
  <PresentationFormat>Custom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 SemiBold</vt:lpstr>
      <vt:lpstr>Calibri</vt:lpstr>
      <vt:lpstr>Garamond</vt:lpstr>
      <vt:lpstr>Söhne</vt:lpstr>
      <vt:lpstr>Verdana</vt:lpstr>
      <vt:lpstr>Wingdings</vt:lpstr>
      <vt:lpstr>Organic</vt:lpstr>
      <vt:lpstr>Customer Segmentation and Churn Analysis for ISPs</vt:lpstr>
      <vt:lpstr>OUR TEAM MEMBERS </vt:lpstr>
      <vt:lpstr>PROBLEM</vt:lpstr>
      <vt:lpstr>SOLUTION</vt:lpstr>
      <vt:lpstr>WHAT  IS  CUSTOMER  SEGMENTATION ?</vt:lpstr>
      <vt:lpstr>EVERY MINUTE..</vt:lpstr>
      <vt:lpstr>Factors Influencing Consumers Decision to Switch to Better Service Providers</vt:lpstr>
      <vt:lpstr>WHAT IS CHURN</vt:lpstr>
      <vt:lpstr>PowerPoint Presentation</vt:lpstr>
      <vt:lpstr>OUR PLAN</vt:lpstr>
      <vt:lpstr>DATA SOURCES</vt:lpstr>
      <vt:lpstr>DATA SOURCES</vt:lpstr>
      <vt:lpstr>DATA SOURCES</vt:lpstr>
      <vt:lpstr>WORKFLOW</vt:lpstr>
      <vt:lpstr>ACHIEVABLE MILESTONES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DSCI 6007</dc:title>
  <dc:creator>Merishna Singh Suwal</dc:creator>
  <cp:keywords>DAFdqy8QxIs,BACuhJqrPDs</cp:keywords>
  <cp:lastModifiedBy>Nikhil namuduri</cp:lastModifiedBy>
  <cp:revision>7</cp:revision>
  <dcterms:created xsi:type="dcterms:W3CDTF">2024-03-04T00:28:59Z</dcterms:created>
  <dcterms:modified xsi:type="dcterms:W3CDTF">2024-03-04T04:11:19Z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2024-03-04T00:00:00Z</vt:filetime>
  </property>
  <property fmtid="{D5CDD505-2E9C-101B-9397-08002B2CF9AE}" pid="5" name="Producer">
    <vt:lpwstr>3-Heights(TM) PDF Security Shell 4.8.25.2 (http://www.pdf-tools.com)</vt:lpwstr>
  </property>
</Properties>
</file>