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33" r:id="rId3"/>
    <p:sldId id="270" r:id="rId4"/>
    <p:sldId id="342" r:id="rId5"/>
    <p:sldId id="340" r:id="rId6"/>
    <p:sldId id="336" r:id="rId7"/>
    <p:sldId id="337" r:id="rId8"/>
    <p:sldId id="338" r:id="rId9"/>
    <p:sldId id="343" r:id="rId10"/>
    <p:sldId id="344" r:id="rId11"/>
    <p:sldId id="345" r:id="rId12"/>
    <p:sldId id="339" r:id="rId13"/>
    <p:sldId id="349" r:id="rId14"/>
    <p:sldId id="350" r:id="rId15"/>
    <p:sldId id="351" r:id="rId16"/>
    <p:sldId id="352" r:id="rId17"/>
    <p:sldId id="353" r:id="rId18"/>
    <p:sldId id="347" r:id="rId19"/>
    <p:sldId id="354" r:id="rId20"/>
    <p:sldId id="348" r:id="rId21"/>
    <p:sldId id="346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42A78-4FEA-D0EF-9051-78251D7C5023}" v="745" dt="2021-03-16T04:06:04.158"/>
    <p1510:client id="{55E490C8-561E-4434-8774-83FF8AA733DE}" v="72" dt="2020-03-29T14:29:46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CF08-7AD7-419C-AB82-B85A44253D10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2225-5EE9-423B-8250-4C71856C56FC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F028-53C3-46C9-9903-F4F32C2BE70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CC5-9BCC-4228-8203-75B355C78A81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E41-9FB5-4FC1-9ADC-A895311F3DAA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EFE4-2AAB-4140-B45C-37F16DA15C7E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60AC-8201-4B27-9BE5-18ABA6A8E5BA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660B-4E05-4DFE-917E-D83FCE064069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7CFA-63C1-48D5-A71F-833ADD58E63E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7C4B-8439-4A0A-BD3C-7292A2A7CFA1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9A7-8B97-44B1-9652-F527401F3528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0D-31A0-4D58-B6D6-5A313709E2D7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wanggc@cse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/>
              <a:t>Big Data Mining (Spring 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Project 1: </a:t>
            </a:r>
            <a:r>
              <a:rPr lang="en-US"/>
              <a:t>Sentiment Analysis</a:t>
            </a:r>
            <a:endParaRPr lang="en-US" dirty="0"/>
          </a:p>
          <a:p>
            <a:r>
              <a:rPr lang="en-US"/>
              <a:t>TA: Zihao WANG (</a:t>
            </a:r>
            <a:r>
              <a:rPr lang="en-US" dirty="0">
                <a:hlinkClick r:id="rId3"/>
              </a:rPr>
              <a:t>zwanggc@cse.ust.hk</a:t>
            </a:r>
            <a:r>
              <a:rPr lang="en-US"/>
              <a:t>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CE7A60D3-50FD-4237-AF29-E71B517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400213"/>
            <a:ext cx="757343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A3EF-FF75-E145-AAE8-A124734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012950"/>
            <a:ext cx="1473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20000 reviews</a:t>
            </a:r>
          </a:p>
          <a:p>
            <a:r>
              <a:rPr lang="en-US" sz="3200" dirty="0"/>
              <a:t>validation data: 2000 reviews</a:t>
            </a:r>
          </a:p>
          <a:p>
            <a:r>
              <a:rPr lang="en-US" sz="3200" dirty="0"/>
              <a:t>test data: 2000 reviews</a:t>
            </a:r>
          </a:p>
          <a:p>
            <a:r>
              <a:rPr lang="en-US" sz="3200" dirty="0"/>
              <a:t>stars: 1.0-5.0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cool, date, funny,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text, useful,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A8D4-962D-894C-BF94-3E8DC3F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840"/>
            <a:ext cx="12192000" cy="10787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stemmed feature size: 35531</a:t>
            </a:r>
          </a:p>
          <a:p>
            <a:r>
              <a:rPr lang="en-US" sz="3200" dirty="0"/>
              <a:t>2-gram feature size: 446252</a:t>
            </a:r>
          </a:p>
          <a:p>
            <a:r>
              <a:rPr lang="en-US" sz="3200" dirty="0"/>
              <a:t>3-gram feature size: 1345361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53DB07-0041-4A77-A959-08845054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8116"/>
            <a:ext cx="5829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35531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4CAA87-8D0A-47E0-9B99-4A094664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8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14763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700203-13E0-4048-82E3-E02198E5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41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16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027E918-23E8-45B1-8C90-CC30B9E2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5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Distributions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You can explore by yourselves.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accuracy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B9F3-987E-4AA7-8D62-C16CC143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Schedule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C00D-34D1-40EE-A950-61177969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Three weeks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[March 16, 2021] Project Start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[March 23, 2021] Release the validation accuracy of weak baseline</a:t>
            </a:r>
          </a:p>
          <a:p>
            <a:r>
              <a:rPr lang="en-US">
                <a:cs typeface="Calibri"/>
              </a:rPr>
              <a:t>[March 30, 2021] Release the validation accuracy of strong baseline</a:t>
            </a:r>
          </a:p>
          <a:p>
            <a:r>
              <a:rPr lang="en-US">
                <a:cs typeface="Calibri"/>
              </a:rPr>
              <a:t>[April 06, 2021, 23: 59] Project due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C454-56FD-4B5D-99C4-0E0F905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760548-1C33-DC42-8A5F-2C110F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8CF64-7261-F140-9A5F-0E578E7ACA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Generally modeled as </a:t>
            </a:r>
            <a:r>
              <a:rPr lang="en-US" sz="3200" b="1" u="sng" dirty="0"/>
              <a:t>classification</a:t>
            </a:r>
            <a:r>
              <a:rPr lang="en-US" sz="3200" dirty="0"/>
              <a:t>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6E750-FED0-4E09-A557-19650B34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  <a:endParaRPr lang="en-US" dirty="0">
              <a:cs typeface="Calibri"/>
            </a:endParaRPr>
          </a:p>
          <a:p>
            <a:r>
              <a:rPr lang="en-US">
                <a:solidFill>
                  <a:srgbClr val="FF0000"/>
                </a:solidFill>
              </a:rPr>
              <a:t>DDL: April 06, 2021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>
                <a:solidFill>
                  <a:srgbClr val="FF0000"/>
                </a:solidFill>
              </a:rPr>
              <a:t>pre.csv, the report, and your 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</a:t>
            </a:r>
            <a:r>
              <a:rPr lang="en-US">
                <a:solidFill>
                  <a:srgbClr val="FF0000"/>
                </a:solidFill>
              </a:rPr>
              <a:t> check your report with your code and the accuracy on the test set.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295347"/>
              </p:ext>
            </p:extLst>
          </p:nvPr>
        </p:nvGraphicFramePr>
        <p:xfrm>
          <a:off x="936171" y="1763485"/>
          <a:ext cx="1033431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0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467496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4757813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/>
                        <a:t>xample </a:t>
                      </a:r>
                      <a:r>
                        <a:rPr lang="en-US" dirty="0"/>
                        <a:t>code in tutorials </a:t>
                      </a:r>
                      <a:r>
                        <a:rPr lang="en-US"/>
                        <a:t>or in Project 1 </a:t>
                      </a:r>
                      <a:r>
                        <a:rPr lang="en-US" dirty="0"/>
                        <a:t>without any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you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without any special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detailed explanation and analysis, </a:t>
                      </a:r>
                      <a:r>
                        <a:rPr lang="en-US"/>
                        <a:t>such as explorative data analysis, hyperparameters and ablation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 at least one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excellent  ideas, detailed explanation and solid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3970" algn="ctr"/>
            <a:r>
              <a:rPr lang="en-US" altLang="en-US"/>
              <a:t>Thank You and Good Luck</a:t>
            </a:r>
            <a:endParaRPr lang="en-HK" dirty="0">
              <a:cs typeface="Calibri Light" panose="020F03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200" b="1" dirty="0"/>
              <a:t>More complex:</a:t>
            </a:r>
          </a:p>
          <a:p>
            <a:pPr lvl="1"/>
            <a:r>
              <a:rPr lang="en-US" sz="2800" b="1" dirty="0"/>
              <a:t>Rank the attitude of this text from 1 to 5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800" b="1" dirty="0"/>
          </a:p>
          <a:p>
            <a:endParaRPr lang="en-US" sz="3200" dirty="0"/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A0510-7C66-4E45-BD30-B0A99316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/>
              <a:t>Data Loader: Load data from disks</a:t>
            </a:r>
          </a:p>
          <a:p>
            <a:r>
              <a:rPr lang="en-US" sz="3733" dirty="0"/>
              <a:t>Feature Extraction: Find useful features</a:t>
            </a:r>
          </a:p>
          <a:p>
            <a:r>
              <a:rPr lang="en-US" sz="3700"/>
              <a:t>Learning: Classification via different classifiers</a:t>
            </a:r>
          </a:p>
          <a:p>
            <a:endParaRPr lang="en-US" sz="3700" dirty="0">
              <a:cs typeface="Calibri"/>
            </a:endParaRPr>
          </a:p>
          <a:p>
            <a:pPr marL="0" indent="0">
              <a:buNone/>
            </a:pPr>
            <a:r>
              <a:rPr lang="en-US" sz="3700">
                <a:cs typeface="Calibri"/>
              </a:rPr>
              <a:t>For more information and examples, please refer to </a:t>
            </a:r>
            <a:r>
              <a:rPr lang="en-US" sz="3700" dirty="0">
                <a:cs typeface="Calibri"/>
              </a:rPr>
              <a:t>demo.ipynb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AB327-DFDE-437A-8C7E-942A49AA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30" y="1528847"/>
            <a:ext cx="8337940" cy="51693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037F-4C84-4710-A7DE-62F3492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 occurrence, word frequency, or TF-IDF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room is clean.</a:t>
            </a:r>
          </a:p>
          <a:p>
            <a:pPr lvl="1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[0,0,1,1,0,1,0,0,1,0,1]</a:t>
            </a:r>
          </a:p>
          <a:p>
            <a:r>
              <a:rPr lang="en-US" sz="3600" dirty="0"/>
              <a:t>word embedding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cbow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skip-gram,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fasttext</a:t>
            </a:r>
            <a:endParaRPr lang="en-HK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onsolas" panose="020B0609020204030204" pitchFamily="49" charset="0"/>
                <a:cs typeface="Consolas" panose="020B0609020204030204" pitchFamily="49" charset="0"/>
              </a:rPr>
              <a:t>contextualized word representation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ELMo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BERT, GPT, GPT-2</a:t>
            </a: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75E0-3C14-4627-A925-CF52316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073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user information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nationality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3600" dirty="0"/>
              <a:t>date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weekday or weekend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holiday?</a:t>
            </a:r>
          </a:p>
          <a:p>
            <a:r>
              <a:rPr lang="en-US" sz="3600" dirty="0"/>
              <a:t>hotel rating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Hilton Hotel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Youth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Hostel</a:t>
            </a:r>
            <a:endParaRPr lang="en-H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F03EB-3FE7-47BD-997A-E157DF2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Bayes</a:t>
            </a:r>
          </a:p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Support Vector Machine</a:t>
            </a:r>
          </a:p>
          <a:p>
            <a:r>
              <a:rPr lang="en-US" sz="3600" b="1" dirty="0"/>
              <a:t>Deep Learning</a:t>
            </a:r>
            <a:endParaRPr lang="en-HK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5A421-C4C7-4422-95C3-CF9AB21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07D9B5-D134-C04B-AA3A-C6018B471141}"/>
              </a:ext>
            </a:extLst>
          </p:cNvPr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39A4D-750F-1745-A0FE-36E84CCE24C5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99FD80-C565-984B-AE75-39ED57314B1B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1" name="Group 51">
                <a:extLst>
                  <a:ext uri="{FF2B5EF4-FFF2-40B4-BE49-F238E27FC236}">
                    <a16:creationId xmlns:a16="http://schemas.microsoft.com/office/drawing/2014/main" id="{9E6CB675-2E05-1F4A-A3D8-BD2EF1B61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39F2A7BE-A96D-E840-8024-EA1BE1524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46" name="Oval 10">
                    <a:extLst>
                      <a:ext uri="{FF2B5EF4-FFF2-40B4-BE49-F238E27FC236}">
                        <a16:creationId xmlns:a16="http://schemas.microsoft.com/office/drawing/2014/main" id="{A1FFFC73-9107-DE4A-9305-6AB194026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1">
                    <a:extLst>
                      <a:ext uri="{FF2B5EF4-FFF2-40B4-BE49-F238E27FC236}">
                        <a16:creationId xmlns:a16="http://schemas.microsoft.com/office/drawing/2014/main" id="{18061E2D-CE45-8443-8088-EED9722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2">
                    <a:extLst>
                      <a:ext uri="{FF2B5EF4-FFF2-40B4-BE49-F238E27FC236}">
                        <a16:creationId xmlns:a16="http://schemas.microsoft.com/office/drawing/2014/main" id="{8A08C0E1-91D8-0349-B85D-5A3BDFE4F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Oval 13">
                    <a:extLst>
                      <a:ext uri="{FF2B5EF4-FFF2-40B4-BE49-F238E27FC236}">
                        <a16:creationId xmlns:a16="http://schemas.microsoft.com/office/drawing/2014/main" id="{A06FDDD8-07CF-FB48-9A64-C1346C1E4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4">
                    <a:extLst>
                      <a:ext uri="{FF2B5EF4-FFF2-40B4-BE49-F238E27FC236}">
                        <a16:creationId xmlns:a16="http://schemas.microsoft.com/office/drawing/2014/main" id="{B381883F-5876-2347-B8E5-50605790A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5">
                  <a:extLst>
                    <a:ext uri="{FF2B5EF4-FFF2-40B4-BE49-F238E27FC236}">
                      <a16:creationId xmlns:a16="http://schemas.microsoft.com/office/drawing/2014/main" id="{5222AEB8-AB27-454C-AE6F-A01E624A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43" name="Oval 16">
                    <a:extLst>
                      <a:ext uri="{FF2B5EF4-FFF2-40B4-BE49-F238E27FC236}">
                        <a16:creationId xmlns:a16="http://schemas.microsoft.com/office/drawing/2014/main" id="{D690B777-724D-7F41-A628-911F4D411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7">
                    <a:extLst>
                      <a:ext uri="{FF2B5EF4-FFF2-40B4-BE49-F238E27FC236}">
                        <a16:creationId xmlns:a16="http://schemas.microsoft.com/office/drawing/2014/main" id="{C7FB1972-C701-254F-B296-ABDA6D4E9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19">
                    <a:extLst>
                      <a:ext uri="{FF2B5EF4-FFF2-40B4-BE49-F238E27FC236}">
                        <a16:creationId xmlns:a16="http://schemas.microsoft.com/office/drawing/2014/main" id="{1AAD98E5-C56E-8C42-83AF-0FD7E0647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8F23F3DA-55CB-4D43-B28D-17876032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41" name="Oval 21">
                    <a:extLst>
                      <a:ext uri="{FF2B5EF4-FFF2-40B4-BE49-F238E27FC236}">
                        <a16:creationId xmlns:a16="http://schemas.microsoft.com/office/drawing/2014/main" id="{B813E314-45F6-7C42-A644-DE80D9D04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>
                    <a:extLst>
                      <a:ext uri="{FF2B5EF4-FFF2-40B4-BE49-F238E27FC236}">
                        <a16:creationId xmlns:a16="http://schemas.microsoft.com/office/drawing/2014/main" id="{7D854767-18B7-264C-B74F-9E018420D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9" name="AutoShape 28">
                  <a:extLst>
                    <a:ext uri="{FF2B5EF4-FFF2-40B4-BE49-F238E27FC236}">
                      <a16:creationId xmlns:a16="http://schemas.microsoft.com/office/drawing/2014/main" id="{A7E63483-C955-0A4E-B0ED-FEC0C46644B3}"/>
                    </a:ext>
                  </a:extLst>
                </p:cNvPr>
                <p:cNvCxnSpPr>
                  <a:cxnSpLocks noChangeShapeType="1"/>
                  <a:stCxn id="42" idx="4"/>
                  <a:endCxn id="44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29">
                  <a:extLst>
                    <a:ext uri="{FF2B5EF4-FFF2-40B4-BE49-F238E27FC236}">
                      <a16:creationId xmlns:a16="http://schemas.microsoft.com/office/drawing/2014/main" id="{4002F9CF-0CE2-784B-B8DA-B4CA17B780AB}"/>
                    </a:ext>
                  </a:extLst>
                </p:cNvPr>
                <p:cNvCxnSpPr>
                  <a:cxnSpLocks noChangeShapeType="1"/>
                  <a:stCxn id="42" idx="4"/>
                  <a:endCxn id="45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30">
                  <a:extLst>
                    <a:ext uri="{FF2B5EF4-FFF2-40B4-BE49-F238E27FC236}">
                      <a16:creationId xmlns:a16="http://schemas.microsoft.com/office/drawing/2014/main" id="{C36AF96E-DE46-984A-BC3C-F1A8E326C7A6}"/>
                    </a:ext>
                  </a:extLst>
                </p:cNvPr>
                <p:cNvCxnSpPr>
                  <a:cxnSpLocks noChangeShapeType="1"/>
                  <a:stCxn id="42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31">
                  <a:extLst>
                    <a:ext uri="{FF2B5EF4-FFF2-40B4-BE49-F238E27FC236}">
                      <a16:creationId xmlns:a16="http://schemas.microsoft.com/office/drawing/2014/main" id="{6EF4EA5E-A159-5447-940C-C21CAD579453}"/>
                    </a:ext>
                  </a:extLst>
                </p:cNvPr>
                <p:cNvCxnSpPr>
                  <a:cxnSpLocks noChangeShapeType="1"/>
                  <a:stCxn id="41" idx="4"/>
                  <a:endCxn id="44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32">
                  <a:extLst>
                    <a:ext uri="{FF2B5EF4-FFF2-40B4-BE49-F238E27FC236}">
                      <a16:creationId xmlns:a16="http://schemas.microsoft.com/office/drawing/2014/main" id="{2270A473-9626-964C-BB28-69726B411691}"/>
                    </a:ext>
                  </a:extLst>
                </p:cNvPr>
                <p:cNvCxnSpPr>
                  <a:cxnSpLocks noChangeShapeType="1"/>
                  <a:stCxn id="41" idx="4"/>
                  <a:endCxn id="45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33">
                  <a:extLst>
                    <a:ext uri="{FF2B5EF4-FFF2-40B4-BE49-F238E27FC236}">
                      <a16:creationId xmlns:a16="http://schemas.microsoft.com/office/drawing/2014/main" id="{769C944C-515C-B145-9A39-F622641D9FCA}"/>
                    </a:ext>
                  </a:extLst>
                </p:cNvPr>
                <p:cNvCxnSpPr>
                  <a:cxnSpLocks noChangeShapeType="1"/>
                  <a:stCxn id="41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34">
                  <a:extLst>
                    <a:ext uri="{FF2B5EF4-FFF2-40B4-BE49-F238E27FC236}">
                      <a16:creationId xmlns:a16="http://schemas.microsoft.com/office/drawing/2014/main" id="{E8CBDDCB-3DD1-EB41-AA0A-B29AEB782E89}"/>
                    </a:ext>
                  </a:extLst>
                </p:cNvPr>
                <p:cNvCxnSpPr>
                  <a:cxnSpLocks noChangeShapeType="1"/>
                  <a:stCxn id="43" idx="4"/>
                  <a:endCxn id="46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35">
                  <a:extLst>
                    <a:ext uri="{FF2B5EF4-FFF2-40B4-BE49-F238E27FC236}">
                      <a16:creationId xmlns:a16="http://schemas.microsoft.com/office/drawing/2014/main" id="{28135D1C-BEEF-C44F-ABF3-CFFD687CC97C}"/>
                    </a:ext>
                  </a:extLst>
                </p:cNvPr>
                <p:cNvCxnSpPr>
                  <a:cxnSpLocks noChangeShapeType="1"/>
                  <a:stCxn id="43" idx="4"/>
                  <a:endCxn id="47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36">
                  <a:extLst>
                    <a:ext uri="{FF2B5EF4-FFF2-40B4-BE49-F238E27FC236}">
                      <a16:creationId xmlns:a16="http://schemas.microsoft.com/office/drawing/2014/main" id="{D842B400-28D1-B447-B112-061A9A937EE8}"/>
                    </a:ext>
                  </a:extLst>
                </p:cNvPr>
                <p:cNvCxnSpPr>
                  <a:cxnSpLocks noChangeShapeType="1"/>
                  <a:stCxn id="43" idx="4"/>
                  <a:endCxn id="50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37">
                  <a:extLst>
                    <a:ext uri="{FF2B5EF4-FFF2-40B4-BE49-F238E27FC236}">
                      <a16:creationId xmlns:a16="http://schemas.microsoft.com/office/drawing/2014/main" id="{957ED70C-F85A-FE43-B226-86E9D4D1F6A9}"/>
                    </a:ext>
                  </a:extLst>
                </p:cNvPr>
                <p:cNvCxnSpPr>
                  <a:cxnSpLocks noChangeShapeType="1"/>
                  <a:stCxn id="43" idx="4"/>
                  <a:endCxn id="48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38">
                  <a:extLst>
                    <a:ext uri="{FF2B5EF4-FFF2-40B4-BE49-F238E27FC236}">
                      <a16:creationId xmlns:a16="http://schemas.microsoft.com/office/drawing/2014/main" id="{076D9592-5F87-8140-A2C7-0454F6182EE7}"/>
                    </a:ext>
                  </a:extLst>
                </p:cNvPr>
                <p:cNvCxnSpPr>
                  <a:cxnSpLocks noChangeShapeType="1"/>
                  <a:stCxn id="43" idx="4"/>
                  <a:endCxn id="49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4C73FCB2-6A50-B445-8CE9-20E54DFECC42}"/>
                    </a:ext>
                  </a:extLst>
                </p:cNvPr>
                <p:cNvCxnSpPr>
                  <a:cxnSpLocks noChangeShapeType="1"/>
                  <a:endCxn id="50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1">
                  <a:extLst>
                    <a:ext uri="{FF2B5EF4-FFF2-40B4-BE49-F238E27FC236}">
                      <a16:creationId xmlns:a16="http://schemas.microsoft.com/office/drawing/2014/main" id="{F27B1240-C80B-D143-8B0D-E12EC0342E6F}"/>
                    </a:ext>
                  </a:extLst>
                </p:cNvPr>
                <p:cNvCxnSpPr>
                  <a:cxnSpLocks noChangeShapeType="1"/>
                  <a:stCxn id="45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2">
                  <a:extLst>
                    <a:ext uri="{FF2B5EF4-FFF2-40B4-BE49-F238E27FC236}">
                      <a16:creationId xmlns:a16="http://schemas.microsoft.com/office/drawing/2014/main" id="{81F8AC9A-80CD-D640-8692-62094FFBEC08}"/>
                    </a:ext>
                  </a:extLst>
                </p:cNvPr>
                <p:cNvCxnSpPr>
                  <a:cxnSpLocks noChangeShapeType="1"/>
                  <a:endCxn id="46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43">
                  <a:extLst>
                    <a:ext uri="{FF2B5EF4-FFF2-40B4-BE49-F238E27FC236}">
                      <a16:creationId xmlns:a16="http://schemas.microsoft.com/office/drawing/2014/main" id="{8DD66F5B-FBFC-3446-8558-DF47DB9A9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44">
                  <a:extLst>
                    <a:ext uri="{FF2B5EF4-FFF2-40B4-BE49-F238E27FC236}">
                      <a16:creationId xmlns:a16="http://schemas.microsoft.com/office/drawing/2014/main" id="{072FF8B4-06C1-B94E-BCB5-A1A0CD409900}"/>
                    </a:ext>
                  </a:extLst>
                </p:cNvPr>
                <p:cNvCxnSpPr>
                  <a:cxnSpLocks noChangeShapeType="1"/>
                  <a:stCxn id="44" idx="4"/>
                  <a:endCxn id="49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5">
                  <a:extLst>
                    <a:ext uri="{FF2B5EF4-FFF2-40B4-BE49-F238E27FC236}">
                      <a16:creationId xmlns:a16="http://schemas.microsoft.com/office/drawing/2014/main" id="{0A7D77E4-1B3E-AB41-92F9-2AEB279C619E}"/>
                    </a:ext>
                  </a:extLst>
                </p:cNvPr>
                <p:cNvCxnSpPr>
                  <a:cxnSpLocks noChangeShapeType="1"/>
                  <a:stCxn id="44" idx="4"/>
                  <a:endCxn id="48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6">
                  <a:extLst>
                    <a:ext uri="{FF2B5EF4-FFF2-40B4-BE49-F238E27FC236}">
                      <a16:creationId xmlns:a16="http://schemas.microsoft.com/office/drawing/2014/main" id="{0E102979-E61E-0845-B06D-10D75A2364BA}"/>
                    </a:ext>
                  </a:extLst>
                </p:cNvPr>
                <p:cNvCxnSpPr>
                  <a:cxnSpLocks noChangeShapeType="1"/>
                  <a:stCxn id="44" idx="4"/>
                  <a:endCxn id="50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7">
                  <a:extLst>
                    <a:ext uri="{FF2B5EF4-FFF2-40B4-BE49-F238E27FC236}">
                      <a16:creationId xmlns:a16="http://schemas.microsoft.com/office/drawing/2014/main" id="{2679D94D-5DF7-0949-ADC3-BAA1A56BB80F}"/>
                    </a:ext>
                  </a:extLst>
                </p:cNvPr>
                <p:cNvCxnSpPr>
                  <a:cxnSpLocks noChangeShapeType="1"/>
                  <a:stCxn id="44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8">
                  <a:extLst>
                    <a:ext uri="{FF2B5EF4-FFF2-40B4-BE49-F238E27FC236}">
                      <a16:creationId xmlns:a16="http://schemas.microsoft.com/office/drawing/2014/main" id="{D8EB7660-6322-7840-8BE8-4A7F256DEAD7}"/>
                    </a:ext>
                  </a:extLst>
                </p:cNvPr>
                <p:cNvCxnSpPr>
                  <a:cxnSpLocks noChangeShapeType="1"/>
                  <a:stCxn id="44" idx="4"/>
                  <a:endCxn id="46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9">
                  <a:extLst>
                    <a:ext uri="{FF2B5EF4-FFF2-40B4-BE49-F238E27FC236}">
                      <a16:creationId xmlns:a16="http://schemas.microsoft.com/office/drawing/2014/main" id="{1538AC59-5120-7C49-A350-8D964D60E151}"/>
                    </a:ext>
                  </a:extLst>
                </p:cNvPr>
                <p:cNvCxnSpPr>
                  <a:cxnSpLocks noChangeShapeType="1"/>
                  <a:stCxn id="45" idx="4"/>
                  <a:endCxn id="49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Line 50">
                  <a:extLst>
                    <a:ext uri="{FF2B5EF4-FFF2-40B4-BE49-F238E27FC236}">
                      <a16:creationId xmlns:a16="http://schemas.microsoft.com/office/drawing/2014/main" id="{CF2D1633-5573-FD49-B729-74451F342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11A65-A125-D04A-8413-CBE127024DA5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4F41F4-1E43-384E-95C3-2229009E30F0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2DB172-9A5E-0B40-A381-13CBD1388792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7FED67-FE05-204E-89FF-6969261D1B84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700" dirty="0">
              <a:cs typeface="Calibri"/>
            </a:endParaRPr>
          </a:p>
          <a:p>
            <a:r>
              <a:rPr lang="en-US" sz="3700" dirty="0"/>
              <a:t>Demo: </a:t>
            </a:r>
            <a:r>
              <a:rPr lang="en-US" sz="3700" dirty="0">
                <a:hlinkClick r:id="rId2"/>
              </a:rPr>
              <a:t>http://playground.tensorflow.org/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784</Words>
  <Application>Microsoft Office PowerPoint</Application>
  <PresentationFormat>Widescreen</PresentationFormat>
  <Paragraphs>164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 4332 / RMBI 4310 Big Data Mining (Spring 2021)</vt:lpstr>
      <vt:lpstr>Sentiment Analysis</vt:lpstr>
      <vt:lpstr>Sentiment Analysis</vt:lpstr>
      <vt:lpstr>Pipeline</vt:lpstr>
      <vt:lpstr>Pipeline</vt:lpstr>
      <vt:lpstr>Feature Extraction</vt:lpstr>
      <vt:lpstr>Feature Extraction</vt:lpstr>
      <vt:lpstr>Classification</vt:lpstr>
      <vt:lpstr>Multi Layer Perceptron</vt:lpstr>
      <vt:lpstr>CNN</vt:lpstr>
      <vt:lpstr>RNN</vt:lpstr>
      <vt:lpstr>Dataset</vt:lpstr>
      <vt:lpstr>Text Distribution</vt:lpstr>
      <vt:lpstr>User Distribution</vt:lpstr>
      <vt:lpstr>Business Distribution</vt:lpstr>
      <vt:lpstr>Cool Distribution</vt:lpstr>
      <vt:lpstr>More Distributions</vt:lpstr>
      <vt:lpstr>Evaluation</vt:lpstr>
      <vt:lpstr>Schedule</vt:lpstr>
      <vt:lpstr>Submission</vt:lpstr>
      <vt:lpstr>Grading Rule</vt:lpstr>
      <vt:lpstr>Thank You and 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Liu Sean</cp:lastModifiedBy>
  <cp:revision>68</cp:revision>
  <dcterms:created xsi:type="dcterms:W3CDTF">2019-02-13T12:18:24Z</dcterms:created>
  <dcterms:modified xsi:type="dcterms:W3CDTF">2021-03-16T04:06:48Z</dcterms:modified>
</cp:coreProperties>
</file>