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72" d="100"/>
          <a:sy n="72" d="100"/>
        </p:scale>
        <p:origin x="-523" y="-101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C23AB-EEAA-4B14-92A2-37E20808C419}" type="datetimeFigureOut">
              <a:rPr lang="en-IN" smtClean="0"/>
              <a:t>21-06-2024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16E989-D106-4F51-9F2B-CB6E29E12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8023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254085"/>
            <a:ext cx="7477601" cy="38328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Time Series Analysis and Forecasting Using </a:t>
            </a:r>
            <a:r>
              <a:rPr lang="en-US" sz="6036" b="1" dirty="0" smtClean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ARIMA </a:t>
            </a:r>
            <a:endParaRPr lang="en-US" sz="6036" dirty="0"/>
          </a:p>
        </p:txBody>
      </p:sp>
      <p:sp>
        <p:nvSpPr>
          <p:cNvPr id="6" name="Text 3"/>
          <p:cNvSpPr/>
          <p:nvPr/>
        </p:nvSpPr>
        <p:spPr>
          <a:xfrm>
            <a:off x="833199" y="5420201"/>
            <a:ext cx="74776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833199" y="6003369"/>
            <a:ext cx="74776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833199" y="660320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73" y="6451781"/>
            <a:ext cx="658372" cy="658372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1299686" y="6586538"/>
            <a:ext cx="2496503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 err="1" smtClean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By:NIKHIL</a:t>
            </a:r>
            <a:r>
              <a:rPr lang="en-US" sz="2187" b="1" dirty="0" smtClean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CHEKKATTU NANDAN</a:t>
            </a:r>
            <a:endParaRPr lang="en-US" sz="2187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3302437"/>
            <a:ext cx="7665839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THANK YOU</a:t>
            </a:r>
            <a:endParaRPr lang="en-US" sz="6036" dirty="0"/>
          </a:p>
        </p:txBody>
      </p:sp>
      <p:sp>
        <p:nvSpPr>
          <p:cNvPr id="5" name="Text 3"/>
          <p:cNvSpPr/>
          <p:nvPr/>
        </p:nvSpPr>
        <p:spPr>
          <a:xfrm>
            <a:off x="2771640" y="6526183"/>
            <a:ext cx="1055441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                                                                                                                                BY: NIKHIL CHEKKATTU NANDAN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126265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CONTENTS</a:t>
            </a:r>
            <a:endParaRPr lang="en-US" sz="4374" dirty="0"/>
          </a:p>
        </p:txBody>
      </p:sp>
      <p:sp>
        <p:nvSpPr>
          <p:cNvPr id="5" name="Shape 3"/>
          <p:cNvSpPr/>
          <p:nvPr/>
        </p:nvSpPr>
        <p:spPr>
          <a:xfrm>
            <a:off x="2037993" y="2401372"/>
            <a:ext cx="5166122" cy="1258014"/>
          </a:xfrm>
          <a:prstGeom prst="roundRect">
            <a:avLst>
              <a:gd name="adj" fmla="val 10598"/>
            </a:avLst>
          </a:prstGeom>
          <a:solidFill>
            <a:srgbClr val="EFE7D6"/>
          </a:solidFill>
          <a:ln/>
        </p:spPr>
      </p:sp>
      <p:sp>
        <p:nvSpPr>
          <p:cNvPr id="6" name="Text 4"/>
          <p:cNvSpPr/>
          <p:nvPr/>
        </p:nvSpPr>
        <p:spPr>
          <a:xfrm>
            <a:off x="2260163" y="26235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Introduction</a:t>
            </a:r>
            <a:endParaRPr lang="en-US" sz="2187" dirty="0"/>
          </a:p>
        </p:txBody>
      </p:sp>
      <p:sp>
        <p:nvSpPr>
          <p:cNvPr id="7" name="Text 5"/>
          <p:cNvSpPr/>
          <p:nvPr/>
        </p:nvSpPr>
        <p:spPr>
          <a:xfrm>
            <a:off x="2260163" y="3103959"/>
            <a:ext cx="472178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Introduction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6285" y="2401372"/>
            <a:ext cx="5166122" cy="1258014"/>
          </a:xfrm>
          <a:prstGeom prst="roundRect">
            <a:avLst>
              <a:gd name="adj" fmla="val 10598"/>
            </a:avLst>
          </a:prstGeom>
          <a:solidFill>
            <a:srgbClr val="EFE7D6"/>
          </a:solidFill>
          <a:ln/>
        </p:spPr>
      </p:sp>
      <p:sp>
        <p:nvSpPr>
          <p:cNvPr id="9" name="Text 7"/>
          <p:cNvSpPr/>
          <p:nvPr/>
        </p:nvSpPr>
        <p:spPr>
          <a:xfrm>
            <a:off x="7648456" y="2623542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Dataset</a:t>
            </a:r>
            <a:endParaRPr lang="en-US" sz="2187" dirty="0"/>
          </a:p>
        </p:txBody>
      </p:sp>
      <p:sp>
        <p:nvSpPr>
          <p:cNvPr id="10" name="Text 8"/>
          <p:cNvSpPr/>
          <p:nvPr/>
        </p:nvSpPr>
        <p:spPr>
          <a:xfrm>
            <a:off x="7648456" y="3103959"/>
            <a:ext cx="472178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 smtClean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Visualizing Dataset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2037993" y="3881557"/>
            <a:ext cx="5166122" cy="1605201"/>
          </a:xfrm>
          <a:prstGeom prst="roundRect">
            <a:avLst>
              <a:gd name="adj" fmla="val 8305"/>
            </a:avLst>
          </a:prstGeom>
          <a:solidFill>
            <a:srgbClr val="EFE7D6"/>
          </a:solidFill>
          <a:ln/>
        </p:spPr>
      </p:sp>
      <p:sp>
        <p:nvSpPr>
          <p:cNvPr id="12" name="Text 10"/>
          <p:cNvSpPr/>
          <p:nvPr/>
        </p:nvSpPr>
        <p:spPr>
          <a:xfrm>
            <a:off x="2260163" y="4103727"/>
            <a:ext cx="332029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Stationarizing the series</a:t>
            </a:r>
            <a:endParaRPr lang="en-US" sz="2187" dirty="0"/>
          </a:p>
        </p:txBody>
      </p:sp>
      <p:sp>
        <p:nvSpPr>
          <p:cNvPr id="13" name="Text 11"/>
          <p:cNvSpPr/>
          <p:nvPr/>
        </p:nvSpPr>
        <p:spPr>
          <a:xfrm>
            <a:off x="2260163" y="4584144"/>
            <a:ext cx="472178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Stationarizing the series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7426285" y="3881557"/>
            <a:ext cx="5166122" cy="1605201"/>
          </a:xfrm>
          <a:prstGeom prst="roundRect">
            <a:avLst>
              <a:gd name="adj" fmla="val 8305"/>
            </a:avLst>
          </a:prstGeom>
          <a:solidFill>
            <a:srgbClr val="EFE7D6"/>
          </a:solidFill>
          <a:ln/>
        </p:spPr>
      </p:sp>
      <p:sp>
        <p:nvSpPr>
          <p:cNvPr id="15" name="Text 13"/>
          <p:cNvSpPr/>
          <p:nvPr/>
        </p:nvSpPr>
        <p:spPr>
          <a:xfrm>
            <a:off x="7648456" y="4103727"/>
            <a:ext cx="472178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ACF/PACF charts and optimal parameters</a:t>
            </a:r>
            <a:endParaRPr lang="en-US" sz="2187" dirty="0"/>
          </a:p>
        </p:txBody>
      </p:sp>
      <p:sp>
        <p:nvSpPr>
          <p:cNvPr id="16" name="Text 14"/>
          <p:cNvSpPr/>
          <p:nvPr/>
        </p:nvSpPr>
        <p:spPr>
          <a:xfrm>
            <a:off x="7648456" y="4931331"/>
            <a:ext cx="472178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 smtClean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Plot ACF/PACF </a:t>
            </a: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charts and optimal parameters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2037993" y="5708928"/>
            <a:ext cx="5166122" cy="1258014"/>
          </a:xfrm>
          <a:prstGeom prst="roundRect">
            <a:avLst>
              <a:gd name="adj" fmla="val 10598"/>
            </a:avLst>
          </a:prstGeom>
          <a:solidFill>
            <a:srgbClr val="EFE7D6"/>
          </a:solidFill>
          <a:ln/>
        </p:spPr>
      </p:sp>
      <p:sp>
        <p:nvSpPr>
          <p:cNvPr id="18" name="Text 16"/>
          <p:cNvSpPr/>
          <p:nvPr/>
        </p:nvSpPr>
        <p:spPr>
          <a:xfrm>
            <a:off x="2260163" y="593109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ARIMA Model</a:t>
            </a:r>
            <a:endParaRPr lang="en-US" sz="2187" dirty="0"/>
          </a:p>
        </p:txBody>
      </p:sp>
      <p:sp>
        <p:nvSpPr>
          <p:cNvPr id="19" name="Text 17"/>
          <p:cNvSpPr/>
          <p:nvPr/>
        </p:nvSpPr>
        <p:spPr>
          <a:xfrm>
            <a:off x="2260163" y="6411516"/>
            <a:ext cx="472178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 smtClean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Building ARIMA </a:t>
            </a: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Model</a:t>
            </a:r>
            <a:endParaRPr lang="en-US" sz="1750" dirty="0"/>
          </a:p>
        </p:txBody>
      </p:sp>
      <p:sp>
        <p:nvSpPr>
          <p:cNvPr id="20" name="Shape 18"/>
          <p:cNvSpPr/>
          <p:nvPr/>
        </p:nvSpPr>
        <p:spPr>
          <a:xfrm>
            <a:off x="7426285" y="5708928"/>
            <a:ext cx="5166122" cy="1258014"/>
          </a:xfrm>
          <a:prstGeom prst="roundRect">
            <a:avLst>
              <a:gd name="adj" fmla="val 10598"/>
            </a:avLst>
          </a:prstGeom>
          <a:solidFill>
            <a:srgbClr val="EFE7D6"/>
          </a:solidFill>
          <a:ln/>
        </p:spPr>
      </p:sp>
      <p:sp>
        <p:nvSpPr>
          <p:cNvPr id="21" name="Text 19"/>
          <p:cNvSpPr/>
          <p:nvPr/>
        </p:nvSpPr>
        <p:spPr>
          <a:xfrm>
            <a:off x="7648456" y="593109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Predictions</a:t>
            </a:r>
            <a:endParaRPr lang="en-US" sz="2187" dirty="0"/>
          </a:p>
        </p:txBody>
      </p:sp>
      <p:sp>
        <p:nvSpPr>
          <p:cNvPr id="22" name="Text 20"/>
          <p:cNvSpPr/>
          <p:nvPr/>
        </p:nvSpPr>
        <p:spPr>
          <a:xfrm>
            <a:off x="7648456" y="6411516"/>
            <a:ext cx="472178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smtClean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Making Predictions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549435" y="48341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INTRODUCTION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393394" y="2951202"/>
            <a:ext cx="1019901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lnSpc>
                <a:spcPts val="2624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/>
                <a:ea typeface="Gelasio"/>
                <a:cs typeface="Gelasio" pitchFamily="34" charset="-120"/>
              </a:rPr>
              <a:t>In this project, we are using </a:t>
            </a:r>
            <a:r>
              <a:rPr lang="en-US" sz="1750" b="1" dirty="0" smtClean="0">
                <a:solidFill>
                  <a:srgbClr val="746558"/>
                </a:solidFill>
                <a:latin typeface="Gelasio"/>
                <a:ea typeface="Gelasio"/>
                <a:cs typeface="Gelasio" pitchFamily="34" charset="-120"/>
              </a:rPr>
              <a:t>ARIMA(</a:t>
            </a:r>
            <a:r>
              <a:rPr lang="en-IN" sz="1750" dirty="0" err="1">
                <a:latin typeface="Gelasio"/>
                <a:ea typeface="Gelasio"/>
              </a:rPr>
              <a:t>AutoRegressive</a:t>
            </a:r>
            <a:r>
              <a:rPr lang="en-IN" sz="1750" dirty="0">
                <a:latin typeface="Gelasio"/>
                <a:ea typeface="Gelasio"/>
              </a:rPr>
              <a:t> Integrated Moving Average</a:t>
            </a:r>
            <a:r>
              <a:rPr lang="en-US" sz="1750" b="1" dirty="0" smtClean="0">
                <a:solidFill>
                  <a:srgbClr val="746558"/>
                </a:solidFill>
                <a:latin typeface="Gelasio"/>
                <a:ea typeface="Gelasio"/>
                <a:cs typeface="Gelasio" pitchFamily="34" charset="-120"/>
              </a:rPr>
              <a:t>) </a:t>
            </a:r>
            <a:r>
              <a:rPr lang="en-US" sz="1750" b="1" dirty="0">
                <a:solidFill>
                  <a:srgbClr val="746558"/>
                </a:solidFill>
                <a:latin typeface="Gelasio"/>
                <a:ea typeface="Gelasio"/>
                <a:cs typeface="Gelasio" pitchFamily="34" charset="-120"/>
              </a:rPr>
              <a:t>Model</a:t>
            </a:r>
            <a:r>
              <a:rPr lang="en-US" sz="1750" dirty="0">
                <a:solidFill>
                  <a:srgbClr val="746558"/>
                </a:solidFill>
                <a:latin typeface="Gelasio"/>
                <a:ea typeface="Gelasio"/>
                <a:cs typeface="Gelasio" pitchFamily="34" charset="-120"/>
              </a:rPr>
              <a:t>. The code provides a workflow for applying the ARIMA model to weather data. It includes:</a:t>
            </a:r>
            <a:endParaRPr lang="en-US" sz="1750" dirty="0">
              <a:latin typeface="Gelasio"/>
              <a:ea typeface="Gelasio"/>
            </a:endParaRPr>
          </a:p>
        </p:txBody>
      </p:sp>
      <p:sp>
        <p:nvSpPr>
          <p:cNvPr id="6" name="Text 4"/>
          <p:cNvSpPr/>
          <p:nvPr/>
        </p:nvSpPr>
        <p:spPr>
          <a:xfrm>
            <a:off x="2393394" y="3695462"/>
            <a:ext cx="1019901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Loading and visualizing the data.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393394" y="4106466"/>
            <a:ext cx="1019901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Checking for stationarity and differencing if necessary.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2393394" y="4517469"/>
            <a:ext cx="1019901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Decomposing the time series to understand its components.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2393394" y="4928473"/>
            <a:ext cx="1019901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Fitting an ARIMA model.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393394" y="5339477"/>
            <a:ext cx="1019901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Forecasting future values and visualizing the forecast with confidence intervals.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2393394" y="5750481"/>
            <a:ext cx="1019901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To tailor the model to specific data, the parameters p, d, q, P, D, Q, and s need to be selected based on model selection criteria and the nature of the data.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-60" y="-1429"/>
            <a:ext cx="14630400" cy="8231029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587699" y="347671"/>
            <a:ext cx="4417695" cy="55209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48"/>
              </a:lnSpc>
              <a:buNone/>
            </a:pPr>
            <a:r>
              <a:rPr lang="en-US" sz="3479" b="1" dirty="0" smtClean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DATASET</a:t>
            </a:r>
            <a:endParaRPr lang="en-US" sz="3479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1687" y="899764"/>
            <a:ext cx="9406906" cy="528915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20725" y="6553692"/>
            <a:ext cx="11408733" cy="10601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087"/>
              </a:lnSpc>
              <a:buNone/>
            </a:pPr>
            <a:r>
              <a:rPr lang="en-US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dataset used in this project is a time series of daily average temperature data from a specific location. The data spans several years, providing a comprehensive view of temperature fluctuations over time. This dataset is ideal for demonstrating the capabilities of ARIMA models in forecasting future temperature trends</a:t>
            </a:r>
            <a:r>
              <a:rPr lang="en-US" sz="14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.</a:t>
            </a:r>
            <a:endParaRPr lang="en-US" sz="1400" dirty="0"/>
          </a:p>
        </p:txBody>
      </p:sp>
      <p:sp>
        <p:nvSpPr>
          <p:cNvPr id="7" name="Text 4"/>
          <p:cNvSpPr/>
          <p:nvPr/>
        </p:nvSpPr>
        <p:spPr>
          <a:xfrm>
            <a:off x="3118247" y="7480102"/>
            <a:ext cx="8393787" cy="2650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087"/>
              </a:lnSpc>
              <a:buNone/>
            </a:pPr>
            <a:endParaRPr lang="en-US" sz="139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485640" y="249303"/>
            <a:ext cx="885027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STATIONARIZING THE SERIES</a:t>
            </a:r>
            <a:endParaRPr lang="en-US" sz="4374" dirty="0"/>
          </a:p>
        </p:txBody>
      </p:sp>
      <p:sp>
        <p:nvSpPr>
          <p:cNvPr id="5" name="Text 3"/>
          <p:cNvSpPr/>
          <p:nvPr/>
        </p:nvSpPr>
        <p:spPr>
          <a:xfrm>
            <a:off x="2037993" y="2834045"/>
            <a:ext cx="1055441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50" indent="-285750">
              <a:lnSpc>
                <a:spcPts val="2624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To stationarize a time series, you typically remove trends and seasonality.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2037993" y="3617119"/>
            <a:ext cx="500622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624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This can be done by differencing the series or applying transformations like logarithms.</a:t>
            </a:r>
            <a:endParaRPr lang="en-US" sz="175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806" y="3370521"/>
            <a:ext cx="6899254" cy="1080988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2037993" y="4951333"/>
            <a:ext cx="10554414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624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 time series analysis, it is crucial to work with stationary data, where statistical properties such as mean and variance are constant over time.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2037993" y="5867757"/>
            <a:ext cx="10554414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50" indent="-285750">
              <a:lnSpc>
                <a:spcPts val="2624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Non-stationary data can lead to misleading or inaccurate modeling results. The process of transforming a non-stationary series into a stationary one is called stationarizing.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3886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800167" y="509216"/>
            <a:ext cx="8989576" cy="118276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657"/>
              </a:lnSpc>
              <a:buNone/>
            </a:pPr>
            <a:r>
              <a:rPr lang="en-US" sz="3725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ACF/PACF charts and Optimal Parameters</a:t>
            </a:r>
            <a:endParaRPr lang="en-US" sz="3725" dirty="0"/>
          </a:p>
        </p:txBody>
      </p:sp>
      <p:sp>
        <p:nvSpPr>
          <p:cNvPr id="5" name="Text 3"/>
          <p:cNvSpPr/>
          <p:nvPr/>
        </p:nvSpPr>
        <p:spPr>
          <a:xfrm>
            <a:off x="3123009" y="2081689"/>
            <a:ext cx="8686919" cy="5679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235"/>
              </a:lnSpc>
              <a:buSzPct val="100000"/>
              <a:buChar char="•"/>
            </a:pPr>
            <a:r>
              <a:rPr lang="en-US" sz="149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Autocorrelation Function (ACF) and Partial Autocorrelation Function (PACF) plots are used to identify the order of ARIMA models.</a:t>
            </a:r>
            <a:endParaRPr lang="en-US" sz="1490" dirty="0"/>
          </a:p>
        </p:txBody>
      </p:sp>
      <p:sp>
        <p:nvSpPr>
          <p:cNvPr id="6" name="Text 4"/>
          <p:cNvSpPr/>
          <p:nvPr/>
        </p:nvSpPr>
        <p:spPr>
          <a:xfrm>
            <a:off x="3123009" y="2715816"/>
            <a:ext cx="8686919" cy="283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235"/>
              </a:lnSpc>
              <a:buSzPct val="100000"/>
              <a:buChar char="•"/>
            </a:pPr>
            <a:r>
              <a:rPr lang="en-US" sz="149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1. Autocorrelation Function (ACF)</a:t>
            </a:r>
            <a:endParaRPr lang="en-US" sz="149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855" y="2715816"/>
            <a:ext cx="5072719" cy="2307788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3123009" y="5243155"/>
            <a:ext cx="8686919" cy="5679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235"/>
              </a:lnSpc>
              <a:buSzPct val="100000"/>
              <a:buChar char="•"/>
            </a:pPr>
            <a:r>
              <a:rPr lang="en-US" sz="149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ACF measures the correlation between the time series and its lagged values. It helps in determining the number of Moving Average (MA) terms in an ARIMA model.</a:t>
            </a:r>
            <a:endParaRPr lang="en-US" sz="1490" dirty="0"/>
          </a:p>
        </p:txBody>
      </p:sp>
      <p:sp>
        <p:nvSpPr>
          <p:cNvPr id="9" name="Text 6"/>
          <p:cNvSpPr/>
          <p:nvPr/>
        </p:nvSpPr>
        <p:spPr>
          <a:xfrm>
            <a:off x="3123009" y="5877282"/>
            <a:ext cx="8686919" cy="5679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235"/>
              </a:lnSpc>
              <a:buSzPct val="100000"/>
              <a:buChar char="•"/>
            </a:pPr>
            <a:r>
              <a:rPr lang="en-US" sz="149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ACF Plot</a:t>
            </a:r>
            <a:r>
              <a:rPr lang="en-US" sz="149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: Shows how the correlation between the series and its lagged values changes as the lag increases.</a:t>
            </a:r>
            <a:endParaRPr lang="en-US" sz="1490" dirty="0"/>
          </a:p>
        </p:txBody>
      </p:sp>
      <p:sp>
        <p:nvSpPr>
          <p:cNvPr id="10" name="Text 7"/>
          <p:cNvSpPr/>
          <p:nvPr/>
        </p:nvSpPr>
        <p:spPr>
          <a:xfrm>
            <a:off x="3123009" y="6511409"/>
            <a:ext cx="8686919" cy="2839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235"/>
              </a:lnSpc>
              <a:buSzPct val="100000"/>
              <a:buChar char="•"/>
            </a:pPr>
            <a:r>
              <a:rPr lang="en-US" sz="149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2. Partial Autocorrelation Function (PACF)</a:t>
            </a:r>
            <a:endParaRPr lang="en-US" sz="1490" dirty="0"/>
          </a:p>
        </p:txBody>
      </p:sp>
      <p:sp>
        <p:nvSpPr>
          <p:cNvPr id="11" name="Text 8"/>
          <p:cNvSpPr/>
          <p:nvPr/>
        </p:nvSpPr>
        <p:spPr>
          <a:xfrm>
            <a:off x="3123009" y="6861572"/>
            <a:ext cx="8686919" cy="8518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235"/>
              </a:lnSpc>
              <a:buSzPct val="100000"/>
              <a:buChar char="•"/>
            </a:pPr>
            <a:r>
              <a:rPr lang="en-US" sz="149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PACF measures the correlation between the time series and its lagged values after removing the effects of intermediate </a:t>
            </a:r>
            <a:r>
              <a:rPr lang="en-US" sz="1490" dirty="0" smtClean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lags.</a:t>
            </a:r>
            <a:endParaRPr lang="en-US" sz="149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793984" y="279948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ARIMA model</a:t>
            </a:r>
            <a:endParaRPr lang="en-US" sz="4374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781" y="2147776"/>
            <a:ext cx="7137053" cy="1192773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393394" y="3973235"/>
            <a:ext cx="10199013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ARIMA (AutoRegressive Integrated Moving Average) model is a popular time series forecasting method that combines three components: Autoregressive (AR), Integrated (I), and Moving Average (MA).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393394" y="5050750"/>
            <a:ext cx="1019901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The ARIMA model is denoted as ARIMA(p, d, q), where: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393394" y="5461754"/>
            <a:ext cx="1019901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</a:t>
            </a: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: The number of lag observations included in the model (AR terms).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2393394" y="5872758"/>
            <a:ext cx="1019901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</a:t>
            </a: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: The number of times that the raw observations are differenced (I terms).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2393394" y="6283762"/>
            <a:ext cx="1019901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b="1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q</a:t>
            </a: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: The size of the moving average window (MA terms).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464374" y="285863"/>
            <a:ext cx="7665839" cy="9582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43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PREDICTIONS</a:t>
            </a:r>
            <a:endParaRPr lang="en-US" sz="43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93" y="1910818"/>
            <a:ext cx="6058959" cy="3681907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822" y="1910817"/>
            <a:ext cx="8072442" cy="36819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CFB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3172"/>
          </a:xfrm>
          <a:prstGeom prst="rect">
            <a:avLst/>
          </a:prstGeom>
          <a:solidFill>
            <a:srgbClr val="F9F6F0"/>
          </a:solidFill>
          <a:ln/>
        </p:spPr>
      </p:sp>
      <p:sp>
        <p:nvSpPr>
          <p:cNvPr id="4" name="Text 2"/>
          <p:cNvSpPr/>
          <p:nvPr/>
        </p:nvSpPr>
        <p:spPr>
          <a:xfrm>
            <a:off x="409686" y="462209"/>
            <a:ext cx="7533323" cy="9415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7415"/>
              </a:lnSpc>
              <a:buNone/>
            </a:pPr>
            <a:r>
              <a:rPr lang="en-US" sz="4300" b="1" dirty="0">
                <a:solidFill>
                  <a:srgbClr val="484237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PREDICTIONS</a:t>
            </a:r>
            <a:endParaRPr lang="en-US" sz="43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68" y="1691275"/>
            <a:ext cx="9106376" cy="2620208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2704" y="4443616"/>
            <a:ext cx="5699380" cy="35789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521</Words>
  <Application>Microsoft Office PowerPoint</Application>
  <PresentationFormat>Custom</PresentationFormat>
  <Paragraphs>57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athulya sajeevan</cp:lastModifiedBy>
  <cp:revision>7</cp:revision>
  <dcterms:created xsi:type="dcterms:W3CDTF">2024-06-20T21:16:33Z</dcterms:created>
  <dcterms:modified xsi:type="dcterms:W3CDTF">2024-06-21T10:17:01Z</dcterms:modified>
</cp:coreProperties>
</file>