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80" r:id="rId5"/>
    <p:sldId id="267" r:id="rId6"/>
    <p:sldId id="259"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60"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0E2988-2FFA-4A52-B516-D2AF04BC9852}" type="datetimeFigureOut">
              <a:rPr lang="en-US" smtClean="0"/>
              <a:pPr/>
              <a:t>4/9/2018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A558F8-2D1A-46B2-B7B4-A0D8EDD860F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7957AA4-4FE2-4B1A-A458-6C8056D93891}" type="datetimeFigureOut">
              <a:rPr lang="en-US" smtClean="0"/>
              <a:pPr/>
              <a:t>4/9/2018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7957AA4-4FE2-4B1A-A458-6C8056D93891}" type="datetimeFigureOut">
              <a:rPr lang="en-US" smtClean="0"/>
              <a:pPr/>
              <a:t>4/9/2018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7957AA4-4FE2-4B1A-A458-6C8056D93891}" type="datetimeFigureOut">
              <a:rPr lang="en-US" smtClean="0"/>
              <a:pPr/>
              <a:t>4/9/2018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57AA4-4FE2-4B1A-A458-6C8056D93891}" type="datetimeFigureOut">
              <a:rPr lang="en-US" smtClean="0"/>
              <a:pPr/>
              <a:t>4/9/2018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957AA4-4FE2-4B1A-A458-6C8056D93891}" type="datetimeFigureOut">
              <a:rPr lang="en-US" smtClean="0"/>
              <a:pPr/>
              <a:t>4/9/2018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957AA4-4FE2-4B1A-A458-6C8056D93891}" type="datetimeFigureOut">
              <a:rPr lang="en-US" smtClean="0"/>
              <a:pPr/>
              <a:t>4/9/2018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57AA4-4FE2-4B1A-A458-6C8056D93891}" type="datetimeFigureOut">
              <a:rPr lang="en-US" smtClean="0"/>
              <a:pPr/>
              <a:t>4/9/2018</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5C4AE-D521-4726-BBA0-1E9B54083DE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solidFill>
                  <a:srgbClr val="0070C0"/>
                </a:solidFill>
              </a:rPr>
              <a:t>MATRIX MANIPULATOR</a:t>
            </a:r>
            <a:br>
              <a:rPr lang="en-IN" u="sng" dirty="0">
                <a:solidFill>
                  <a:srgbClr val="0070C0"/>
                </a:solidFill>
              </a:rPr>
            </a:br>
            <a:endParaRPr lang="en-IN" u="sng" dirty="0">
              <a:solidFill>
                <a:srgbClr val="0070C0"/>
              </a:solidFill>
            </a:endParaRPr>
          </a:p>
        </p:txBody>
      </p:sp>
      <p:sp>
        <p:nvSpPr>
          <p:cNvPr id="3" name="Subtitle 2"/>
          <p:cNvSpPr>
            <a:spLocks noGrp="1"/>
          </p:cNvSpPr>
          <p:nvPr>
            <p:ph type="subTitle" idx="1"/>
          </p:nvPr>
        </p:nvSpPr>
        <p:spPr>
          <a:xfrm>
            <a:off x="2674131" y="3357561"/>
            <a:ext cx="6843738" cy="3286148"/>
          </a:xfrm>
        </p:spPr>
        <p:txBody>
          <a:bodyPr>
            <a:normAutofit fontScale="55000" lnSpcReduction="20000"/>
          </a:bodyPr>
          <a:lstStyle/>
          <a:p>
            <a:r>
              <a:rPr lang="en-IN" b="1" dirty="0">
                <a:solidFill>
                  <a:schemeClr val="accent3">
                    <a:lumMod val="75000"/>
                  </a:schemeClr>
                </a:solidFill>
              </a:rPr>
              <a:t>PRESENTED BY:</a:t>
            </a:r>
          </a:p>
          <a:p>
            <a:endParaRPr lang="en-IN" b="1" dirty="0">
              <a:solidFill>
                <a:schemeClr val="accent3">
                  <a:lumMod val="75000"/>
                </a:schemeClr>
              </a:solidFill>
            </a:endParaRPr>
          </a:p>
          <a:p>
            <a:r>
              <a:rPr lang="en-US" sz="2800" dirty="0">
                <a:solidFill>
                  <a:schemeClr val="accent4">
                    <a:lumMod val="75000"/>
                  </a:schemeClr>
                </a:solidFill>
              </a:rPr>
              <a:t>PRERNA BHARTI – </a:t>
            </a:r>
            <a:r>
              <a:rPr lang="en-US" sz="2800" dirty="0">
                <a:solidFill>
                  <a:schemeClr val="tx1"/>
                </a:solidFill>
              </a:rPr>
              <a:t>1641012048                       </a:t>
            </a:r>
            <a:r>
              <a:rPr lang="en-US" sz="2800" dirty="0">
                <a:solidFill>
                  <a:schemeClr val="accent4">
                    <a:lumMod val="75000"/>
                  </a:schemeClr>
                </a:solidFill>
              </a:rPr>
              <a:t>NIKHIL RANJAN NAYAK - </a:t>
            </a:r>
            <a:r>
              <a:rPr lang="en-US" sz="2800" dirty="0">
                <a:solidFill>
                  <a:schemeClr val="tx1"/>
                </a:solidFill>
              </a:rPr>
              <a:t>1641012040</a:t>
            </a:r>
            <a:endParaRPr lang="en-IN" sz="2800" dirty="0">
              <a:solidFill>
                <a:schemeClr val="tx1"/>
              </a:solidFill>
            </a:endParaRPr>
          </a:p>
          <a:p>
            <a:endParaRPr lang="en-US" sz="2800" dirty="0">
              <a:solidFill>
                <a:schemeClr val="tx1"/>
              </a:solidFill>
            </a:endParaRPr>
          </a:p>
          <a:p>
            <a:endParaRPr lang="en-US" sz="2800" dirty="0">
              <a:solidFill>
                <a:schemeClr val="accent4">
                  <a:lumMod val="75000"/>
                </a:schemeClr>
              </a:solidFill>
            </a:endParaRPr>
          </a:p>
          <a:p>
            <a:r>
              <a:rPr lang="en-US" sz="2800" dirty="0">
                <a:solidFill>
                  <a:schemeClr val="accent4">
                    <a:lumMod val="75000"/>
                  </a:schemeClr>
                </a:solidFill>
              </a:rPr>
              <a:t> </a:t>
            </a:r>
          </a:p>
          <a:p>
            <a:r>
              <a:rPr lang="en-US" sz="2800" dirty="0">
                <a:solidFill>
                  <a:schemeClr val="accent4">
                    <a:lumMod val="75000"/>
                  </a:schemeClr>
                </a:solidFill>
              </a:rPr>
              <a:t>SATYASMITH RAY – </a:t>
            </a:r>
            <a:r>
              <a:rPr lang="en-US" sz="2800" dirty="0">
                <a:solidFill>
                  <a:schemeClr val="tx1"/>
                </a:solidFill>
              </a:rPr>
              <a:t>1641012108</a:t>
            </a:r>
            <a:r>
              <a:rPr lang="en-US" sz="2800" dirty="0">
                <a:solidFill>
                  <a:schemeClr val="accent4">
                    <a:lumMod val="75000"/>
                  </a:schemeClr>
                </a:solidFill>
              </a:rPr>
              <a:t>	                BAIBHAV SWAIN </a:t>
            </a:r>
            <a:r>
              <a:rPr lang="en-US" sz="2800" dirty="0">
                <a:solidFill>
                  <a:schemeClr val="tx1"/>
                </a:solidFill>
              </a:rPr>
              <a:t>- 1641012206</a:t>
            </a:r>
            <a:endParaRPr lang="en-IN" sz="2800" dirty="0">
              <a:solidFill>
                <a:schemeClr val="tx1"/>
              </a:solidFill>
            </a:endParaRPr>
          </a:p>
          <a:p>
            <a:endParaRPr lang="en-US" sz="2800" dirty="0">
              <a:solidFill>
                <a:schemeClr val="accent4">
                  <a:lumMod val="75000"/>
                </a:schemeClr>
              </a:solidFill>
            </a:endParaRPr>
          </a:p>
          <a:p>
            <a:endParaRPr lang="en-US" sz="2800" dirty="0">
              <a:solidFill>
                <a:schemeClr val="accent4">
                  <a:lumMod val="75000"/>
                </a:schemeClr>
              </a:solidFill>
            </a:endParaRPr>
          </a:p>
          <a:p>
            <a:r>
              <a:rPr lang="en-US" sz="2800" dirty="0">
                <a:solidFill>
                  <a:schemeClr val="accent4">
                    <a:lumMod val="75000"/>
                  </a:schemeClr>
                </a:solidFill>
              </a:rPr>
              <a:t>SONU BINAY – </a:t>
            </a:r>
            <a:r>
              <a:rPr lang="en-US" sz="2800" dirty="0">
                <a:solidFill>
                  <a:schemeClr val="tx1"/>
                </a:solidFill>
              </a:rPr>
              <a:t>1641012316</a:t>
            </a:r>
          </a:p>
          <a:p>
            <a:endParaRPr lang="en-US" sz="2800" dirty="0">
              <a:solidFill>
                <a:schemeClr val="tx1"/>
              </a:solidFill>
            </a:endParaRPr>
          </a:p>
          <a:p>
            <a:r>
              <a:rPr lang="en-US" sz="2900" dirty="0">
                <a:solidFill>
                  <a:schemeClr val="tx1"/>
                </a:solidFill>
              </a:rPr>
              <a:t>(CSE ‘F’ 4</a:t>
            </a:r>
            <a:r>
              <a:rPr lang="en-US" sz="2900" baseline="30000" dirty="0">
                <a:solidFill>
                  <a:schemeClr val="tx1"/>
                </a:solidFill>
              </a:rPr>
              <a:t>th</a:t>
            </a:r>
            <a:r>
              <a:rPr lang="en-US" sz="2900" dirty="0">
                <a:solidFill>
                  <a:schemeClr val="tx1"/>
                </a:solidFill>
              </a:rPr>
              <a:t> SEMESTER)</a:t>
            </a:r>
            <a:endParaRPr lang="en-IN" sz="2900" dirty="0">
              <a:solidFill>
                <a:schemeClr val="tx1"/>
              </a:solidFill>
            </a:endParaRPr>
          </a:p>
          <a:p>
            <a:r>
              <a:rPr lang="en-US" sz="2000" dirty="0"/>
              <a:t> </a:t>
            </a:r>
            <a:endParaRPr lang="en-IN" sz="2000" dirty="0"/>
          </a:p>
          <a:p>
            <a:endParaRPr lang="en-IN" sz="2800" dirty="0">
              <a:solidFill>
                <a:schemeClr val="tx1"/>
              </a:solidFill>
            </a:endParaRPr>
          </a:p>
          <a:p>
            <a:endParaRPr lang="en-IN" dirty="0"/>
          </a:p>
          <a:p>
            <a:endParaRPr lang="en-IN" dirty="0"/>
          </a:p>
          <a:p>
            <a:endParaRPr lang="en-IN" dirty="0"/>
          </a:p>
        </p:txBody>
      </p:sp>
      <p:pic>
        <p:nvPicPr>
          <p:cNvPr id="1026" name="Picture 2" descr="F:\idm\Programs\0b45549f5bcb685de7761d683ef79305.png"/>
          <p:cNvPicPr>
            <a:picLocks noChangeAspect="1" noChangeArrowheads="1"/>
          </p:cNvPicPr>
          <p:nvPr/>
        </p:nvPicPr>
        <p:blipFill>
          <a:blip r:embed="rId2" cstate="print"/>
          <a:srcRect/>
          <a:stretch>
            <a:fillRect/>
          </a:stretch>
        </p:blipFill>
        <p:spPr bwMode="auto">
          <a:xfrm>
            <a:off x="5167306" y="214291"/>
            <a:ext cx="1714512" cy="171451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2596" y="1"/>
            <a:ext cx="8215370" cy="6740307"/>
          </a:xfrm>
          <a:prstGeom prst="rect">
            <a:avLst/>
          </a:prstGeom>
          <a:noFill/>
        </p:spPr>
        <p:txBody>
          <a:bodyPr wrap="square" rtlCol="0">
            <a:spAutoFit/>
          </a:bodyPr>
          <a:lstStyle/>
          <a:p>
            <a:r>
              <a:rPr lang="en-IN" dirty="0"/>
              <a:t>void subtraction(</a:t>
            </a:r>
            <a:r>
              <a:rPr lang="en-IN" dirty="0" err="1"/>
              <a:t>int</a:t>
            </a:r>
            <a:r>
              <a:rPr lang="en-IN" dirty="0"/>
              <a:t> A[][3],</a:t>
            </a:r>
            <a:r>
              <a:rPr lang="en-IN" dirty="0" err="1"/>
              <a:t>int</a:t>
            </a:r>
            <a:r>
              <a:rPr lang="en-IN" dirty="0"/>
              <a:t> B[][3],</a:t>
            </a:r>
            <a:r>
              <a:rPr lang="en-IN" dirty="0" err="1"/>
              <a:t>int</a:t>
            </a:r>
            <a:r>
              <a:rPr lang="en-IN" dirty="0"/>
              <a:t> n)</a:t>
            </a:r>
          </a:p>
          <a:p>
            <a:r>
              <a:rPr lang="en-IN" dirty="0"/>
              <a:t>{</a:t>
            </a:r>
          </a:p>
          <a:p>
            <a:r>
              <a:rPr lang="en-IN" dirty="0"/>
              <a:t>	</a:t>
            </a:r>
            <a:r>
              <a:rPr lang="en-IN" dirty="0" err="1"/>
              <a:t>printf</a:t>
            </a:r>
            <a:r>
              <a:rPr lang="en-IN" dirty="0"/>
              <a:t>("\</a:t>
            </a:r>
            <a:r>
              <a:rPr lang="en-IN" dirty="0" err="1"/>
              <a:t>nResultant</a:t>
            </a:r>
            <a:r>
              <a:rPr lang="en-IN" dirty="0"/>
              <a:t> matrix:\n");</a:t>
            </a:r>
          </a:p>
          <a:p>
            <a:r>
              <a:rPr lang="en-IN" dirty="0"/>
              <a:t>	</a:t>
            </a:r>
            <a:r>
              <a:rPr lang="en-IN" dirty="0" err="1"/>
              <a:t>int</a:t>
            </a:r>
            <a:r>
              <a:rPr lang="en-IN" dirty="0"/>
              <a:t> </a:t>
            </a:r>
            <a:r>
              <a:rPr lang="en-IN" dirty="0" err="1"/>
              <a:t>i,j,diff</a:t>
            </a:r>
            <a:r>
              <a:rPr lang="en-IN" dirty="0"/>
              <a:t>=0;</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diff=A[</a:t>
            </a:r>
            <a:r>
              <a:rPr lang="en-IN" dirty="0" err="1"/>
              <a:t>i</a:t>
            </a:r>
            <a:r>
              <a:rPr lang="en-IN" dirty="0"/>
              <a:t>][j]-B[</a:t>
            </a:r>
            <a:r>
              <a:rPr lang="en-IN" dirty="0" err="1"/>
              <a:t>i</a:t>
            </a:r>
            <a:r>
              <a:rPr lang="en-IN" dirty="0"/>
              <a:t>][j];</a:t>
            </a:r>
          </a:p>
          <a:p>
            <a:r>
              <a:rPr lang="en-IN" dirty="0"/>
              <a:t>			</a:t>
            </a:r>
            <a:r>
              <a:rPr lang="en-IN" dirty="0" err="1"/>
              <a:t>printf</a:t>
            </a:r>
            <a:r>
              <a:rPr lang="en-IN" dirty="0"/>
              <a:t>("%d ",diff);</a:t>
            </a:r>
          </a:p>
          <a:p>
            <a:r>
              <a:rPr lang="en-IN" dirty="0"/>
              <a:t>		}</a:t>
            </a:r>
          </a:p>
          <a:p>
            <a:r>
              <a:rPr lang="en-IN" dirty="0"/>
              <a:t>		</a:t>
            </a:r>
            <a:r>
              <a:rPr lang="en-IN" dirty="0" err="1"/>
              <a:t>printf</a:t>
            </a:r>
            <a:r>
              <a:rPr lang="en-IN" dirty="0"/>
              <a:t>("\n");</a:t>
            </a:r>
          </a:p>
          <a:p>
            <a:r>
              <a:rPr lang="en-IN" dirty="0"/>
              <a:t>	}</a:t>
            </a:r>
          </a:p>
          <a:p>
            <a:r>
              <a:rPr lang="en-IN" dirty="0"/>
              <a:t>}</a:t>
            </a:r>
          </a:p>
          <a:p>
            <a:r>
              <a:rPr lang="en-IN" dirty="0"/>
              <a:t>void multiplication(</a:t>
            </a:r>
            <a:r>
              <a:rPr lang="en-IN" dirty="0" err="1"/>
              <a:t>int</a:t>
            </a:r>
            <a:r>
              <a:rPr lang="en-IN" dirty="0"/>
              <a:t> A[][3],</a:t>
            </a:r>
            <a:r>
              <a:rPr lang="en-IN" dirty="0" err="1"/>
              <a:t>int</a:t>
            </a:r>
            <a:r>
              <a:rPr lang="en-IN" dirty="0"/>
              <a:t> B[][3],</a:t>
            </a:r>
            <a:r>
              <a:rPr lang="en-IN" dirty="0" err="1"/>
              <a:t>int</a:t>
            </a:r>
            <a:r>
              <a:rPr lang="en-IN" dirty="0"/>
              <a:t> n)</a:t>
            </a:r>
          </a:p>
          <a:p>
            <a:r>
              <a:rPr lang="en-IN" dirty="0"/>
              <a:t>{</a:t>
            </a:r>
          </a:p>
          <a:p>
            <a:r>
              <a:rPr lang="en-IN" dirty="0"/>
              <a:t>	</a:t>
            </a:r>
            <a:r>
              <a:rPr lang="en-IN" dirty="0" err="1"/>
              <a:t>int</a:t>
            </a:r>
            <a:r>
              <a:rPr lang="en-IN" dirty="0"/>
              <a:t> </a:t>
            </a:r>
            <a:r>
              <a:rPr lang="en-IN" dirty="0" err="1"/>
              <a:t>i,j,k,sum</a:t>
            </a:r>
            <a:r>
              <a:rPr lang="en-IN" dirty="0"/>
              <a:t>;</a:t>
            </a:r>
          </a:p>
          <a:p>
            <a:r>
              <a:rPr lang="en-IN" dirty="0"/>
              <a:t>	</a:t>
            </a:r>
            <a:r>
              <a:rPr lang="en-IN" dirty="0" err="1"/>
              <a:t>printf</a:t>
            </a:r>
            <a:r>
              <a:rPr lang="en-IN" dirty="0"/>
              <a:t>("\</a:t>
            </a:r>
            <a:r>
              <a:rPr lang="en-IN" dirty="0" err="1"/>
              <a:t>nResultant</a:t>
            </a:r>
            <a:r>
              <a:rPr lang="en-IN" dirty="0"/>
              <a:t> matrix:\n");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sum=0;</a:t>
            </a:r>
          </a:p>
          <a:p>
            <a:r>
              <a:rPr lang="en-IN" dirty="0"/>
              <a:t>			for(k=0;k&lt;</a:t>
            </a:r>
            <a:r>
              <a:rPr lang="en-IN" dirty="0" err="1"/>
              <a:t>n;k</a:t>
            </a:r>
            <a:r>
              <a:rPr lang="en-IN" dirty="0"/>
              <a:t>++){</a:t>
            </a:r>
          </a:p>
          <a:p>
            <a:r>
              <a:rPr lang="en-IN" dirty="0"/>
              <a:t>				sum+=A[</a:t>
            </a:r>
            <a:r>
              <a:rPr lang="en-IN" dirty="0" err="1"/>
              <a:t>i</a:t>
            </a:r>
            <a:r>
              <a:rPr lang="en-IN" dirty="0"/>
              <a:t>][k]*B[k][j];</a:t>
            </a:r>
          </a:p>
          <a:p>
            <a:r>
              <a:rPr lang="en-IN" dirty="0"/>
              <a:t>			}</a:t>
            </a:r>
          </a:p>
          <a:p>
            <a:r>
              <a:rPr lang="en-IN" dirty="0"/>
              <a:t>			</a:t>
            </a:r>
            <a:r>
              <a:rPr lang="en-IN" dirty="0" err="1"/>
              <a:t>printf</a:t>
            </a:r>
            <a:r>
              <a:rPr lang="en-IN" dirty="0"/>
              <a:t>("%d ",sum);</a:t>
            </a:r>
          </a:p>
          <a:p>
            <a:r>
              <a:rPr lang="en-IN"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6910" y="142853"/>
            <a:ext cx="8215370" cy="6740307"/>
          </a:xfrm>
          <a:prstGeom prst="rect">
            <a:avLst/>
          </a:prstGeom>
          <a:noFill/>
        </p:spPr>
        <p:txBody>
          <a:bodyPr wrap="square" rtlCol="0">
            <a:spAutoFit/>
          </a:bodyPr>
          <a:lstStyle/>
          <a:p>
            <a:r>
              <a:rPr lang="en-IN" dirty="0"/>
              <a:t>}</a:t>
            </a:r>
          </a:p>
          <a:p>
            <a:r>
              <a:rPr lang="en-IN" dirty="0"/>
              <a:t>		</a:t>
            </a:r>
            <a:r>
              <a:rPr lang="en-IN" dirty="0" err="1"/>
              <a:t>printf</a:t>
            </a:r>
            <a:r>
              <a:rPr lang="en-IN" dirty="0"/>
              <a:t>("\n");</a:t>
            </a:r>
          </a:p>
          <a:p>
            <a:r>
              <a:rPr lang="en-IN" dirty="0"/>
              <a:t>	}</a:t>
            </a:r>
          </a:p>
          <a:p>
            <a:r>
              <a:rPr lang="en-IN" dirty="0"/>
              <a:t>}</a:t>
            </a:r>
          </a:p>
          <a:p>
            <a:r>
              <a:rPr lang="en-IN" dirty="0"/>
              <a:t>void transpose(</a:t>
            </a:r>
            <a:r>
              <a:rPr lang="en-IN" dirty="0" err="1"/>
              <a:t>int</a:t>
            </a:r>
            <a:r>
              <a:rPr lang="en-IN" dirty="0"/>
              <a:t> A[][3],</a:t>
            </a:r>
            <a:r>
              <a:rPr lang="en-IN" dirty="0" err="1"/>
              <a:t>int</a:t>
            </a:r>
            <a:r>
              <a:rPr lang="en-IN" dirty="0"/>
              <a:t> n)</a:t>
            </a:r>
          </a:p>
          <a:p>
            <a:r>
              <a:rPr lang="en-IN" dirty="0"/>
              <a:t>{</a:t>
            </a:r>
          </a:p>
          <a:p>
            <a:r>
              <a:rPr lang="en-IN" dirty="0"/>
              <a:t>	</a:t>
            </a:r>
            <a:r>
              <a:rPr lang="en-IN" dirty="0" err="1"/>
              <a:t>int</a:t>
            </a:r>
            <a:r>
              <a:rPr lang="en-IN" dirty="0"/>
              <a:t> </a:t>
            </a:r>
            <a:r>
              <a:rPr lang="en-IN" dirty="0" err="1"/>
              <a:t>i,j,t</a:t>
            </a:r>
            <a:r>
              <a:rPr lang="en-IN" dirty="0"/>
              <a:t>;</a:t>
            </a:r>
          </a:p>
          <a:p>
            <a:r>
              <a:rPr lang="en-IN" dirty="0"/>
              <a:t>	</a:t>
            </a:r>
            <a:r>
              <a:rPr lang="en-IN" dirty="0" err="1"/>
              <a:t>printf</a:t>
            </a:r>
            <a:r>
              <a:rPr lang="en-IN" dirty="0"/>
              <a:t>("\</a:t>
            </a:r>
            <a:r>
              <a:rPr lang="en-IN" dirty="0" err="1"/>
              <a:t>nResultant</a:t>
            </a:r>
            <a:r>
              <a:rPr lang="en-IN" dirty="0"/>
              <a:t> matrix:\n");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t=A[j][</a:t>
            </a:r>
            <a:r>
              <a:rPr lang="en-IN" dirty="0" err="1"/>
              <a:t>i</a:t>
            </a:r>
            <a:r>
              <a:rPr lang="en-IN" dirty="0"/>
              <a:t>];</a:t>
            </a:r>
          </a:p>
          <a:p>
            <a:r>
              <a:rPr lang="en-IN" dirty="0"/>
              <a:t>			</a:t>
            </a:r>
            <a:r>
              <a:rPr lang="en-IN" dirty="0" err="1"/>
              <a:t>printf</a:t>
            </a:r>
            <a:r>
              <a:rPr lang="en-IN" dirty="0"/>
              <a:t>("%d ",t);</a:t>
            </a:r>
          </a:p>
          <a:p>
            <a:r>
              <a:rPr lang="en-IN" dirty="0"/>
              <a:t>		}</a:t>
            </a:r>
          </a:p>
          <a:p>
            <a:r>
              <a:rPr lang="en-IN" dirty="0"/>
              <a:t>		</a:t>
            </a:r>
            <a:r>
              <a:rPr lang="en-IN" dirty="0" err="1"/>
              <a:t>printf</a:t>
            </a:r>
            <a:r>
              <a:rPr lang="en-IN" dirty="0"/>
              <a:t>("\n");</a:t>
            </a:r>
          </a:p>
          <a:p>
            <a:r>
              <a:rPr lang="en-IN" dirty="0"/>
              <a:t>	}</a:t>
            </a:r>
          </a:p>
          <a:p>
            <a:r>
              <a:rPr lang="en-IN" dirty="0"/>
              <a:t>}</a:t>
            </a:r>
          </a:p>
          <a:p>
            <a:r>
              <a:rPr lang="en-IN" dirty="0"/>
              <a:t>void determinant(</a:t>
            </a:r>
            <a:r>
              <a:rPr lang="en-IN" dirty="0" err="1"/>
              <a:t>int</a:t>
            </a:r>
            <a:r>
              <a:rPr lang="en-IN" dirty="0"/>
              <a:t> A[][3])</a:t>
            </a:r>
          </a:p>
          <a:p>
            <a:r>
              <a:rPr lang="en-IN" dirty="0"/>
              <a:t>{</a:t>
            </a:r>
          </a:p>
          <a:p>
            <a:r>
              <a:rPr lang="en-IN" dirty="0"/>
              <a:t>	</a:t>
            </a:r>
            <a:r>
              <a:rPr lang="en-IN" dirty="0" err="1"/>
              <a:t>int</a:t>
            </a:r>
            <a:r>
              <a:rPr lang="en-IN" dirty="0"/>
              <a:t> d=A[0][0]*((A[1][1]*A[2][2])-(A[2][1]*A[1][2]))-A[0][1]*((A[1][0]*A[2][2])-(A[2][0]*A[1][2]))+A[0][2]*((A[1][0]*A[2][1])-(A[2][0]*A[1][1]));</a:t>
            </a:r>
          </a:p>
          <a:p>
            <a:r>
              <a:rPr lang="en-IN" dirty="0"/>
              <a:t>	</a:t>
            </a:r>
            <a:r>
              <a:rPr lang="en-IN" dirty="0" err="1"/>
              <a:t>printf</a:t>
            </a:r>
            <a:r>
              <a:rPr lang="en-IN" dirty="0"/>
              <a:t>("\</a:t>
            </a:r>
            <a:r>
              <a:rPr lang="en-IN" dirty="0" err="1"/>
              <a:t>nDeterminant</a:t>
            </a:r>
            <a:r>
              <a:rPr lang="en-IN" dirty="0"/>
              <a:t> result= %</a:t>
            </a:r>
            <a:r>
              <a:rPr lang="en-IN" dirty="0" err="1"/>
              <a:t>d",d</a:t>
            </a:r>
            <a:r>
              <a:rPr lang="en-IN" dirty="0"/>
              <a:t>);</a:t>
            </a:r>
          </a:p>
          <a:p>
            <a:r>
              <a:rPr lang="en-IN" dirty="0"/>
              <a:t>}</a:t>
            </a:r>
          </a:p>
          <a:p>
            <a:r>
              <a:rPr lang="en-IN" dirty="0"/>
              <a:t>void scaling(</a:t>
            </a:r>
            <a:r>
              <a:rPr lang="en-IN" dirty="0" err="1"/>
              <a:t>int</a:t>
            </a:r>
            <a:r>
              <a:rPr lang="en-IN" dirty="0"/>
              <a:t> A[][3],</a:t>
            </a:r>
            <a:r>
              <a:rPr lang="en-IN" dirty="0" err="1"/>
              <a:t>int</a:t>
            </a:r>
            <a:r>
              <a:rPr lang="en-IN" dirty="0"/>
              <a:t> n)</a:t>
            </a: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4034" y="0"/>
            <a:ext cx="8215370" cy="7017306"/>
          </a:xfrm>
          <a:prstGeom prst="rect">
            <a:avLst/>
          </a:prstGeom>
          <a:noFill/>
        </p:spPr>
        <p:txBody>
          <a:bodyPr wrap="square" rtlCol="0">
            <a:spAutoFit/>
          </a:bodyPr>
          <a:lstStyle/>
          <a:p>
            <a:r>
              <a:rPr lang="en-IN" dirty="0"/>
              <a:t>{</a:t>
            </a:r>
          </a:p>
          <a:p>
            <a:r>
              <a:rPr lang="en-IN" dirty="0"/>
              <a:t>	</a:t>
            </a:r>
            <a:r>
              <a:rPr lang="en-IN" dirty="0" err="1"/>
              <a:t>int</a:t>
            </a:r>
            <a:r>
              <a:rPr lang="en-IN" dirty="0"/>
              <a:t> </a:t>
            </a:r>
            <a:r>
              <a:rPr lang="en-IN" dirty="0" err="1"/>
              <a:t>scaling_factor,scale,i,j</a:t>
            </a:r>
            <a:r>
              <a:rPr lang="en-IN" dirty="0"/>
              <a:t>;</a:t>
            </a:r>
          </a:p>
          <a:p>
            <a:r>
              <a:rPr lang="en-IN" dirty="0"/>
              <a:t>	</a:t>
            </a:r>
            <a:r>
              <a:rPr lang="en-IN" dirty="0" err="1"/>
              <a:t>printf</a:t>
            </a:r>
            <a:r>
              <a:rPr lang="en-IN" dirty="0"/>
              <a:t>("Enter a number for performing scaling=&gt; ");</a:t>
            </a:r>
          </a:p>
          <a:p>
            <a:r>
              <a:rPr lang="en-IN" dirty="0"/>
              <a:t>	</a:t>
            </a:r>
            <a:r>
              <a:rPr lang="en-IN" dirty="0" err="1"/>
              <a:t>scanf</a:t>
            </a:r>
            <a:r>
              <a:rPr lang="en-IN" dirty="0"/>
              <a:t>("%</a:t>
            </a:r>
            <a:r>
              <a:rPr lang="en-IN" dirty="0" err="1"/>
              <a:t>d",&amp;scaling_factor</a:t>
            </a:r>
            <a:r>
              <a:rPr lang="en-IN" dirty="0"/>
              <a:t>);</a:t>
            </a:r>
          </a:p>
          <a:p>
            <a:r>
              <a:rPr lang="en-IN" dirty="0"/>
              <a:t>	</a:t>
            </a:r>
            <a:r>
              <a:rPr lang="en-IN" dirty="0" err="1"/>
              <a:t>printf</a:t>
            </a:r>
            <a:r>
              <a:rPr lang="en-IN" dirty="0"/>
              <a:t>("\</a:t>
            </a:r>
            <a:r>
              <a:rPr lang="en-IN" dirty="0" err="1"/>
              <a:t>nResultant</a:t>
            </a:r>
            <a:r>
              <a:rPr lang="en-IN" dirty="0"/>
              <a:t> matrix:\n");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scale=A[</a:t>
            </a:r>
            <a:r>
              <a:rPr lang="en-IN" dirty="0" err="1"/>
              <a:t>i</a:t>
            </a:r>
            <a:r>
              <a:rPr lang="en-IN" dirty="0"/>
              <a:t>][j]*</a:t>
            </a:r>
            <a:r>
              <a:rPr lang="en-IN" dirty="0" err="1"/>
              <a:t>scaling_factor</a:t>
            </a:r>
            <a:r>
              <a:rPr lang="en-IN" dirty="0"/>
              <a:t>;</a:t>
            </a:r>
          </a:p>
          <a:p>
            <a:r>
              <a:rPr lang="en-IN" dirty="0"/>
              <a:t>			</a:t>
            </a:r>
            <a:r>
              <a:rPr lang="en-IN" dirty="0" err="1"/>
              <a:t>printf</a:t>
            </a:r>
            <a:r>
              <a:rPr lang="en-IN" dirty="0"/>
              <a:t>("%d ",scale);</a:t>
            </a:r>
          </a:p>
          <a:p>
            <a:r>
              <a:rPr lang="en-IN" dirty="0"/>
              <a:t>		}</a:t>
            </a:r>
          </a:p>
          <a:p>
            <a:r>
              <a:rPr lang="en-IN" dirty="0"/>
              <a:t>		</a:t>
            </a:r>
            <a:r>
              <a:rPr lang="en-IN" dirty="0" err="1"/>
              <a:t>printf</a:t>
            </a:r>
            <a:r>
              <a:rPr lang="en-IN" dirty="0"/>
              <a:t>("\n");</a:t>
            </a:r>
          </a:p>
          <a:p>
            <a:r>
              <a:rPr lang="en-IN" dirty="0"/>
              <a:t>	}</a:t>
            </a:r>
          </a:p>
          <a:p>
            <a:r>
              <a:rPr lang="en-IN" dirty="0"/>
              <a:t>	</a:t>
            </a:r>
          </a:p>
          <a:p>
            <a:r>
              <a:rPr lang="en-IN" dirty="0"/>
              <a:t>}</a:t>
            </a:r>
          </a:p>
          <a:p>
            <a:r>
              <a:rPr lang="en-IN" dirty="0"/>
              <a:t>void </a:t>
            </a:r>
            <a:r>
              <a:rPr lang="en-IN" dirty="0" err="1"/>
              <a:t>print_matrix</a:t>
            </a:r>
            <a:r>
              <a:rPr lang="en-IN" dirty="0"/>
              <a:t>(</a:t>
            </a:r>
            <a:r>
              <a:rPr lang="en-IN" dirty="0" err="1"/>
              <a:t>int</a:t>
            </a:r>
            <a:r>
              <a:rPr lang="en-IN" dirty="0"/>
              <a:t> A[][3],</a:t>
            </a:r>
            <a:r>
              <a:rPr lang="en-IN" dirty="0" err="1"/>
              <a:t>int</a:t>
            </a:r>
            <a:r>
              <a:rPr lang="en-IN" dirty="0"/>
              <a:t> n)</a:t>
            </a:r>
          </a:p>
          <a:p>
            <a:r>
              <a:rPr lang="en-IN" dirty="0"/>
              <a:t>{</a:t>
            </a:r>
          </a:p>
          <a:p>
            <a:r>
              <a:rPr lang="en-IN" dirty="0"/>
              <a:t>	</a:t>
            </a:r>
            <a:r>
              <a:rPr lang="en-IN" dirty="0" err="1"/>
              <a:t>int</a:t>
            </a:r>
            <a:r>
              <a:rPr lang="en-IN" dirty="0"/>
              <a:t> </a:t>
            </a:r>
            <a:r>
              <a:rPr lang="en-IN" dirty="0" err="1"/>
              <a:t>i,j</a:t>
            </a:r>
            <a:r>
              <a:rPr lang="en-IN" dirty="0"/>
              <a:t>;</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a:t>
            </a:r>
            <a:r>
              <a:rPr lang="en-IN" dirty="0" err="1"/>
              <a:t>printf</a:t>
            </a:r>
            <a:r>
              <a:rPr lang="en-IN" dirty="0"/>
              <a:t>("%d ",A[</a:t>
            </a:r>
            <a:r>
              <a:rPr lang="en-IN" dirty="0" err="1"/>
              <a:t>i</a:t>
            </a:r>
            <a:r>
              <a:rPr lang="en-IN" dirty="0"/>
              <a:t>][j]);</a:t>
            </a:r>
          </a:p>
          <a:p>
            <a:r>
              <a:rPr lang="en-IN" dirty="0"/>
              <a:t>		}</a:t>
            </a:r>
          </a:p>
          <a:p>
            <a:r>
              <a:rPr lang="en-IN" dirty="0"/>
              <a:t>		</a:t>
            </a:r>
            <a:r>
              <a:rPr lang="en-IN" dirty="0" err="1"/>
              <a:t>printf</a:t>
            </a:r>
            <a:r>
              <a:rPr lang="en-IN" dirty="0"/>
              <a:t>("\n");</a:t>
            </a:r>
          </a:p>
          <a:p>
            <a:r>
              <a:rPr lang="en-IN" dirty="0"/>
              <a:t>	}</a:t>
            </a:r>
          </a:p>
          <a:p>
            <a:r>
              <a:rPr lang="en-IN" dirty="0"/>
              <a:t>}</a:t>
            </a: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COA\3. Addition.png"/>
          <p:cNvPicPr>
            <a:picLocks noChangeAspect="1" noChangeArrowheads="1"/>
          </p:cNvPicPr>
          <p:nvPr/>
        </p:nvPicPr>
        <p:blipFill>
          <a:blip r:embed="rId2"/>
          <a:srcRect/>
          <a:stretch>
            <a:fillRect/>
          </a:stretch>
        </p:blipFill>
        <p:spPr bwMode="auto">
          <a:xfrm>
            <a:off x="1346794" y="1340768"/>
            <a:ext cx="9498412" cy="5340249"/>
          </a:xfrm>
          <a:prstGeom prst="rect">
            <a:avLst/>
          </a:prstGeom>
          <a:noFill/>
        </p:spPr>
      </p:pic>
      <p:sp>
        <p:nvSpPr>
          <p:cNvPr id="3" name="TextBox 2"/>
          <p:cNvSpPr txBox="1"/>
          <p:nvPr/>
        </p:nvSpPr>
        <p:spPr>
          <a:xfrm>
            <a:off x="5303912" y="986825"/>
            <a:ext cx="3500462" cy="707886"/>
          </a:xfrm>
          <a:prstGeom prst="rect">
            <a:avLst/>
          </a:prstGeom>
          <a:noFill/>
        </p:spPr>
        <p:txBody>
          <a:bodyPr wrap="square" rtlCol="0">
            <a:spAutoFit/>
          </a:bodyPr>
          <a:lstStyle/>
          <a:p>
            <a:r>
              <a:rPr lang="en-IN" sz="2000" b="1" dirty="0">
                <a:solidFill>
                  <a:schemeClr val="accent3">
                    <a:lumMod val="75000"/>
                  </a:schemeClr>
                </a:solidFill>
              </a:rPr>
              <a:t>ADDITION</a:t>
            </a:r>
          </a:p>
          <a:p>
            <a:endParaRPr lang="en-IN" sz="2000" b="1" dirty="0"/>
          </a:p>
        </p:txBody>
      </p:sp>
      <p:sp>
        <p:nvSpPr>
          <p:cNvPr id="4" name="Title 1">
            <a:extLst>
              <a:ext uri="{FF2B5EF4-FFF2-40B4-BE49-F238E27FC236}">
                <a16:creationId xmlns:a16="http://schemas.microsoft.com/office/drawing/2014/main" id="{8DC695CA-B66C-488D-8ADB-129E7C66168D}"/>
              </a:ext>
            </a:extLst>
          </p:cNvPr>
          <p:cNvSpPr txBox="1">
            <a:spLocks/>
          </p:cNvSpPr>
          <p:nvPr/>
        </p:nvSpPr>
        <p:spPr>
          <a:xfrm>
            <a:off x="184657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u="sng" dirty="0">
                <a:solidFill>
                  <a:schemeClr val="accent3">
                    <a:lumMod val="75000"/>
                  </a:schemeClr>
                </a:solidFill>
                <a:cs typeface="Times New Roman" pitchFamily="18" charset="0"/>
              </a:rPr>
              <a:t>Screenshots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1904" y="764704"/>
            <a:ext cx="2357454" cy="400110"/>
          </a:xfrm>
          <a:prstGeom prst="rect">
            <a:avLst/>
          </a:prstGeom>
          <a:noFill/>
        </p:spPr>
        <p:txBody>
          <a:bodyPr wrap="square" rtlCol="0">
            <a:spAutoFit/>
          </a:bodyPr>
          <a:lstStyle/>
          <a:p>
            <a:r>
              <a:rPr lang="en-IN" sz="2000" b="1" dirty="0">
                <a:solidFill>
                  <a:schemeClr val="accent3">
                    <a:lumMod val="75000"/>
                  </a:schemeClr>
                </a:solidFill>
              </a:rPr>
              <a:t>SUBTRACTION</a:t>
            </a:r>
          </a:p>
        </p:txBody>
      </p:sp>
      <p:pic>
        <p:nvPicPr>
          <p:cNvPr id="2050" name="Picture 2" descr="G:\COA\4. Subtraction.png"/>
          <p:cNvPicPr>
            <a:picLocks noChangeAspect="1" noChangeArrowheads="1"/>
          </p:cNvPicPr>
          <p:nvPr/>
        </p:nvPicPr>
        <p:blipFill>
          <a:blip r:embed="rId2"/>
          <a:srcRect/>
          <a:stretch>
            <a:fillRect/>
          </a:stretch>
        </p:blipFill>
        <p:spPr bwMode="auto">
          <a:xfrm>
            <a:off x="1413580" y="1234764"/>
            <a:ext cx="9364839" cy="5265151"/>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5868" y="679882"/>
            <a:ext cx="2000264" cy="400110"/>
          </a:xfrm>
          <a:prstGeom prst="rect">
            <a:avLst/>
          </a:prstGeom>
          <a:noFill/>
        </p:spPr>
        <p:txBody>
          <a:bodyPr wrap="square" rtlCol="0">
            <a:spAutoFit/>
          </a:bodyPr>
          <a:lstStyle/>
          <a:p>
            <a:r>
              <a:rPr lang="en-IN" sz="2000" b="1" dirty="0">
                <a:solidFill>
                  <a:schemeClr val="accent3">
                    <a:lumMod val="75000"/>
                  </a:schemeClr>
                </a:solidFill>
              </a:rPr>
              <a:t>MULTIPLICATION</a:t>
            </a:r>
          </a:p>
        </p:txBody>
      </p:sp>
      <p:pic>
        <p:nvPicPr>
          <p:cNvPr id="3074" name="Picture 2" descr="G:\COA\5. Multiplication.png"/>
          <p:cNvPicPr>
            <a:picLocks noChangeAspect="1" noChangeArrowheads="1"/>
          </p:cNvPicPr>
          <p:nvPr/>
        </p:nvPicPr>
        <p:blipFill>
          <a:blip r:embed="rId2"/>
          <a:srcRect/>
          <a:stretch>
            <a:fillRect/>
          </a:stretch>
        </p:blipFill>
        <p:spPr bwMode="auto">
          <a:xfrm>
            <a:off x="1293662" y="1088636"/>
            <a:ext cx="9604676" cy="539999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75920" y="620688"/>
            <a:ext cx="4929222" cy="707886"/>
          </a:xfrm>
          <a:prstGeom prst="rect">
            <a:avLst/>
          </a:prstGeom>
          <a:noFill/>
        </p:spPr>
        <p:txBody>
          <a:bodyPr wrap="square" rtlCol="0">
            <a:spAutoFit/>
          </a:bodyPr>
          <a:lstStyle/>
          <a:p>
            <a:r>
              <a:rPr lang="en-IN" sz="2000" b="1" dirty="0">
                <a:solidFill>
                  <a:schemeClr val="accent3">
                    <a:lumMod val="75000"/>
                  </a:schemeClr>
                </a:solidFill>
              </a:rPr>
              <a:t>TRANSPOSE</a:t>
            </a:r>
          </a:p>
          <a:p>
            <a:endParaRPr lang="en-IN" sz="2000" b="1" dirty="0"/>
          </a:p>
        </p:txBody>
      </p:sp>
      <p:pic>
        <p:nvPicPr>
          <p:cNvPr id="4098" name="Picture 2" descr="G:\COA\6. Transpose.png"/>
          <p:cNvPicPr>
            <a:picLocks noChangeAspect="1" noChangeArrowheads="1"/>
          </p:cNvPicPr>
          <p:nvPr/>
        </p:nvPicPr>
        <p:blipFill>
          <a:blip r:embed="rId2"/>
          <a:srcRect/>
          <a:stretch>
            <a:fillRect/>
          </a:stretch>
        </p:blipFill>
        <p:spPr bwMode="auto">
          <a:xfrm>
            <a:off x="1506881" y="1052736"/>
            <a:ext cx="9465183" cy="532156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5880" y="732909"/>
            <a:ext cx="3571900" cy="400110"/>
          </a:xfrm>
          <a:prstGeom prst="rect">
            <a:avLst/>
          </a:prstGeom>
          <a:noFill/>
        </p:spPr>
        <p:txBody>
          <a:bodyPr wrap="square" rtlCol="0">
            <a:spAutoFit/>
          </a:bodyPr>
          <a:lstStyle/>
          <a:p>
            <a:r>
              <a:rPr lang="en-IN" sz="2000" b="1" dirty="0">
                <a:solidFill>
                  <a:schemeClr val="accent3">
                    <a:lumMod val="75000"/>
                  </a:schemeClr>
                </a:solidFill>
              </a:rPr>
              <a:t>DETERMINANT</a:t>
            </a:r>
          </a:p>
        </p:txBody>
      </p:sp>
      <p:pic>
        <p:nvPicPr>
          <p:cNvPr id="5122" name="Picture 2" descr="G:\COA\7. Determinant.png"/>
          <p:cNvPicPr>
            <a:picLocks noChangeAspect="1" noChangeArrowheads="1"/>
          </p:cNvPicPr>
          <p:nvPr/>
        </p:nvPicPr>
        <p:blipFill>
          <a:blip r:embed="rId2"/>
          <a:srcRect/>
          <a:stretch>
            <a:fillRect/>
          </a:stretch>
        </p:blipFill>
        <p:spPr bwMode="auto">
          <a:xfrm>
            <a:off x="1271464" y="1133019"/>
            <a:ext cx="9439506" cy="5307131"/>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03912" y="744742"/>
            <a:ext cx="2643206" cy="400110"/>
          </a:xfrm>
          <a:prstGeom prst="rect">
            <a:avLst/>
          </a:prstGeom>
          <a:noFill/>
        </p:spPr>
        <p:txBody>
          <a:bodyPr wrap="square" rtlCol="0">
            <a:spAutoFit/>
          </a:bodyPr>
          <a:lstStyle/>
          <a:p>
            <a:r>
              <a:rPr lang="en-IN" sz="2000" b="1" dirty="0">
                <a:solidFill>
                  <a:schemeClr val="accent3">
                    <a:lumMod val="75000"/>
                  </a:schemeClr>
                </a:solidFill>
              </a:rPr>
              <a:t>SCALING</a:t>
            </a:r>
          </a:p>
        </p:txBody>
      </p:sp>
      <p:pic>
        <p:nvPicPr>
          <p:cNvPr id="6146" name="Picture 2" descr="G:\COA\8. Scaling.png"/>
          <p:cNvPicPr>
            <a:picLocks noChangeAspect="1" noChangeArrowheads="1"/>
          </p:cNvPicPr>
          <p:nvPr/>
        </p:nvPicPr>
        <p:blipFill>
          <a:blip r:embed="rId2"/>
          <a:srcRect/>
          <a:stretch>
            <a:fillRect/>
          </a:stretch>
        </p:blipFill>
        <p:spPr bwMode="auto">
          <a:xfrm>
            <a:off x="1363416" y="1156235"/>
            <a:ext cx="9465167" cy="532155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lumMod val="75000"/>
                  </a:schemeClr>
                </a:solidFill>
              </a:rPr>
              <a:t>Conclusion</a:t>
            </a:r>
          </a:p>
        </p:txBody>
      </p:sp>
      <p:sp>
        <p:nvSpPr>
          <p:cNvPr id="4" name="TextBox 3"/>
          <p:cNvSpPr txBox="1"/>
          <p:nvPr/>
        </p:nvSpPr>
        <p:spPr>
          <a:xfrm>
            <a:off x="1199456" y="2271883"/>
            <a:ext cx="10153128" cy="1200329"/>
          </a:xfrm>
          <a:prstGeom prst="rect">
            <a:avLst/>
          </a:prstGeom>
          <a:noFill/>
        </p:spPr>
        <p:txBody>
          <a:bodyPr wrap="square" rtlCol="0">
            <a:spAutoFit/>
          </a:bodyPr>
          <a:lstStyle/>
          <a:p>
            <a:r>
              <a:rPr lang="en-IN" sz="2400" dirty="0">
                <a:solidFill>
                  <a:srgbClr val="0070C0"/>
                </a:solidFill>
              </a:rPr>
              <a:t>From this project, we got an idea on how to perform different arithmetic operations on matrix like addition, subtraction, multiplication, transpose, determinant and scaling using MIPS code.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3">
                    <a:lumMod val="75000"/>
                  </a:schemeClr>
                </a:solidFill>
              </a:rPr>
              <a:t>Problem Statement</a:t>
            </a:r>
          </a:p>
        </p:txBody>
      </p:sp>
      <p:sp>
        <p:nvSpPr>
          <p:cNvPr id="6" name="TextBox 5"/>
          <p:cNvSpPr txBox="1"/>
          <p:nvPr/>
        </p:nvSpPr>
        <p:spPr>
          <a:xfrm>
            <a:off x="1809720" y="1643051"/>
            <a:ext cx="8001056" cy="461665"/>
          </a:xfrm>
          <a:prstGeom prst="rect">
            <a:avLst/>
          </a:prstGeom>
          <a:noFill/>
        </p:spPr>
        <p:txBody>
          <a:bodyPr wrap="square" rtlCol="0">
            <a:spAutoFit/>
          </a:bodyPr>
          <a:lstStyle/>
          <a:p>
            <a:pPr algn="ctr"/>
            <a:r>
              <a:rPr lang="en-US" sz="2400" dirty="0">
                <a:solidFill>
                  <a:srgbClr val="FF0000"/>
                </a:solidFill>
                <a:latin typeface="Times New Roman" pitchFamily="18" charset="0"/>
                <a:cs typeface="Times New Roman" pitchFamily="18" charset="0"/>
              </a:rPr>
              <a:t>         To develop matrix operation calculator using MIPS.</a:t>
            </a:r>
            <a:endParaRPr lang="en-IN" sz="2400" dirty="0">
              <a:solidFill>
                <a:srgbClr val="FF0000"/>
              </a:solidFill>
              <a:latin typeface="Times New Roman" pitchFamily="18" charset="0"/>
              <a:cs typeface="Times New Roman" pitchFamily="18" charset="0"/>
            </a:endParaRPr>
          </a:p>
        </p:txBody>
      </p:sp>
      <p:sp>
        <p:nvSpPr>
          <p:cNvPr id="7" name="TextBox 6"/>
          <p:cNvSpPr txBox="1"/>
          <p:nvPr/>
        </p:nvSpPr>
        <p:spPr>
          <a:xfrm>
            <a:off x="839416" y="2322315"/>
            <a:ext cx="10513168" cy="4524315"/>
          </a:xfrm>
          <a:prstGeom prst="rect">
            <a:avLst/>
          </a:prstGeom>
          <a:noFill/>
        </p:spPr>
        <p:txBody>
          <a:bodyPr wrap="square" rtlCol="0">
            <a:spAutoFit/>
          </a:bodyPr>
          <a:lstStyle/>
          <a:p>
            <a:r>
              <a:rPr lang="en-US" sz="2400" dirty="0">
                <a:solidFill>
                  <a:srgbClr val="0070C0"/>
                </a:solidFill>
                <a:cs typeface="Times New Roman" pitchFamily="18" charset="0"/>
              </a:rPr>
              <a:t>It consists of basic operation like addition, subtraction, scaling and transpose and multiplication.</a:t>
            </a:r>
          </a:p>
          <a:p>
            <a:pPr marL="342900" indent="-342900">
              <a:buFont typeface="Arial" panose="020B0604020202020204" pitchFamily="34" charset="0"/>
              <a:buChar char="•"/>
            </a:pPr>
            <a:r>
              <a:rPr lang="en-US" sz="2400" dirty="0">
                <a:solidFill>
                  <a:srgbClr val="0070C0"/>
                </a:solidFill>
                <a:cs typeface="Times New Roman" pitchFamily="18" charset="0"/>
              </a:rPr>
              <a:t>Addition or subtraction is accomplished by adding or subtracting corresponding elements.</a:t>
            </a:r>
          </a:p>
          <a:p>
            <a:pPr marL="342900" indent="-342900">
              <a:buFont typeface="Arial" panose="020B0604020202020204" pitchFamily="34" charset="0"/>
              <a:buChar char="•"/>
            </a:pPr>
            <a:r>
              <a:rPr lang="en-US" sz="2400" dirty="0">
                <a:solidFill>
                  <a:srgbClr val="0070C0"/>
                </a:solidFill>
                <a:cs typeface="Times New Roman" pitchFamily="18" charset="0"/>
              </a:rPr>
              <a:t>Scaling is used to scale up/down the matrix with a constant using scalar multiplication.</a:t>
            </a:r>
          </a:p>
          <a:p>
            <a:pPr marL="342900" indent="-342900">
              <a:buFont typeface="Arial" panose="020B0604020202020204" pitchFamily="34" charset="0"/>
              <a:buChar char="•"/>
            </a:pPr>
            <a:r>
              <a:rPr lang="en-US" sz="2400" dirty="0">
                <a:solidFill>
                  <a:srgbClr val="0070C0"/>
                </a:solidFill>
                <a:cs typeface="Times New Roman" pitchFamily="18" charset="0"/>
              </a:rPr>
              <a:t>Transpose of matrix is that in which all the rows of a given matrix is transformed into columns and vice-versa.</a:t>
            </a:r>
          </a:p>
          <a:p>
            <a:pPr marL="342900" indent="-342900">
              <a:buFont typeface="Arial" panose="020B0604020202020204" pitchFamily="34" charset="0"/>
              <a:buChar char="•"/>
            </a:pPr>
            <a:r>
              <a:rPr lang="en-US" sz="2400" dirty="0">
                <a:solidFill>
                  <a:srgbClr val="0070C0"/>
                </a:solidFill>
                <a:cs typeface="Times New Roman" pitchFamily="18" charset="0"/>
              </a:rPr>
              <a:t>Multiplication of matrices is also done using MIPS code by rows of first matrix with the columns of second matrix.</a:t>
            </a:r>
            <a:endParaRPr lang="en-IN" sz="2400" dirty="0">
              <a:solidFill>
                <a:srgbClr val="0070C0"/>
              </a:solidFill>
              <a:cs typeface="Times New Roman" pitchFamily="18" charset="0"/>
            </a:endParaRPr>
          </a:p>
          <a:p>
            <a:r>
              <a:rPr lang="en-US" sz="2400" dirty="0">
                <a:solidFill>
                  <a:srgbClr val="0070C0"/>
                </a:solidFill>
                <a:cs typeface="Times New Roman" pitchFamily="18" charset="0"/>
              </a:rPr>
              <a:t> </a:t>
            </a:r>
            <a:endParaRPr lang="en-IN" sz="2400" dirty="0">
              <a:solidFill>
                <a:srgbClr val="0070C0"/>
              </a:solidFill>
            </a:endParaRPr>
          </a:p>
          <a:p>
            <a:endParaRPr lang="en-IN" sz="2400" dirty="0">
              <a:solidFill>
                <a:srgbClr val="0070C0"/>
              </a:solidFill>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lumMod val="75000"/>
                  </a:schemeClr>
                </a:solidFill>
              </a:rPr>
              <a:t>References </a:t>
            </a:r>
          </a:p>
        </p:txBody>
      </p:sp>
      <p:sp>
        <p:nvSpPr>
          <p:cNvPr id="4" name="TextBox 3"/>
          <p:cNvSpPr txBox="1"/>
          <p:nvPr/>
        </p:nvSpPr>
        <p:spPr>
          <a:xfrm>
            <a:off x="1055440" y="1700809"/>
            <a:ext cx="9937104" cy="3046988"/>
          </a:xfrm>
          <a:prstGeom prst="rect">
            <a:avLst/>
          </a:prstGeom>
          <a:noFill/>
        </p:spPr>
        <p:txBody>
          <a:bodyPr wrap="square" rtlCol="0">
            <a:spAutoFit/>
          </a:bodyPr>
          <a:lstStyle/>
          <a:p>
            <a:pPr lvl="0">
              <a:buFont typeface="Arial" pitchFamily="34" charset="0"/>
              <a:buChar char="•"/>
            </a:pPr>
            <a:r>
              <a:rPr lang="en-US" sz="2400" dirty="0">
                <a:solidFill>
                  <a:srgbClr val="0070C0"/>
                </a:solidFill>
              </a:rPr>
              <a:t> Computer Organization and Design</a:t>
            </a:r>
          </a:p>
          <a:p>
            <a:pPr lvl="1">
              <a:buFont typeface="Arial" pitchFamily="34" charset="0"/>
              <a:buChar char="•"/>
            </a:pPr>
            <a:r>
              <a:rPr lang="en-US" sz="2400" dirty="0">
                <a:solidFill>
                  <a:srgbClr val="0070C0"/>
                </a:solidFill>
              </a:rPr>
              <a:t> By David A Patterson and John L Hennessy.</a:t>
            </a:r>
            <a:endParaRPr lang="en-IN" sz="2000" dirty="0">
              <a:solidFill>
                <a:srgbClr val="0070C0"/>
              </a:solidFill>
            </a:endParaRPr>
          </a:p>
          <a:p>
            <a:pPr lvl="0">
              <a:buFont typeface="Arial" pitchFamily="34" charset="0"/>
              <a:buChar char="•"/>
            </a:pPr>
            <a:r>
              <a:rPr lang="en-US" sz="2400" dirty="0">
                <a:solidFill>
                  <a:srgbClr val="0070C0"/>
                </a:solidFill>
              </a:rPr>
              <a:t> New Jersey Institute of Technology </a:t>
            </a:r>
            <a:r>
              <a:rPr lang="en-US" sz="2400" dirty="0" err="1">
                <a:solidFill>
                  <a:srgbClr val="0070C0"/>
                </a:solidFill>
              </a:rPr>
              <a:t>eLab</a:t>
            </a:r>
            <a:endParaRPr lang="en-US" sz="2400" dirty="0">
              <a:solidFill>
                <a:srgbClr val="0070C0"/>
              </a:solidFill>
            </a:endParaRPr>
          </a:p>
          <a:p>
            <a:pPr lvl="1">
              <a:buFont typeface="Arial" pitchFamily="34" charset="0"/>
              <a:buChar char="•"/>
            </a:pPr>
            <a:r>
              <a:rPr lang="en-US" sz="2400" dirty="0">
                <a:solidFill>
                  <a:srgbClr val="0070C0"/>
                </a:solidFill>
              </a:rPr>
              <a:t> http://ecelabs.njit.edu/ece459/lab1.php</a:t>
            </a:r>
          </a:p>
          <a:p>
            <a:pPr lvl="0">
              <a:buFont typeface="Arial" pitchFamily="34" charset="0"/>
              <a:buChar char="•"/>
            </a:pPr>
            <a:r>
              <a:rPr lang="en-US" sz="2400" dirty="0">
                <a:solidFill>
                  <a:srgbClr val="0070C0"/>
                </a:solidFill>
              </a:rPr>
              <a:t> University of Pittsburgh e-Library</a:t>
            </a:r>
          </a:p>
          <a:p>
            <a:pPr lvl="1">
              <a:buFont typeface="Arial" pitchFamily="34" charset="0"/>
              <a:buChar char="•"/>
            </a:pPr>
            <a:r>
              <a:rPr lang="en-US" sz="2400" dirty="0">
                <a:solidFill>
                  <a:srgbClr val="0070C0"/>
                </a:solidFill>
              </a:rPr>
              <a:t> http://people.cs.pitt.edu/~xujie/cs447/AccessingArray</a:t>
            </a:r>
          </a:p>
          <a:p>
            <a:pPr lvl="0">
              <a:buFont typeface="Arial" pitchFamily="34" charset="0"/>
              <a:buChar char="•"/>
            </a:pPr>
            <a:r>
              <a:rPr lang="en-IN" sz="2400" dirty="0">
                <a:solidFill>
                  <a:srgbClr val="0070C0"/>
                </a:solidFill>
              </a:rPr>
              <a:t> Draw.io</a:t>
            </a:r>
          </a:p>
          <a:p>
            <a:pPr lvl="1">
              <a:buFont typeface="Arial" pitchFamily="34" charset="0"/>
              <a:buChar char="•"/>
            </a:pPr>
            <a:r>
              <a:rPr lang="en-IN" sz="2400" dirty="0">
                <a:solidFill>
                  <a:srgbClr val="0070C0"/>
                </a:solidFill>
              </a:rPr>
              <a:t> Online diagram software for making flowcharts</a:t>
            </a:r>
            <a:endParaRPr lang="en-IN" sz="4000"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70"/>
            <a:ext cx="10972800" cy="1143000"/>
          </a:xfrm>
        </p:spPr>
        <p:txBody>
          <a:bodyPr/>
          <a:lstStyle/>
          <a:p>
            <a:r>
              <a:rPr lang="en-IN" b="1" u="sng" dirty="0">
                <a:solidFill>
                  <a:schemeClr val="accent3">
                    <a:lumMod val="75000"/>
                  </a:schemeClr>
                </a:solidFill>
                <a:cs typeface="Times New Roman" pitchFamily="18" charset="0"/>
              </a:rPr>
              <a:t>Brief Description </a:t>
            </a:r>
          </a:p>
        </p:txBody>
      </p:sp>
      <p:sp>
        <p:nvSpPr>
          <p:cNvPr id="7" name="TextBox 6"/>
          <p:cNvSpPr txBox="1"/>
          <p:nvPr/>
        </p:nvSpPr>
        <p:spPr>
          <a:xfrm>
            <a:off x="983432" y="1268760"/>
            <a:ext cx="10441160" cy="6001643"/>
          </a:xfrm>
          <a:prstGeom prst="rect">
            <a:avLst/>
          </a:prstGeom>
          <a:noFill/>
        </p:spPr>
        <p:txBody>
          <a:bodyPr wrap="square" rtlCol="0">
            <a:spAutoFit/>
          </a:bodyPr>
          <a:lstStyle/>
          <a:p>
            <a:r>
              <a:rPr lang="en-US" sz="2400" dirty="0">
                <a:solidFill>
                  <a:srgbClr val="0070C0"/>
                </a:solidFill>
                <a:cs typeface="Times New Roman" pitchFamily="18" charset="0"/>
              </a:rPr>
              <a:t>Manipulator system will be required to carry out various operations and provide meaning to these combined structures. </a:t>
            </a:r>
          </a:p>
          <a:p>
            <a:pPr marL="342900" indent="-342900">
              <a:buFont typeface="Arial" panose="020B0604020202020204" pitchFamily="34" charset="0"/>
              <a:buChar char="•"/>
            </a:pPr>
            <a:r>
              <a:rPr lang="en-US" sz="2400" dirty="0">
                <a:solidFill>
                  <a:srgbClr val="0070C0"/>
                </a:solidFill>
              </a:rPr>
              <a:t>In Matrix Addition and subtraction, we assume the two matrices given in the data segment. All we have to do is to start with the base address, add the respective elements of the two matrices, increment the address by four and do the same till the length is reached.</a:t>
            </a:r>
          </a:p>
          <a:p>
            <a:pPr marL="342900" indent="-342900">
              <a:buFont typeface="Arial" panose="020B0604020202020204" pitchFamily="34" charset="0"/>
              <a:buChar char="•"/>
            </a:pPr>
            <a:r>
              <a:rPr lang="en-US" sz="2400" dirty="0">
                <a:solidFill>
                  <a:srgbClr val="0070C0"/>
                </a:solidFill>
              </a:rPr>
              <a:t>While approaching for the Scaling of matrices there are many prospects to show scaling. We chose the one with scalar multiplication of the matrix with a constant.</a:t>
            </a:r>
          </a:p>
          <a:p>
            <a:pPr marL="342900" indent="-342900">
              <a:buFont typeface="Arial" panose="020B0604020202020204" pitchFamily="34" charset="0"/>
              <a:buChar char="•"/>
            </a:pPr>
            <a:r>
              <a:rPr lang="en-US" sz="2400" dirty="0">
                <a:solidFill>
                  <a:srgbClr val="0070C0"/>
                </a:solidFill>
              </a:rPr>
              <a:t>The next operation assigned to us is transpose in which we just have to reverse the rows with the columns and the columns with the rows simultaneously.</a:t>
            </a:r>
          </a:p>
          <a:p>
            <a:pPr marL="342900" indent="-342900">
              <a:buFont typeface="Arial" panose="020B0604020202020204" pitchFamily="34" charset="0"/>
              <a:buChar char="•"/>
            </a:pPr>
            <a:r>
              <a:rPr lang="en-US" sz="2400" dirty="0">
                <a:solidFill>
                  <a:srgbClr val="0070C0"/>
                </a:solidFill>
              </a:rPr>
              <a:t>The last operation is multiplication of the matrix </a:t>
            </a:r>
            <a:r>
              <a:rPr lang="en-US" sz="2400" dirty="0">
                <a:solidFill>
                  <a:srgbClr val="0070C0"/>
                </a:solidFill>
                <a:cs typeface="Times New Roman" pitchFamily="18" charset="0"/>
              </a:rPr>
              <a:t>which is done multiplying the rows of first matrix with the columns of second matrix.</a:t>
            </a:r>
            <a:endParaRPr lang="en-US" sz="2400" dirty="0">
              <a:solidFill>
                <a:srgbClr val="0070C0"/>
              </a:solidFill>
            </a:endParaRPr>
          </a:p>
          <a:p>
            <a:pPr marL="342900" indent="-342900">
              <a:buFont typeface="Arial" panose="020B0604020202020204" pitchFamily="34" charset="0"/>
              <a:buChar char="•"/>
            </a:pPr>
            <a:r>
              <a:rPr lang="en-US" sz="2400" dirty="0">
                <a:solidFill>
                  <a:srgbClr val="0070C0"/>
                </a:solidFill>
              </a:rPr>
              <a:t>If the user enters invalid option then error message is displayed.   </a:t>
            </a:r>
            <a:endParaRPr lang="en-IN" sz="2400" dirty="0">
              <a:solidFill>
                <a:srgbClr val="0070C0"/>
              </a:solidFill>
            </a:endParaRPr>
          </a:p>
          <a:p>
            <a:br>
              <a:rPr lang="en-US" sz="2400" dirty="0">
                <a:solidFill>
                  <a:srgbClr val="0070C0"/>
                </a:solidFill>
              </a:rPr>
            </a:br>
            <a:endParaRPr lang="en-IN" sz="2400" dirty="0">
              <a:solidFill>
                <a:srgbClr val="0070C0"/>
              </a:solidFill>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028" y="1138278"/>
            <a:ext cx="10369152" cy="6247864"/>
          </a:xfrm>
          <a:prstGeom prst="rect">
            <a:avLst/>
          </a:prstGeom>
          <a:noFill/>
        </p:spPr>
        <p:txBody>
          <a:bodyPr wrap="square" rtlCol="0">
            <a:spAutoFit/>
          </a:bodyPr>
          <a:lstStyle/>
          <a:p>
            <a:pPr marL="342900" indent="-342900">
              <a:buFont typeface="+mj-lt"/>
              <a:buAutoNum type="arabicPeriod"/>
            </a:pPr>
            <a:r>
              <a:rPr lang="en-US" sz="2000" dirty="0">
                <a:solidFill>
                  <a:srgbClr val="0070C0"/>
                </a:solidFill>
              </a:rPr>
              <a:t>Input the two matrixes each of size 3x3 from the user in the console using various </a:t>
            </a:r>
            <a:r>
              <a:rPr lang="en-US" sz="2000" dirty="0" err="1">
                <a:solidFill>
                  <a:srgbClr val="0070C0"/>
                </a:solidFill>
              </a:rPr>
              <a:t>syscall</a:t>
            </a:r>
            <a:r>
              <a:rPr lang="en-US" sz="2000" dirty="0">
                <a:solidFill>
                  <a:srgbClr val="0070C0"/>
                </a:solidFill>
              </a:rPr>
              <a:t> services.</a:t>
            </a:r>
            <a:endParaRPr lang="en-IN" dirty="0">
              <a:solidFill>
                <a:srgbClr val="0070C0"/>
              </a:solidFill>
            </a:endParaRPr>
          </a:p>
          <a:p>
            <a:pPr marL="342900" indent="-342900">
              <a:buFont typeface="+mj-lt"/>
              <a:buAutoNum type="arabicPeriod"/>
            </a:pPr>
            <a:r>
              <a:rPr lang="en-US" sz="2000" dirty="0">
                <a:solidFill>
                  <a:srgbClr val="0070C0"/>
                </a:solidFill>
              </a:rPr>
              <a:t>Prompt the user to enter the choice of the operation and store it in $t0 register.</a:t>
            </a:r>
            <a:endParaRPr lang="en-IN" dirty="0">
              <a:solidFill>
                <a:srgbClr val="0070C0"/>
              </a:solidFill>
            </a:endParaRPr>
          </a:p>
          <a:p>
            <a:pPr marL="342900" indent="-342900">
              <a:buFont typeface="+mj-lt"/>
              <a:buAutoNum type="arabicPeriod"/>
            </a:pPr>
            <a:r>
              <a:rPr lang="en-US" sz="2000" dirty="0">
                <a:solidFill>
                  <a:srgbClr val="0070C0"/>
                </a:solidFill>
              </a:rPr>
              <a:t> </a:t>
            </a:r>
            <a:endParaRPr lang="en-IN" dirty="0">
              <a:solidFill>
                <a:srgbClr val="0070C0"/>
              </a:solidFill>
            </a:endParaRPr>
          </a:p>
          <a:p>
            <a:pPr marL="800100" lvl="1" indent="-342900">
              <a:buFont typeface="+mj-lt"/>
              <a:buAutoNum type="alphaLcParenR"/>
            </a:pPr>
            <a:r>
              <a:rPr lang="en-US" sz="2000" dirty="0">
                <a:solidFill>
                  <a:srgbClr val="0070C0"/>
                </a:solidFill>
              </a:rPr>
              <a:t>If the content of $t0 register=1 then perform addition of the two matrices (using addition function).</a:t>
            </a:r>
            <a:endParaRPr lang="en-IN" dirty="0">
              <a:solidFill>
                <a:srgbClr val="0070C0"/>
              </a:solidFill>
            </a:endParaRPr>
          </a:p>
          <a:p>
            <a:pPr marL="800100" lvl="1" indent="-342900">
              <a:buFont typeface="+mj-lt"/>
              <a:buAutoNum type="alphaLcParenR"/>
            </a:pPr>
            <a:r>
              <a:rPr lang="en-US" sz="2000" dirty="0">
                <a:solidFill>
                  <a:srgbClr val="0070C0"/>
                </a:solidFill>
              </a:rPr>
              <a:t>If the content of $t0 register=2 then perform subtraction of the two matrices (using subtraction function).</a:t>
            </a:r>
            <a:endParaRPr lang="en-IN" dirty="0">
              <a:solidFill>
                <a:srgbClr val="0070C0"/>
              </a:solidFill>
            </a:endParaRPr>
          </a:p>
          <a:p>
            <a:pPr marL="800100" lvl="1" indent="-342900">
              <a:buFont typeface="+mj-lt"/>
              <a:buAutoNum type="alphaLcParenR"/>
            </a:pPr>
            <a:r>
              <a:rPr lang="en-US" sz="2000" dirty="0">
                <a:solidFill>
                  <a:srgbClr val="0070C0"/>
                </a:solidFill>
              </a:rPr>
              <a:t>If the content of $t0 register=3 then perform multiplication of two matrices (using multiplication function).</a:t>
            </a:r>
            <a:endParaRPr lang="en-IN" dirty="0">
              <a:solidFill>
                <a:srgbClr val="0070C0"/>
              </a:solidFill>
            </a:endParaRPr>
          </a:p>
          <a:p>
            <a:pPr marL="800100" lvl="1" indent="-342900">
              <a:buFont typeface="+mj-lt"/>
              <a:buAutoNum type="alphaLcParenR"/>
            </a:pPr>
            <a:r>
              <a:rPr lang="en-US" sz="2000" dirty="0">
                <a:solidFill>
                  <a:srgbClr val="0070C0"/>
                </a:solidFill>
              </a:rPr>
              <a:t>If the content of $t0 register=4 then perform transpose of first matrix (using transpose function).</a:t>
            </a:r>
            <a:endParaRPr lang="en-IN" dirty="0">
              <a:solidFill>
                <a:srgbClr val="0070C0"/>
              </a:solidFill>
            </a:endParaRPr>
          </a:p>
          <a:p>
            <a:pPr marL="800100" lvl="1" indent="-342900">
              <a:buFont typeface="+mj-lt"/>
              <a:buAutoNum type="alphaLcParenR"/>
            </a:pPr>
            <a:r>
              <a:rPr lang="en-US" sz="2000" dirty="0">
                <a:solidFill>
                  <a:srgbClr val="0070C0"/>
                </a:solidFill>
              </a:rPr>
              <a:t>If the content of $t0 register= 5 then find determinant of first matrix (using determinant function).</a:t>
            </a:r>
            <a:endParaRPr lang="en-IN" dirty="0">
              <a:solidFill>
                <a:srgbClr val="0070C0"/>
              </a:solidFill>
            </a:endParaRPr>
          </a:p>
          <a:p>
            <a:pPr marL="800100" lvl="1" indent="-342900">
              <a:buFont typeface="+mj-lt"/>
              <a:buAutoNum type="alphaLcParenR"/>
            </a:pPr>
            <a:r>
              <a:rPr lang="en-US" sz="2000" dirty="0">
                <a:solidFill>
                  <a:srgbClr val="0070C0"/>
                </a:solidFill>
              </a:rPr>
              <a:t>If the content of $t0 register= 6 then perform scaling for first matrix by taking a scaling element(using scaling function).</a:t>
            </a:r>
            <a:endParaRPr lang="en-IN" dirty="0">
              <a:solidFill>
                <a:srgbClr val="0070C0"/>
              </a:solidFill>
            </a:endParaRPr>
          </a:p>
          <a:p>
            <a:pPr marL="800100" lvl="1" indent="-342900">
              <a:buFont typeface="+mj-lt"/>
              <a:buAutoNum type="alphaLcParenR"/>
            </a:pPr>
            <a:r>
              <a:rPr lang="en-US" sz="2000" dirty="0">
                <a:solidFill>
                  <a:srgbClr val="0070C0"/>
                </a:solidFill>
              </a:rPr>
              <a:t>If the content of $t0 register= 7 then exit.</a:t>
            </a:r>
            <a:endParaRPr lang="en-IN" dirty="0">
              <a:solidFill>
                <a:srgbClr val="0070C0"/>
              </a:solidFill>
            </a:endParaRPr>
          </a:p>
          <a:p>
            <a:pPr marL="800100" lvl="1" indent="-342900">
              <a:buFont typeface="+mj-lt"/>
              <a:buAutoNum type="alphaLcParenR"/>
            </a:pPr>
            <a:r>
              <a:rPr lang="en-US" sz="2000" dirty="0">
                <a:solidFill>
                  <a:srgbClr val="0070C0"/>
                </a:solidFill>
              </a:rPr>
              <a:t>For any other choice, display the error message.</a:t>
            </a:r>
            <a:endParaRPr lang="en-IN" dirty="0">
              <a:solidFill>
                <a:srgbClr val="0070C0"/>
              </a:solidFill>
            </a:endParaRPr>
          </a:p>
          <a:p>
            <a:pPr marL="342900" indent="-342900"/>
            <a:r>
              <a:rPr lang="en-US" sz="2000" dirty="0">
                <a:solidFill>
                  <a:srgbClr val="0070C0"/>
                </a:solidFill>
              </a:rPr>
              <a:t> </a:t>
            </a:r>
            <a:endParaRPr lang="en-IN" sz="1400" dirty="0">
              <a:solidFill>
                <a:srgbClr val="0070C0"/>
              </a:solidFill>
            </a:endParaRPr>
          </a:p>
          <a:p>
            <a:pPr marL="342900" indent="-342900">
              <a:buFont typeface="+mj-lt"/>
              <a:buAutoNum type="arabicPeriod"/>
            </a:pPr>
            <a:endParaRPr lang="en-IN" sz="2000" dirty="0">
              <a:solidFill>
                <a:srgbClr val="0070C0"/>
              </a:solidFill>
            </a:endParaRPr>
          </a:p>
        </p:txBody>
      </p:sp>
      <p:sp>
        <p:nvSpPr>
          <p:cNvPr id="6" name="Title 1">
            <a:extLst>
              <a:ext uri="{FF2B5EF4-FFF2-40B4-BE49-F238E27FC236}">
                <a16:creationId xmlns:a16="http://schemas.microsoft.com/office/drawing/2014/main" id="{C323EC6F-8E8B-4E58-B754-115B77B71E21}"/>
              </a:ext>
            </a:extLst>
          </p:cNvPr>
          <p:cNvSpPr>
            <a:spLocks noGrp="1"/>
          </p:cNvSpPr>
          <p:nvPr>
            <p:ph type="title"/>
          </p:nvPr>
        </p:nvSpPr>
        <p:spPr>
          <a:xfrm>
            <a:off x="2009804" y="0"/>
            <a:ext cx="8229600" cy="1143000"/>
          </a:xfrm>
        </p:spPr>
        <p:txBody>
          <a:bodyPr/>
          <a:lstStyle/>
          <a:p>
            <a:r>
              <a:rPr lang="en-IN" b="1" u="sng" dirty="0">
                <a:solidFill>
                  <a:schemeClr val="accent3">
                    <a:lumMod val="75000"/>
                  </a:schemeClr>
                </a:solidFill>
                <a:cs typeface="Times New Roman" pitchFamily="18" charset="0"/>
              </a:rPr>
              <a:t>Algorithm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G:\COA\Untitled Diagram.jpg"/>
          <p:cNvPicPr>
            <a:picLocks noChangeAspect="1" noChangeArrowheads="1"/>
          </p:cNvPicPr>
          <p:nvPr/>
        </p:nvPicPr>
        <p:blipFill>
          <a:blip r:embed="rId2"/>
          <a:srcRect/>
          <a:stretch>
            <a:fillRect/>
          </a:stretch>
        </p:blipFill>
        <p:spPr bwMode="auto">
          <a:xfrm>
            <a:off x="3215680" y="640821"/>
            <a:ext cx="6098450" cy="6217179"/>
          </a:xfrm>
          <a:prstGeom prst="rect">
            <a:avLst/>
          </a:prstGeom>
          <a:noFill/>
        </p:spPr>
      </p:pic>
      <p:sp>
        <p:nvSpPr>
          <p:cNvPr id="3" name="Title 1">
            <a:extLst>
              <a:ext uri="{FF2B5EF4-FFF2-40B4-BE49-F238E27FC236}">
                <a16:creationId xmlns:a16="http://schemas.microsoft.com/office/drawing/2014/main" id="{F93CA889-AC21-4033-AD90-D0D130EC6AC7}"/>
              </a:ext>
            </a:extLst>
          </p:cNvPr>
          <p:cNvSpPr txBox="1">
            <a:spLocks/>
          </p:cNvSpPr>
          <p:nvPr/>
        </p:nvSpPr>
        <p:spPr>
          <a:xfrm>
            <a:off x="1981200"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u="sng" dirty="0">
                <a:solidFill>
                  <a:schemeClr val="accent3">
                    <a:lumMod val="75000"/>
                  </a:schemeClr>
                </a:solidFill>
                <a:cs typeface="Times New Roman" pitchFamily="18" charset="0"/>
              </a:rPr>
              <a:t>Flow Chart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lumMod val="75000"/>
                  </a:schemeClr>
                </a:solidFill>
              </a:rPr>
              <a:t>Implementation in C</a:t>
            </a:r>
          </a:p>
        </p:txBody>
      </p:sp>
      <p:sp>
        <p:nvSpPr>
          <p:cNvPr id="6" name="TextBox 5"/>
          <p:cNvSpPr txBox="1"/>
          <p:nvPr/>
        </p:nvSpPr>
        <p:spPr>
          <a:xfrm>
            <a:off x="2666976" y="2000241"/>
            <a:ext cx="5929354" cy="5078313"/>
          </a:xfrm>
          <a:prstGeom prst="rect">
            <a:avLst/>
          </a:prstGeom>
          <a:noFill/>
        </p:spPr>
        <p:txBody>
          <a:bodyPr wrap="square" rtlCol="0">
            <a:spAutoFit/>
          </a:bodyPr>
          <a:lstStyle/>
          <a:p>
            <a:r>
              <a:rPr lang="en-IN" dirty="0"/>
              <a:t>#include&lt;</a:t>
            </a:r>
            <a:r>
              <a:rPr lang="en-IN" dirty="0" err="1"/>
              <a:t>stdio.h</a:t>
            </a:r>
            <a:r>
              <a:rPr lang="en-IN" dirty="0"/>
              <a:t>&gt;</a:t>
            </a:r>
          </a:p>
          <a:p>
            <a:r>
              <a:rPr lang="en-IN" dirty="0"/>
              <a:t>void addition(</a:t>
            </a:r>
            <a:r>
              <a:rPr lang="en-IN" dirty="0" err="1"/>
              <a:t>int</a:t>
            </a:r>
            <a:r>
              <a:rPr lang="en-IN" dirty="0"/>
              <a:t> A[][3],</a:t>
            </a:r>
            <a:r>
              <a:rPr lang="en-IN" dirty="0" err="1"/>
              <a:t>int</a:t>
            </a:r>
            <a:r>
              <a:rPr lang="en-IN" dirty="0"/>
              <a:t> B[][3],</a:t>
            </a:r>
            <a:r>
              <a:rPr lang="en-IN" dirty="0" err="1"/>
              <a:t>int</a:t>
            </a:r>
            <a:r>
              <a:rPr lang="en-IN" dirty="0"/>
              <a:t> n);</a:t>
            </a:r>
          </a:p>
          <a:p>
            <a:r>
              <a:rPr lang="en-IN" dirty="0"/>
              <a:t>void subtraction(</a:t>
            </a:r>
            <a:r>
              <a:rPr lang="en-IN" dirty="0" err="1"/>
              <a:t>int</a:t>
            </a:r>
            <a:r>
              <a:rPr lang="en-IN" dirty="0"/>
              <a:t> A[][3],</a:t>
            </a:r>
            <a:r>
              <a:rPr lang="en-IN" dirty="0" err="1"/>
              <a:t>int</a:t>
            </a:r>
            <a:r>
              <a:rPr lang="en-IN" dirty="0"/>
              <a:t> B[][3],</a:t>
            </a:r>
            <a:r>
              <a:rPr lang="en-IN" dirty="0" err="1"/>
              <a:t>int</a:t>
            </a:r>
            <a:r>
              <a:rPr lang="en-IN" dirty="0"/>
              <a:t> n);</a:t>
            </a:r>
          </a:p>
          <a:p>
            <a:r>
              <a:rPr lang="en-IN" dirty="0"/>
              <a:t>void multiplication(</a:t>
            </a:r>
            <a:r>
              <a:rPr lang="en-IN" dirty="0" err="1"/>
              <a:t>int</a:t>
            </a:r>
            <a:r>
              <a:rPr lang="en-IN" dirty="0"/>
              <a:t> A[][3],</a:t>
            </a:r>
            <a:r>
              <a:rPr lang="en-IN" dirty="0" err="1"/>
              <a:t>int</a:t>
            </a:r>
            <a:r>
              <a:rPr lang="en-IN" dirty="0"/>
              <a:t> B[][3],</a:t>
            </a:r>
            <a:r>
              <a:rPr lang="en-IN" dirty="0" err="1"/>
              <a:t>int</a:t>
            </a:r>
            <a:r>
              <a:rPr lang="en-IN" dirty="0"/>
              <a:t> n);</a:t>
            </a:r>
          </a:p>
          <a:p>
            <a:r>
              <a:rPr lang="en-IN" dirty="0"/>
              <a:t>void transpose(</a:t>
            </a:r>
            <a:r>
              <a:rPr lang="en-IN" dirty="0" err="1"/>
              <a:t>int</a:t>
            </a:r>
            <a:r>
              <a:rPr lang="en-IN" dirty="0"/>
              <a:t> A[][3],</a:t>
            </a:r>
            <a:r>
              <a:rPr lang="en-IN" dirty="0" err="1"/>
              <a:t>int</a:t>
            </a:r>
            <a:r>
              <a:rPr lang="en-IN" dirty="0"/>
              <a:t> n);</a:t>
            </a:r>
          </a:p>
          <a:p>
            <a:r>
              <a:rPr lang="en-IN" dirty="0"/>
              <a:t>void determinant(</a:t>
            </a:r>
            <a:r>
              <a:rPr lang="en-IN" dirty="0" err="1"/>
              <a:t>int</a:t>
            </a:r>
            <a:r>
              <a:rPr lang="en-IN" dirty="0"/>
              <a:t> A[][3]);</a:t>
            </a:r>
          </a:p>
          <a:p>
            <a:r>
              <a:rPr lang="en-IN" dirty="0"/>
              <a:t>void scaling(</a:t>
            </a:r>
            <a:r>
              <a:rPr lang="en-IN" dirty="0" err="1"/>
              <a:t>int</a:t>
            </a:r>
            <a:r>
              <a:rPr lang="en-IN" dirty="0"/>
              <a:t> A[][3],</a:t>
            </a:r>
            <a:r>
              <a:rPr lang="en-IN" dirty="0" err="1"/>
              <a:t>int</a:t>
            </a:r>
            <a:r>
              <a:rPr lang="en-IN" dirty="0"/>
              <a:t> n);</a:t>
            </a:r>
          </a:p>
          <a:p>
            <a:r>
              <a:rPr lang="en-IN" dirty="0"/>
              <a:t>void </a:t>
            </a:r>
            <a:r>
              <a:rPr lang="en-IN" dirty="0" err="1"/>
              <a:t>print_matrix</a:t>
            </a:r>
            <a:r>
              <a:rPr lang="en-IN" dirty="0"/>
              <a:t>(</a:t>
            </a:r>
            <a:r>
              <a:rPr lang="en-IN" dirty="0" err="1"/>
              <a:t>int</a:t>
            </a:r>
            <a:r>
              <a:rPr lang="en-IN" dirty="0"/>
              <a:t> A[][3],</a:t>
            </a:r>
            <a:r>
              <a:rPr lang="en-IN" dirty="0" err="1"/>
              <a:t>int</a:t>
            </a:r>
            <a:r>
              <a:rPr lang="en-IN" dirty="0"/>
              <a:t> n);</a:t>
            </a:r>
          </a:p>
          <a:p>
            <a:r>
              <a:rPr lang="en-IN" dirty="0" err="1"/>
              <a:t>int</a:t>
            </a:r>
            <a:r>
              <a:rPr lang="en-IN" dirty="0"/>
              <a:t> main()</a:t>
            </a:r>
          </a:p>
          <a:p>
            <a:r>
              <a:rPr lang="en-IN" dirty="0"/>
              <a:t>{</a:t>
            </a:r>
          </a:p>
          <a:p>
            <a:r>
              <a:rPr lang="en-IN" dirty="0"/>
              <a:t>	</a:t>
            </a:r>
            <a:r>
              <a:rPr lang="en-IN" dirty="0" err="1"/>
              <a:t>int</a:t>
            </a:r>
            <a:r>
              <a:rPr lang="en-IN" dirty="0"/>
              <a:t> </a:t>
            </a:r>
            <a:r>
              <a:rPr lang="en-IN" dirty="0" err="1"/>
              <a:t>n,i,j,choice</a:t>
            </a:r>
            <a:r>
              <a:rPr lang="en-IN" dirty="0"/>
              <a:t>;</a:t>
            </a:r>
          </a:p>
          <a:p>
            <a:r>
              <a:rPr lang="en-IN" dirty="0"/>
              <a:t>	</a:t>
            </a:r>
            <a:r>
              <a:rPr lang="en-IN" dirty="0" err="1"/>
              <a:t>printf</a:t>
            </a:r>
            <a:r>
              <a:rPr lang="en-IN" dirty="0"/>
              <a:t>("Enter dimension of array=&gt; ");</a:t>
            </a:r>
          </a:p>
          <a:p>
            <a:r>
              <a:rPr lang="en-IN" dirty="0"/>
              <a:t>	</a:t>
            </a:r>
            <a:r>
              <a:rPr lang="en-IN" dirty="0" err="1"/>
              <a:t>scanf</a:t>
            </a:r>
            <a:r>
              <a:rPr lang="en-IN" dirty="0"/>
              <a:t>("%</a:t>
            </a:r>
            <a:r>
              <a:rPr lang="en-IN" dirty="0" err="1"/>
              <a:t>d",&amp;n</a:t>
            </a:r>
            <a:r>
              <a:rPr lang="en-IN" dirty="0"/>
              <a:t>);</a:t>
            </a:r>
          </a:p>
          <a:p>
            <a:r>
              <a:rPr lang="en-IN" dirty="0"/>
              <a:t>	</a:t>
            </a:r>
            <a:r>
              <a:rPr lang="en-IN" dirty="0" err="1"/>
              <a:t>int</a:t>
            </a:r>
            <a:r>
              <a:rPr lang="en-IN" dirty="0"/>
              <a:t> A[3][3],B[3][3];</a:t>
            </a:r>
          </a:p>
          <a:p>
            <a:r>
              <a:rPr lang="en-IN" dirty="0"/>
              <a:t>	</a:t>
            </a:r>
            <a:r>
              <a:rPr lang="en-IN" dirty="0" err="1"/>
              <a:t>printf</a:t>
            </a:r>
            <a:r>
              <a:rPr lang="en-IN" dirty="0"/>
              <a:t>("Enter elements in first array\n");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4100" y="0"/>
            <a:ext cx="4929222" cy="7017306"/>
          </a:xfrm>
          <a:prstGeom prst="rect">
            <a:avLst/>
          </a:prstGeom>
          <a:noFill/>
        </p:spPr>
        <p:txBody>
          <a:bodyPr wrap="square" rtlCol="0">
            <a:spAutoFit/>
          </a:bodyPr>
          <a:lstStyle/>
          <a:p>
            <a:r>
              <a:rPr lang="en-IN" dirty="0"/>
              <a:t>	for(j=0;j&lt;</a:t>
            </a:r>
            <a:r>
              <a:rPr lang="en-IN" dirty="0" err="1"/>
              <a:t>n;j</a:t>
            </a:r>
            <a:r>
              <a:rPr lang="en-IN" dirty="0"/>
              <a:t>++){</a:t>
            </a:r>
          </a:p>
          <a:p>
            <a:r>
              <a:rPr lang="en-IN" dirty="0"/>
              <a:t>			</a:t>
            </a:r>
            <a:r>
              <a:rPr lang="en-IN" dirty="0" err="1"/>
              <a:t>scanf</a:t>
            </a:r>
            <a:r>
              <a:rPr lang="en-IN" dirty="0"/>
              <a:t>("%</a:t>
            </a:r>
            <a:r>
              <a:rPr lang="en-IN" dirty="0" err="1"/>
              <a:t>d",&amp;A</a:t>
            </a:r>
            <a:r>
              <a:rPr lang="en-IN" dirty="0"/>
              <a:t>[</a:t>
            </a:r>
            <a:r>
              <a:rPr lang="en-IN" dirty="0" err="1"/>
              <a:t>i</a:t>
            </a:r>
            <a:r>
              <a:rPr lang="en-IN" dirty="0"/>
              <a:t>][j]);</a:t>
            </a:r>
          </a:p>
          <a:p>
            <a:r>
              <a:rPr lang="en-IN" dirty="0"/>
              <a:t>		}</a:t>
            </a:r>
          </a:p>
          <a:p>
            <a:r>
              <a:rPr lang="en-IN" dirty="0"/>
              <a:t>	}</a:t>
            </a:r>
          </a:p>
          <a:p>
            <a:r>
              <a:rPr lang="en-IN" dirty="0"/>
              <a:t>	</a:t>
            </a:r>
            <a:r>
              <a:rPr lang="en-IN" dirty="0" err="1"/>
              <a:t>printf</a:t>
            </a:r>
            <a:r>
              <a:rPr lang="en-IN" dirty="0"/>
              <a:t>("Enter elements in second array\n");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a:t>
            </a:r>
            <a:r>
              <a:rPr lang="en-IN" dirty="0" err="1"/>
              <a:t>scanf</a:t>
            </a:r>
            <a:r>
              <a:rPr lang="en-IN" dirty="0"/>
              <a:t>("%</a:t>
            </a:r>
            <a:r>
              <a:rPr lang="en-IN" dirty="0" err="1"/>
              <a:t>d",&amp;B</a:t>
            </a:r>
            <a:r>
              <a:rPr lang="en-IN" dirty="0"/>
              <a:t>[</a:t>
            </a:r>
            <a:r>
              <a:rPr lang="en-IN" dirty="0" err="1"/>
              <a:t>i</a:t>
            </a:r>
            <a:r>
              <a:rPr lang="en-IN" dirty="0"/>
              <a:t>][j]);</a:t>
            </a:r>
          </a:p>
          <a:p>
            <a:r>
              <a:rPr lang="en-IN" dirty="0"/>
              <a:t>		}</a:t>
            </a:r>
          </a:p>
          <a:p>
            <a:r>
              <a:rPr lang="en-IN" dirty="0"/>
              <a:t>	}</a:t>
            </a:r>
          </a:p>
          <a:p>
            <a:r>
              <a:rPr lang="en-IN" dirty="0"/>
              <a:t>	</a:t>
            </a:r>
            <a:r>
              <a:rPr lang="en-IN" dirty="0" err="1"/>
              <a:t>printf</a:t>
            </a:r>
            <a:r>
              <a:rPr lang="en-IN" dirty="0"/>
              <a:t>("\</a:t>
            </a:r>
            <a:r>
              <a:rPr lang="en-IN" dirty="0" err="1"/>
              <a:t>nFirst</a:t>
            </a:r>
            <a:r>
              <a:rPr lang="en-IN" dirty="0"/>
              <a:t> entered matrix is as follows:\n");</a:t>
            </a:r>
          </a:p>
          <a:p>
            <a:r>
              <a:rPr lang="en-IN" dirty="0"/>
              <a:t>	</a:t>
            </a:r>
            <a:r>
              <a:rPr lang="en-IN" dirty="0" err="1"/>
              <a:t>print_matrix</a:t>
            </a:r>
            <a:r>
              <a:rPr lang="en-IN" dirty="0"/>
              <a:t>(</a:t>
            </a:r>
            <a:r>
              <a:rPr lang="en-IN" dirty="0" err="1"/>
              <a:t>A,n</a:t>
            </a:r>
            <a:r>
              <a:rPr lang="en-IN" dirty="0"/>
              <a:t>);</a:t>
            </a:r>
          </a:p>
          <a:p>
            <a:r>
              <a:rPr lang="en-IN" dirty="0"/>
              <a:t>	</a:t>
            </a:r>
            <a:r>
              <a:rPr lang="en-IN" dirty="0" err="1"/>
              <a:t>printf</a:t>
            </a:r>
            <a:r>
              <a:rPr lang="en-IN" dirty="0"/>
              <a:t>("\</a:t>
            </a:r>
            <a:r>
              <a:rPr lang="en-IN" dirty="0" err="1"/>
              <a:t>nSecond</a:t>
            </a:r>
            <a:r>
              <a:rPr lang="en-IN" dirty="0"/>
              <a:t> entered matrix is as follows:\n");</a:t>
            </a:r>
          </a:p>
          <a:p>
            <a:r>
              <a:rPr lang="en-IN" dirty="0"/>
              <a:t>	</a:t>
            </a:r>
            <a:r>
              <a:rPr lang="en-IN" dirty="0" err="1"/>
              <a:t>print_matrix</a:t>
            </a:r>
            <a:r>
              <a:rPr lang="en-IN" dirty="0"/>
              <a:t>(</a:t>
            </a:r>
            <a:r>
              <a:rPr lang="en-IN" dirty="0" err="1"/>
              <a:t>B,n</a:t>
            </a:r>
            <a:r>
              <a:rPr lang="en-IN" dirty="0"/>
              <a:t>);</a:t>
            </a:r>
          </a:p>
          <a:p>
            <a:r>
              <a:rPr lang="en-IN" dirty="0"/>
              <a:t>	</a:t>
            </a:r>
            <a:r>
              <a:rPr lang="en-IN" dirty="0" err="1"/>
              <a:t>printf</a:t>
            </a:r>
            <a:r>
              <a:rPr lang="en-IN" dirty="0"/>
              <a:t>("\</a:t>
            </a:r>
            <a:r>
              <a:rPr lang="en-IN" dirty="0" err="1"/>
              <a:t>nMENU</a:t>
            </a:r>
            <a:r>
              <a:rPr lang="en-IN" dirty="0"/>
              <a:t>\n");</a:t>
            </a:r>
          </a:p>
          <a:p>
            <a:r>
              <a:rPr lang="en-IN" dirty="0"/>
              <a:t>	</a:t>
            </a:r>
            <a:r>
              <a:rPr lang="en-IN" dirty="0" err="1"/>
              <a:t>printf</a:t>
            </a:r>
            <a:r>
              <a:rPr lang="en-IN" dirty="0"/>
              <a:t>("1.ADDITION\n");</a:t>
            </a:r>
          </a:p>
          <a:p>
            <a:r>
              <a:rPr lang="en-IN" dirty="0"/>
              <a:t>	</a:t>
            </a:r>
            <a:r>
              <a:rPr lang="en-IN" dirty="0" err="1"/>
              <a:t>printf</a:t>
            </a:r>
            <a:r>
              <a:rPr lang="en-IN" dirty="0"/>
              <a:t>("2.SUBTRACTION\n");</a:t>
            </a:r>
          </a:p>
          <a:p>
            <a:r>
              <a:rPr lang="en-IN" dirty="0"/>
              <a:t>	</a:t>
            </a:r>
            <a:r>
              <a:rPr lang="en-IN" dirty="0" err="1"/>
              <a:t>printf</a:t>
            </a:r>
            <a:r>
              <a:rPr lang="en-IN" dirty="0"/>
              <a:t>("3.MULTIPLICATION\n");</a:t>
            </a:r>
          </a:p>
          <a:p>
            <a:r>
              <a:rPr lang="en-IN" dirty="0"/>
              <a:t>	</a:t>
            </a:r>
            <a:r>
              <a:rPr lang="en-IN" dirty="0" err="1"/>
              <a:t>printf</a:t>
            </a:r>
            <a:r>
              <a:rPr lang="en-IN" dirty="0"/>
              <a:t>("4.TRANSPOSE\n");</a:t>
            </a:r>
          </a:p>
          <a:p>
            <a:r>
              <a:rPr lang="en-IN" dirty="0"/>
              <a:t>	</a:t>
            </a:r>
            <a:r>
              <a:rPr lang="en-IN" dirty="0" err="1"/>
              <a:t>printf</a:t>
            </a:r>
            <a:r>
              <a:rPr lang="en-IN" dirty="0"/>
              <a:t>("5.DETERMINANT\n");</a:t>
            </a:r>
          </a:p>
          <a:p>
            <a:r>
              <a:rPr lang="en-IN" dirty="0"/>
              <a:t>	</a:t>
            </a:r>
            <a:r>
              <a:rPr lang="en-IN" dirty="0" err="1"/>
              <a:t>printf</a:t>
            </a:r>
            <a:r>
              <a:rPr lang="en-IN" dirty="0"/>
              <a:t>("6.SCALING\n");</a:t>
            </a:r>
          </a:p>
          <a:p>
            <a:r>
              <a:rPr lang="en-IN"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8348" y="142852"/>
            <a:ext cx="9001188" cy="6463308"/>
          </a:xfrm>
          <a:prstGeom prst="rect">
            <a:avLst/>
          </a:prstGeom>
          <a:noFill/>
        </p:spPr>
        <p:txBody>
          <a:bodyPr wrap="square" rtlCol="0">
            <a:spAutoFit/>
          </a:bodyPr>
          <a:lstStyle/>
          <a:p>
            <a:endParaRPr lang="en-IN" dirty="0"/>
          </a:p>
          <a:p>
            <a:r>
              <a:rPr lang="en-IN" dirty="0"/>
              <a:t>	</a:t>
            </a:r>
            <a:r>
              <a:rPr lang="en-IN" dirty="0" err="1"/>
              <a:t>printf</a:t>
            </a:r>
            <a:r>
              <a:rPr lang="en-IN" dirty="0"/>
              <a:t>("7.EXIT\n");</a:t>
            </a:r>
          </a:p>
          <a:p>
            <a:r>
              <a:rPr lang="en-IN" dirty="0"/>
              <a:t>	</a:t>
            </a:r>
            <a:r>
              <a:rPr lang="en-IN" dirty="0" err="1"/>
              <a:t>printf</a:t>
            </a:r>
            <a:r>
              <a:rPr lang="en-IN" dirty="0"/>
              <a:t>("Enter your choice=&gt; ");</a:t>
            </a:r>
          </a:p>
          <a:p>
            <a:r>
              <a:rPr lang="en-IN" dirty="0"/>
              <a:t>	</a:t>
            </a:r>
            <a:r>
              <a:rPr lang="en-IN" dirty="0" err="1"/>
              <a:t>scanf</a:t>
            </a:r>
            <a:r>
              <a:rPr lang="en-IN" dirty="0"/>
              <a:t>("%</a:t>
            </a:r>
            <a:r>
              <a:rPr lang="en-IN" dirty="0" err="1"/>
              <a:t>d",&amp;choice</a:t>
            </a:r>
            <a:r>
              <a:rPr lang="en-IN" dirty="0"/>
              <a:t>);</a:t>
            </a:r>
          </a:p>
          <a:p>
            <a:r>
              <a:rPr lang="en-IN" dirty="0"/>
              <a:t>	while(choice!=7){</a:t>
            </a:r>
          </a:p>
          <a:p>
            <a:r>
              <a:rPr lang="en-IN" dirty="0"/>
              <a:t>		switch(choice){</a:t>
            </a:r>
          </a:p>
          <a:p>
            <a:r>
              <a:rPr lang="en-IN" dirty="0"/>
              <a:t>			case 1:</a:t>
            </a:r>
          </a:p>
          <a:p>
            <a:r>
              <a:rPr lang="en-IN" dirty="0"/>
              <a:t>				addition(</a:t>
            </a:r>
            <a:r>
              <a:rPr lang="en-IN" dirty="0" err="1"/>
              <a:t>A,B,n</a:t>
            </a:r>
            <a:r>
              <a:rPr lang="en-IN" dirty="0"/>
              <a:t>);</a:t>
            </a:r>
          </a:p>
          <a:p>
            <a:r>
              <a:rPr lang="en-IN" dirty="0"/>
              <a:t>				break;</a:t>
            </a:r>
          </a:p>
          <a:p>
            <a:r>
              <a:rPr lang="en-IN" dirty="0"/>
              <a:t>			case 2:</a:t>
            </a:r>
          </a:p>
          <a:p>
            <a:r>
              <a:rPr lang="en-IN" dirty="0"/>
              <a:t>				subtraction(</a:t>
            </a:r>
            <a:r>
              <a:rPr lang="en-IN" dirty="0" err="1"/>
              <a:t>A,B,n</a:t>
            </a:r>
            <a:r>
              <a:rPr lang="en-IN" dirty="0"/>
              <a:t>);</a:t>
            </a:r>
          </a:p>
          <a:p>
            <a:r>
              <a:rPr lang="en-IN" dirty="0"/>
              <a:t>				break;</a:t>
            </a:r>
          </a:p>
          <a:p>
            <a:r>
              <a:rPr lang="en-IN" dirty="0"/>
              <a:t>			case 3:</a:t>
            </a:r>
          </a:p>
          <a:p>
            <a:r>
              <a:rPr lang="en-IN" dirty="0"/>
              <a:t>				multiplication(</a:t>
            </a:r>
            <a:r>
              <a:rPr lang="en-IN" dirty="0" err="1"/>
              <a:t>A,B,n</a:t>
            </a:r>
            <a:r>
              <a:rPr lang="en-IN" dirty="0"/>
              <a:t>);</a:t>
            </a:r>
          </a:p>
          <a:p>
            <a:r>
              <a:rPr lang="en-IN" dirty="0"/>
              <a:t>				break;</a:t>
            </a:r>
          </a:p>
          <a:p>
            <a:r>
              <a:rPr lang="en-IN" dirty="0"/>
              <a:t>			case 4:</a:t>
            </a:r>
          </a:p>
          <a:p>
            <a:r>
              <a:rPr lang="en-IN" dirty="0"/>
              <a:t>				transpose(</a:t>
            </a:r>
            <a:r>
              <a:rPr lang="en-IN" dirty="0" err="1"/>
              <a:t>A,n</a:t>
            </a:r>
            <a:r>
              <a:rPr lang="en-IN" dirty="0"/>
              <a:t>);</a:t>
            </a:r>
          </a:p>
          <a:p>
            <a:r>
              <a:rPr lang="en-IN" dirty="0"/>
              <a:t>				break;</a:t>
            </a:r>
          </a:p>
          <a:p>
            <a:r>
              <a:rPr lang="en-IN" dirty="0"/>
              <a:t>			case 5:</a:t>
            </a:r>
          </a:p>
          <a:p>
            <a:r>
              <a:rPr lang="en-IN" dirty="0"/>
              <a:t>				determinant(A);</a:t>
            </a:r>
          </a:p>
          <a:p>
            <a:r>
              <a:rPr lang="en-IN" dirty="0"/>
              <a:t>				break;</a:t>
            </a:r>
          </a:p>
          <a:p>
            <a:r>
              <a:rPr lang="en-IN" dirty="0"/>
              <a:t>			</a:t>
            </a: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6910" y="214291"/>
            <a:ext cx="7929618" cy="6740307"/>
          </a:xfrm>
          <a:prstGeom prst="rect">
            <a:avLst/>
          </a:prstGeom>
          <a:noFill/>
        </p:spPr>
        <p:txBody>
          <a:bodyPr wrap="square" rtlCol="0">
            <a:spAutoFit/>
          </a:bodyPr>
          <a:lstStyle/>
          <a:p>
            <a:r>
              <a:rPr lang="en-IN" dirty="0"/>
              <a:t>                                                      case 6:</a:t>
            </a:r>
          </a:p>
          <a:p>
            <a:r>
              <a:rPr lang="en-IN" dirty="0"/>
              <a:t>				scaling(</a:t>
            </a:r>
            <a:r>
              <a:rPr lang="en-IN" dirty="0" err="1"/>
              <a:t>A,n</a:t>
            </a:r>
            <a:r>
              <a:rPr lang="en-IN" dirty="0"/>
              <a:t>);</a:t>
            </a:r>
          </a:p>
          <a:p>
            <a:r>
              <a:rPr lang="en-IN" dirty="0"/>
              <a:t>				break;</a:t>
            </a:r>
          </a:p>
          <a:p>
            <a:r>
              <a:rPr lang="en-IN" dirty="0"/>
              <a:t>			default:</a:t>
            </a:r>
          </a:p>
          <a:p>
            <a:r>
              <a:rPr lang="en-IN" dirty="0"/>
              <a:t>				</a:t>
            </a:r>
            <a:r>
              <a:rPr lang="en-IN" dirty="0" err="1"/>
              <a:t>printf</a:t>
            </a:r>
            <a:r>
              <a:rPr lang="en-IN" dirty="0"/>
              <a:t>("\</a:t>
            </a:r>
            <a:r>
              <a:rPr lang="en-IN" dirty="0" err="1"/>
              <a:t>nINVALID</a:t>
            </a:r>
            <a:r>
              <a:rPr lang="en-IN" dirty="0"/>
              <a:t> CHOICE!");</a:t>
            </a:r>
          </a:p>
          <a:p>
            <a:r>
              <a:rPr lang="en-IN" dirty="0"/>
              <a:t>		}</a:t>
            </a:r>
          </a:p>
          <a:p>
            <a:r>
              <a:rPr lang="en-IN" dirty="0"/>
              <a:t>		</a:t>
            </a:r>
            <a:r>
              <a:rPr lang="en-IN" dirty="0" err="1"/>
              <a:t>printf</a:t>
            </a:r>
            <a:r>
              <a:rPr lang="en-IN" dirty="0"/>
              <a:t>("\</a:t>
            </a:r>
            <a:r>
              <a:rPr lang="en-IN" dirty="0" err="1"/>
              <a:t>nEnter</a:t>
            </a:r>
            <a:r>
              <a:rPr lang="en-IN" dirty="0"/>
              <a:t> your choice=&gt; ");</a:t>
            </a:r>
          </a:p>
          <a:p>
            <a:r>
              <a:rPr lang="en-IN" dirty="0"/>
              <a:t>		</a:t>
            </a:r>
            <a:r>
              <a:rPr lang="en-IN" dirty="0" err="1"/>
              <a:t>scanf</a:t>
            </a:r>
            <a:r>
              <a:rPr lang="en-IN" dirty="0"/>
              <a:t>("%</a:t>
            </a:r>
            <a:r>
              <a:rPr lang="en-IN" dirty="0" err="1"/>
              <a:t>d",&amp;choice</a:t>
            </a:r>
            <a:r>
              <a:rPr lang="en-IN" dirty="0"/>
              <a:t>);</a:t>
            </a:r>
          </a:p>
          <a:p>
            <a:r>
              <a:rPr lang="en-IN" dirty="0"/>
              <a:t>	}</a:t>
            </a:r>
          </a:p>
          <a:p>
            <a:r>
              <a:rPr lang="en-IN" dirty="0"/>
              <a:t>	</a:t>
            </a:r>
            <a:r>
              <a:rPr lang="en-IN" dirty="0" err="1"/>
              <a:t>printf</a:t>
            </a:r>
            <a:r>
              <a:rPr lang="en-IN" dirty="0"/>
              <a:t>("\</a:t>
            </a:r>
            <a:r>
              <a:rPr lang="en-IN" dirty="0" err="1"/>
              <a:t>nEXITING</a:t>
            </a:r>
            <a:r>
              <a:rPr lang="en-IN" dirty="0"/>
              <a:t>");</a:t>
            </a:r>
          </a:p>
          <a:p>
            <a:r>
              <a:rPr lang="en-IN" dirty="0"/>
              <a:t>	return 0;</a:t>
            </a:r>
          </a:p>
          <a:p>
            <a:r>
              <a:rPr lang="en-IN" dirty="0"/>
              <a:t>}</a:t>
            </a:r>
          </a:p>
          <a:p>
            <a:r>
              <a:rPr lang="en-IN" dirty="0"/>
              <a:t>void addition(</a:t>
            </a:r>
            <a:r>
              <a:rPr lang="en-IN" dirty="0" err="1"/>
              <a:t>int</a:t>
            </a:r>
            <a:r>
              <a:rPr lang="en-IN" dirty="0"/>
              <a:t> A[][3],</a:t>
            </a:r>
            <a:r>
              <a:rPr lang="en-IN" dirty="0" err="1"/>
              <a:t>int</a:t>
            </a:r>
            <a:r>
              <a:rPr lang="en-IN" dirty="0"/>
              <a:t> B[][3],</a:t>
            </a:r>
            <a:r>
              <a:rPr lang="en-IN" dirty="0" err="1"/>
              <a:t>int</a:t>
            </a:r>
            <a:r>
              <a:rPr lang="en-IN" dirty="0"/>
              <a:t> n)</a:t>
            </a:r>
          </a:p>
          <a:p>
            <a:r>
              <a:rPr lang="en-IN" dirty="0"/>
              <a:t>{</a:t>
            </a:r>
          </a:p>
          <a:p>
            <a:r>
              <a:rPr lang="en-IN" dirty="0"/>
              <a:t>	</a:t>
            </a:r>
            <a:r>
              <a:rPr lang="en-IN" dirty="0" err="1"/>
              <a:t>int</a:t>
            </a:r>
            <a:r>
              <a:rPr lang="en-IN" dirty="0"/>
              <a:t> </a:t>
            </a:r>
            <a:r>
              <a:rPr lang="en-IN" dirty="0" err="1"/>
              <a:t>i,j,sum</a:t>
            </a:r>
            <a:r>
              <a:rPr lang="en-IN" dirty="0"/>
              <a:t>=0;</a:t>
            </a:r>
          </a:p>
          <a:p>
            <a:r>
              <a:rPr lang="en-IN" dirty="0"/>
              <a:t>	</a:t>
            </a:r>
            <a:r>
              <a:rPr lang="en-IN" dirty="0" err="1"/>
              <a:t>printf</a:t>
            </a:r>
            <a:r>
              <a:rPr lang="en-IN" dirty="0"/>
              <a:t>("\</a:t>
            </a:r>
            <a:r>
              <a:rPr lang="en-IN" dirty="0" err="1"/>
              <a:t>nResultant</a:t>
            </a:r>
            <a:r>
              <a:rPr lang="en-IN" dirty="0"/>
              <a:t> matrix:\n");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sum=A[</a:t>
            </a:r>
            <a:r>
              <a:rPr lang="en-IN" dirty="0" err="1"/>
              <a:t>i</a:t>
            </a:r>
            <a:r>
              <a:rPr lang="en-IN" dirty="0"/>
              <a:t>][j]+B[</a:t>
            </a:r>
            <a:r>
              <a:rPr lang="en-IN" dirty="0" err="1"/>
              <a:t>i</a:t>
            </a:r>
            <a:r>
              <a:rPr lang="en-IN" dirty="0"/>
              <a:t>][j];</a:t>
            </a:r>
          </a:p>
          <a:p>
            <a:r>
              <a:rPr lang="en-IN" dirty="0"/>
              <a:t>			</a:t>
            </a:r>
            <a:r>
              <a:rPr lang="en-IN" dirty="0" err="1"/>
              <a:t>printf</a:t>
            </a:r>
            <a:r>
              <a:rPr lang="en-IN" dirty="0"/>
              <a:t>("%d ",sum);</a:t>
            </a:r>
          </a:p>
          <a:p>
            <a:r>
              <a:rPr lang="en-IN" dirty="0"/>
              <a:t>		}</a:t>
            </a:r>
          </a:p>
          <a:p>
            <a:r>
              <a:rPr lang="en-IN" dirty="0"/>
              <a:t>		</a:t>
            </a:r>
            <a:r>
              <a:rPr lang="en-IN" dirty="0" err="1"/>
              <a:t>printf</a:t>
            </a:r>
            <a:r>
              <a:rPr lang="en-IN" dirty="0"/>
              <a:t>("\n");</a:t>
            </a:r>
          </a:p>
          <a:p>
            <a:r>
              <a:rPr lang="en-IN" dirty="0"/>
              <a:t>	}</a:t>
            </a:r>
          </a:p>
          <a:p>
            <a:r>
              <a:rPr lang="en-IN"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562</Words>
  <Application>Microsoft Office PowerPoint</Application>
  <PresentationFormat>Widescreen</PresentationFormat>
  <Paragraphs>221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MATRIX MANIPULATOR </vt:lpstr>
      <vt:lpstr>Problem Statement</vt:lpstr>
      <vt:lpstr>Brief Description </vt:lpstr>
      <vt:lpstr>Algorithm </vt:lpstr>
      <vt:lpstr>PowerPoint Presentation</vt:lpstr>
      <vt:lpstr>Implementation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MANIPULATOR</dc:title>
  <dc:creator>SATYAS</dc:creator>
  <cp:lastModifiedBy>Nikhil Nayak</cp:lastModifiedBy>
  <cp:revision>12</cp:revision>
  <dcterms:created xsi:type="dcterms:W3CDTF">2018-04-08T04:53:16Z</dcterms:created>
  <dcterms:modified xsi:type="dcterms:W3CDTF">2018-04-09T04:13:36Z</dcterms:modified>
</cp:coreProperties>
</file>