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4" autoAdjust="0"/>
    <p:restoredTop sz="94660"/>
  </p:normalViewPr>
  <p:slideViewPr>
    <p:cSldViewPr>
      <p:cViewPr varScale="1">
        <p:scale>
          <a:sx n="68" d="100"/>
          <a:sy n="68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A6294-40BE-44EC-BDDF-1B498E9BC5FC}" type="datetimeFigureOut">
              <a:rPr lang="en-US" smtClean="0"/>
              <a:pPr/>
              <a:t>3/1/2018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61E0D-FF9B-4C77-A306-46F43AE05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61E0D-FF9B-4C77-A306-46F43AE05F2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8BBA-6177-42B4-BA6D-E300F5CD6CEC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3C3-F87B-4E2A-B7FD-27C48AE92EC9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7B6-DAE4-4844-B6F7-F28F2A08E855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5FEA-4AC9-4D21-80AD-76EBFA36E05E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057-F4BD-4D1E-8972-7151E647AB3B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CB3A-B368-45F4-826B-BB9F358152E1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7EA3-4EA0-4858-9D4A-32DADDD151BF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B09E-A4B8-480A-BB26-770A949A7260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60D5-807E-42AA-AA75-1D0F8C1684BD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8ADC-9A73-4033-8554-17FF3DC023E8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CBE-16EB-4F7C-965A-F68DFFF49418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13A2-103E-4E60-8917-D102B4BF74E3}" type="datetime1">
              <a:rPr lang="en-US" smtClean="0"/>
              <a:pPr/>
              <a:t>3/1/2018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3476-97EF-4986-857F-1B0A15930B1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17- Computing k</a:t>
            </a:r>
            <a:r>
              <a:rPr lang="en-IN" b="1" baseline="30000" dirty="0" smtClean="0"/>
              <a:t>th</a:t>
            </a:r>
            <a:r>
              <a:rPr lang="en-IN" b="1" dirty="0" smtClean="0"/>
              <a:t> Roots Modulo 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7150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suppose that for a given number b, we are told to find a solution to the congruence 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                                      x</a:t>
            </a:r>
            <a:r>
              <a:rPr lang="en-IN" sz="2800" b="1" baseline="30000" dirty="0" smtClean="0">
                <a:solidFill>
                  <a:schemeClr val="tx1"/>
                </a:solidFill>
              </a:rPr>
              <a:t>k </a:t>
            </a:r>
            <a:r>
              <a:rPr lang="en-IN" sz="2800" b="1" dirty="0" smtClean="0">
                <a:solidFill>
                  <a:schemeClr val="tx1"/>
                </a:solidFill>
              </a:rPr>
              <a:t> ≡ b (mod m). 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We could try substituting x = 0, 1, 2, ... until we find a solution, but if m is large, this could take a long time. 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00B050"/>
                </a:solidFill>
              </a:rPr>
              <a:t>Example</a:t>
            </a:r>
            <a:r>
              <a:rPr lang="en-IN" sz="2800" b="1" dirty="0" smtClean="0">
                <a:solidFill>
                  <a:schemeClr val="tx1"/>
                </a:solidFill>
              </a:rPr>
              <a:t>- solve the congruence  x</a:t>
            </a:r>
            <a:r>
              <a:rPr lang="en-IN" sz="2800" b="1" baseline="30000" dirty="0" smtClean="0">
                <a:solidFill>
                  <a:schemeClr val="tx1"/>
                </a:solidFill>
              </a:rPr>
              <a:t>131</a:t>
            </a:r>
            <a:r>
              <a:rPr lang="en-IN" sz="2800" b="1" dirty="0" smtClean="0">
                <a:solidFill>
                  <a:schemeClr val="tx1"/>
                </a:solidFill>
              </a:rPr>
              <a:t> ≡ 758 (mod 1073).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Solution-      1073 = 29 . 37</a:t>
            </a:r>
          </a:p>
          <a:p>
            <a:pPr>
              <a:buNone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                     </a:t>
            </a:r>
            <a:r>
              <a:rPr lang="en-IN" sz="2800" b="1" dirty="0" smtClean="0">
                <a:solidFill>
                  <a:schemeClr val="tx1"/>
                </a:solidFill>
                <a:latin typeface="Tw Cen MT"/>
              </a:rPr>
              <a:t>Ø(</a:t>
            </a:r>
            <a:r>
              <a:rPr lang="en-IN" sz="2800" b="1" dirty="0" smtClean="0">
                <a:solidFill>
                  <a:schemeClr val="tx1"/>
                </a:solidFill>
              </a:rPr>
              <a:t>1073</a:t>
            </a:r>
            <a:r>
              <a:rPr lang="en-IN" sz="2800" b="1" dirty="0" smtClean="0">
                <a:solidFill>
                  <a:schemeClr val="tx1"/>
                </a:solidFill>
                <a:latin typeface="Tw Cen MT"/>
              </a:rPr>
              <a:t>) = Ø(</a:t>
            </a:r>
            <a:r>
              <a:rPr lang="en-IN" sz="2800" b="1" dirty="0" smtClean="0">
                <a:solidFill>
                  <a:schemeClr val="tx1"/>
                </a:solidFill>
              </a:rPr>
              <a:t>29) </a:t>
            </a:r>
            <a:r>
              <a:rPr lang="en-IN" sz="2800" b="1" dirty="0" smtClean="0">
                <a:solidFill>
                  <a:schemeClr val="tx1"/>
                </a:solidFill>
                <a:latin typeface="Tw Cen MT"/>
              </a:rPr>
              <a:t>Ø(</a:t>
            </a:r>
            <a:r>
              <a:rPr lang="en-IN" sz="2800" b="1" dirty="0" smtClean="0">
                <a:solidFill>
                  <a:schemeClr val="tx1"/>
                </a:solidFill>
              </a:rPr>
              <a:t>37) = 28.36 = 1008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 find the sol to      ku – </a:t>
            </a:r>
            <a:r>
              <a:rPr lang="en-IN" sz="2800" b="1" dirty="0" smtClean="0">
                <a:solidFill>
                  <a:schemeClr val="tx1"/>
                </a:solidFill>
                <a:latin typeface="Tw Cen MT"/>
              </a:rPr>
              <a:t>Ø(m)v = 1   (in positive integers)</a:t>
            </a:r>
          </a:p>
          <a:p>
            <a:pPr>
              <a:buNone/>
            </a:pPr>
            <a:r>
              <a:rPr lang="en-IN" sz="2800" b="1" dirty="0">
                <a:solidFill>
                  <a:schemeClr val="tx1"/>
                </a:solidFill>
                <a:latin typeface="Tw Cen MT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Tw Cen MT"/>
              </a:rPr>
              <a:t>                   i.e.  131</a:t>
            </a:r>
            <a:r>
              <a:rPr lang="en-IN" sz="2800" b="1" dirty="0" smtClean="0">
                <a:solidFill>
                  <a:schemeClr val="tx1"/>
                </a:solidFill>
              </a:rPr>
              <a:t>u – 1008v </a:t>
            </a:r>
            <a:r>
              <a:rPr lang="en-IN" sz="2800" b="1" dirty="0" smtClean="0">
                <a:solidFill>
                  <a:schemeClr val="tx1"/>
                </a:solidFill>
                <a:latin typeface="Tw Cen MT"/>
              </a:rPr>
              <a:t>=</a:t>
            </a:r>
            <a:r>
              <a:rPr lang="en-IN" sz="2800" b="1" dirty="0" smtClean="0">
                <a:solidFill>
                  <a:schemeClr val="tx1"/>
                </a:solidFill>
              </a:rPr>
              <a:t> 1</a:t>
            </a:r>
          </a:p>
          <a:p>
            <a:pPr>
              <a:buNone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          (u,v) = (731, 95)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The equation 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131 . 731 -1008 . 95 = 1 </a:t>
            </a:r>
          </a:p>
          <a:p>
            <a:pPr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provides the key to solving the original problem.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14348" y="5072074"/>
            <a:ext cx="3571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dirty="0" smtClean="0"/>
              <a:t>Notice that (x</a:t>
            </a:r>
            <a:r>
              <a:rPr lang="en-IN" baseline="30000" dirty="0" smtClean="0"/>
              <a:t>131</a:t>
            </a:r>
            <a:r>
              <a:rPr lang="en-IN" dirty="0" smtClean="0"/>
              <a:t>)</a:t>
            </a:r>
            <a:r>
              <a:rPr lang="en-IN" baseline="30000" dirty="0" smtClean="0"/>
              <a:t>731</a:t>
            </a:r>
            <a:r>
              <a:rPr lang="en-IN" dirty="0" smtClean="0"/>
              <a:t> = x</a:t>
            </a:r>
            <a:r>
              <a:rPr lang="en-IN" baseline="30000" dirty="0" smtClean="0"/>
              <a:t>131·731</a:t>
            </a:r>
            <a:r>
              <a:rPr lang="en-IN" dirty="0" smtClean="0"/>
              <a:t> = x</a:t>
            </a:r>
            <a:r>
              <a:rPr lang="en-IN" baseline="30000" dirty="0" smtClean="0"/>
              <a:t>1+1008·95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= x. (x</a:t>
            </a:r>
            <a:r>
              <a:rPr lang="en-IN" baseline="30000" dirty="0" smtClean="0"/>
              <a:t>1008</a:t>
            </a:r>
            <a:r>
              <a:rPr lang="en-IN" dirty="0" smtClean="0"/>
              <a:t>)</a:t>
            </a:r>
            <a:r>
              <a:rPr lang="en-IN" baseline="30000" dirty="0" smtClean="0"/>
              <a:t>95 </a:t>
            </a: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≡ x ( mod 1073 )    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( since x</a:t>
            </a:r>
            <a:r>
              <a:rPr lang="en-IN" baseline="30000" dirty="0" smtClean="0"/>
              <a:t>1008</a:t>
            </a:r>
            <a:r>
              <a:rPr lang="en-IN" dirty="0" smtClean="0"/>
              <a:t> ≡ 1 (mod 1073))</a:t>
            </a:r>
          </a:p>
          <a:p>
            <a:pPr>
              <a:buNone/>
            </a:pPr>
            <a:r>
              <a:rPr lang="en-IN" baseline="30000" dirty="0" smtClean="0"/>
              <a:t> </a:t>
            </a:r>
            <a:r>
              <a:rPr lang="en-IN" dirty="0" smtClean="0"/>
              <a:t> Therefore, x ≡ (x</a:t>
            </a:r>
            <a:r>
              <a:rPr lang="en-IN" baseline="30000" dirty="0" smtClean="0"/>
              <a:t>131</a:t>
            </a:r>
            <a:r>
              <a:rPr lang="en-IN" dirty="0" smtClean="0"/>
              <a:t>)</a:t>
            </a:r>
            <a:r>
              <a:rPr lang="en-IN" baseline="30000" dirty="0" smtClean="0"/>
              <a:t>731</a:t>
            </a:r>
            <a:r>
              <a:rPr lang="en-IN" dirty="0" smtClean="0"/>
              <a:t> ≡ 758</a:t>
            </a:r>
            <a:r>
              <a:rPr lang="en-IN" baseline="30000" dirty="0" smtClean="0"/>
              <a:t>731  </a:t>
            </a:r>
            <a:r>
              <a:rPr lang="en-IN" dirty="0" smtClean="0"/>
              <a:t>(mod 1073)        </a:t>
            </a:r>
          </a:p>
          <a:p>
            <a:pPr>
              <a:buNone/>
            </a:pPr>
            <a:r>
              <a:rPr lang="en-IN" baseline="30000" dirty="0"/>
              <a:t> </a:t>
            </a:r>
            <a:r>
              <a:rPr lang="en-IN" baseline="30000" dirty="0" smtClean="0"/>
              <a:t>                                                     </a:t>
            </a:r>
            <a:endParaRPr lang="en-IN" b="1" baseline="30000" dirty="0" smtClean="0"/>
          </a:p>
          <a:p>
            <a:pPr>
              <a:buNone/>
            </a:pPr>
            <a:r>
              <a:rPr lang="en-IN" dirty="0" smtClean="0"/>
              <a:t> We use the method of successive squares to compute the number 758</a:t>
            </a:r>
            <a:r>
              <a:rPr lang="en-IN" baseline="30000" dirty="0" smtClean="0"/>
              <a:t>731</a:t>
            </a:r>
            <a:r>
              <a:rPr lang="en-IN" dirty="0" smtClean="0"/>
              <a:t> (mod 1073).</a:t>
            </a:r>
          </a:p>
          <a:p>
            <a:pPr>
              <a:buNone/>
            </a:pPr>
            <a:r>
              <a:rPr lang="en-IN" dirty="0" smtClean="0"/>
              <a:t>Solving this we get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x ≡ 905 (mod 1073).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2865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Algorithm1 (How to Compute k</a:t>
            </a:r>
            <a:r>
              <a:rPr lang="en-IN" b="1" baseline="30000" dirty="0" smtClean="0"/>
              <a:t>th</a:t>
            </a:r>
            <a:r>
              <a:rPr lang="en-IN" b="1" dirty="0" smtClean="0"/>
              <a:t> Roots Modulo m)-</a:t>
            </a:r>
          </a:p>
          <a:p>
            <a:pPr>
              <a:buNone/>
            </a:pPr>
            <a:r>
              <a:rPr lang="en-IN" dirty="0" smtClean="0"/>
              <a:t>Let b, k, and m be given integers that satisfy </a:t>
            </a:r>
          </a:p>
          <a:p>
            <a:pPr>
              <a:buNone/>
            </a:pPr>
            <a:r>
              <a:rPr lang="en-IN" dirty="0" smtClean="0"/>
              <a:t>         gcd(b, m) = 1 and gcd(k, </a:t>
            </a:r>
            <a:r>
              <a:rPr lang="en-IN" dirty="0" smtClean="0">
                <a:latin typeface="Tw Cen MT"/>
              </a:rPr>
              <a:t>Ø</a:t>
            </a:r>
            <a:r>
              <a:rPr lang="en-IN" dirty="0" smtClean="0"/>
              <a:t>(m)) = 1.</a:t>
            </a:r>
          </a:p>
          <a:p>
            <a:pPr>
              <a:buNone/>
            </a:pPr>
            <a:r>
              <a:rPr lang="en-IN" dirty="0" smtClean="0"/>
              <a:t>The following steps give a solution to the congruence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x</a:t>
            </a:r>
            <a:r>
              <a:rPr lang="en-IN" baseline="30000" dirty="0" smtClean="0"/>
              <a:t>k</a:t>
            </a:r>
            <a:r>
              <a:rPr lang="en-IN" dirty="0" smtClean="0"/>
              <a:t> ≡ b (mod m).   </a:t>
            </a:r>
          </a:p>
          <a:p>
            <a:pPr marL="514350" indent="-514350">
              <a:buAutoNum type="arabicPeriod"/>
            </a:pPr>
            <a:r>
              <a:rPr lang="en-IN" dirty="0" smtClean="0"/>
              <a:t>Compute </a:t>
            </a:r>
            <a:r>
              <a:rPr lang="en-IN" dirty="0" smtClean="0">
                <a:latin typeface="Tw Cen MT"/>
              </a:rPr>
              <a:t>Ø</a:t>
            </a:r>
            <a:r>
              <a:rPr lang="en-IN" dirty="0" smtClean="0"/>
              <a:t>(m).</a:t>
            </a:r>
          </a:p>
          <a:p>
            <a:pPr marL="514350" indent="-514350">
              <a:buNone/>
            </a:pPr>
            <a:r>
              <a:rPr lang="en-IN" dirty="0" smtClean="0"/>
              <a:t>2. Find positive integers u and v that satisfy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       ku - </a:t>
            </a:r>
            <a:r>
              <a:rPr lang="en-IN" dirty="0" smtClean="0">
                <a:latin typeface="Tw Cen MT"/>
              </a:rPr>
              <a:t>Ø</a:t>
            </a:r>
            <a:r>
              <a:rPr lang="en-IN" dirty="0" smtClean="0"/>
              <a:t>( m )v = 1.</a:t>
            </a:r>
          </a:p>
          <a:p>
            <a:pPr marL="514350" indent="-514350">
              <a:buNone/>
            </a:pPr>
            <a:r>
              <a:rPr lang="en-IN" dirty="0" smtClean="0"/>
              <a:t>3. Compute </a:t>
            </a:r>
            <a:r>
              <a:rPr lang="en-IN" b="1" dirty="0" smtClean="0"/>
              <a:t>b</a:t>
            </a:r>
            <a:r>
              <a:rPr lang="en-IN" b="1" baseline="30000" dirty="0" smtClean="0"/>
              <a:t>u</a:t>
            </a:r>
            <a:r>
              <a:rPr lang="en-IN" b="1" dirty="0" smtClean="0"/>
              <a:t>(mod m) </a:t>
            </a:r>
            <a:r>
              <a:rPr lang="en-IN" dirty="0" smtClean="0"/>
              <a:t>by successive squaring. 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The value obtained gives the solution x.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b="1" dirty="0" smtClean="0"/>
              <a:t>Why Does It Work? </a:t>
            </a:r>
          </a:p>
          <a:p>
            <a:pPr>
              <a:buNone/>
            </a:pPr>
            <a:r>
              <a:rPr lang="en-IN" dirty="0" smtClean="0"/>
              <a:t> We need to check that x = b</a:t>
            </a:r>
            <a:r>
              <a:rPr lang="en-IN" baseline="30000" dirty="0" smtClean="0"/>
              <a:t>u</a:t>
            </a:r>
            <a:r>
              <a:rPr lang="en-IN" dirty="0" smtClean="0"/>
              <a:t> is a solution to the congruence x</a:t>
            </a:r>
            <a:r>
              <a:rPr lang="en-IN" baseline="30000" dirty="0" smtClean="0"/>
              <a:t>k</a:t>
            </a:r>
            <a:r>
              <a:rPr lang="en-IN" dirty="0" smtClean="0"/>
              <a:t> = b (mod m).</a:t>
            </a:r>
          </a:p>
          <a:p>
            <a:pPr>
              <a:buNone/>
            </a:pPr>
            <a:r>
              <a:rPr lang="en-IN" b="1" dirty="0" smtClean="0"/>
              <a:t>x</a:t>
            </a:r>
            <a:r>
              <a:rPr lang="en-IN" b="1" baseline="30000" dirty="0" smtClean="0"/>
              <a:t>k </a:t>
            </a:r>
            <a:r>
              <a:rPr lang="en-IN" b="1" dirty="0" smtClean="0"/>
              <a:t>= (b</a:t>
            </a:r>
            <a:r>
              <a:rPr lang="en-IN" b="1" baseline="30000" dirty="0" smtClean="0"/>
              <a:t>u</a:t>
            </a:r>
            <a:r>
              <a:rPr lang="en-IN" b="1" dirty="0" smtClean="0"/>
              <a:t>)</a:t>
            </a:r>
            <a:r>
              <a:rPr lang="en-IN" b="1" baseline="30000" dirty="0" smtClean="0"/>
              <a:t>k </a:t>
            </a:r>
            <a:r>
              <a:rPr lang="en-IN" baseline="30000" dirty="0" smtClean="0"/>
              <a:t>                           </a:t>
            </a:r>
            <a:r>
              <a:rPr lang="en-IN" sz="2800" dirty="0" smtClean="0"/>
              <a:t>substituting x = b</a:t>
            </a:r>
            <a:r>
              <a:rPr lang="en-IN" sz="2800" baseline="30000" dirty="0" smtClean="0"/>
              <a:t>u</a:t>
            </a:r>
            <a:r>
              <a:rPr lang="en-IN" sz="2800" dirty="0" smtClean="0"/>
              <a:t> into x</a:t>
            </a:r>
            <a:r>
              <a:rPr lang="en-IN" sz="2800" baseline="30000" dirty="0" smtClean="0"/>
              <a:t>k</a:t>
            </a:r>
            <a:r>
              <a:rPr lang="en-IN" sz="2800" dirty="0" smtClean="0"/>
              <a:t>, </a:t>
            </a:r>
          </a:p>
          <a:p>
            <a:pPr>
              <a:buNone/>
            </a:pPr>
            <a:r>
              <a:rPr lang="en-IN" b="1" dirty="0"/>
              <a:t> </a:t>
            </a:r>
            <a:r>
              <a:rPr lang="en-IN" b="1" dirty="0" smtClean="0"/>
              <a:t>   = b</a:t>
            </a:r>
            <a:r>
              <a:rPr lang="en-IN" b="1" baseline="30000" dirty="0" smtClean="0"/>
              <a:t>uk</a:t>
            </a:r>
            <a:endParaRPr lang="en-IN" b="1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b="1" dirty="0" smtClean="0"/>
              <a:t>= b</a:t>
            </a:r>
            <a:r>
              <a:rPr lang="en-IN" b="1" baseline="30000" dirty="0" smtClean="0"/>
              <a:t>1+</a:t>
            </a:r>
            <a:r>
              <a:rPr lang="en-IN" sz="2800" b="1" baseline="30000" dirty="0" smtClean="0">
                <a:latin typeface="Tw Cen MT"/>
              </a:rPr>
              <a:t>Ø</a:t>
            </a:r>
            <a:r>
              <a:rPr lang="en-IN" b="1" baseline="30000" dirty="0" smtClean="0"/>
              <a:t>(m)v</a:t>
            </a:r>
            <a:r>
              <a:rPr lang="en-IN" b="1" dirty="0" smtClean="0"/>
              <a:t>              </a:t>
            </a:r>
            <a:r>
              <a:rPr lang="en-IN" sz="2400" dirty="0" smtClean="0"/>
              <a:t>since ku - </a:t>
            </a:r>
            <a:r>
              <a:rPr lang="en-IN" sz="2400" dirty="0" smtClean="0">
                <a:latin typeface="Tw Cen MT"/>
              </a:rPr>
              <a:t>Ø</a:t>
            </a:r>
            <a:r>
              <a:rPr lang="en-IN" sz="2400" dirty="0" smtClean="0"/>
              <a:t>(m)v = 1 from Step 2,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b="1" dirty="0" smtClean="0"/>
              <a:t>= b.(b</a:t>
            </a:r>
            <a:r>
              <a:rPr lang="en-IN" sz="2800" b="1" baseline="30000" dirty="0" smtClean="0">
                <a:latin typeface="Tw Cen MT"/>
              </a:rPr>
              <a:t>Ø</a:t>
            </a:r>
            <a:r>
              <a:rPr lang="en-IN" b="1" baseline="30000" dirty="0" smtClean="0"/>
              <a:t>(m)</a:t>
            </a:r>
            <a:r>
              <a:rPr lang="en-IN" b="1" dirty="0" smtClean="0"/>
              <a:t>)</a:t>
            </a:r>
            <a:r>
              <a:rPr lang="en-IN" b="1" baseline="30000" dirty="0" smtClean="0"/>
              <a:t>v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baseline="30000" dirty="0"/>
              <a:t> </a:t>
            </a:r>
            <a:r>
              <a:rPr lang="en-IN" baseline="30000" dirty="0" smtClean="0"/>
              <a:t>     </a:t>
            </a:r>
            <a:r>
              <a:rPr lang="en-IN" b="1" dirty="0" smtClean="0">
                <a:latin typeface="Calibri"/>
                <a:cs typeface="Calibri"/>
              </a:rPr>
              <a:t>≡</a:t>
            </a:r>
            <a:r>
              <a:rPr lang="en-IN" b="1" dirty="0" smtClean="0"/>
              <a:t> b ( mod m )      </a:t>
            </a:r>
            <a:r>
              <a:rPr lang="en-IN" sz="2400" dirty="0" smtClean="0"/>
              <a:t>since b</a:t>
            </a:r>
            <a:r>
              <a:rPr lang="en-IN" sz="2400" baseline="30000" dirty="0" smtClean="0">
                <a:latin typeface="Tw Cen MT"/>
              </a:rPr>
              <a:t>Ø</a:t>
            </a:r>
            <a:r>
              <a:rPr lang="en-IN" sz="2400" baseline="30000" dirty="0" smtClean="0"/>
              <a:t>(m) </a:t>
            </a:r>
            <a:r>
              <a:rPr lang="en-IN" sz="2400" dirty="0" smtClean="0"/>
              <a:t> ≡ 1 (mod m) from Euler's.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Solve the congruence x</a:t>
            </a:r>
            <a:r>
              <a:rPr lang="en-IN" b="1" baseline="30000" dirty="0" smtClean="0">
                <a:solidFill>
                  <a:srgbClr val="C00000"/>
                </a:solidFill>
              </a:rPr>
              <a:t>329</a:t>
            </a:r>
            <a:r>
              <a:rPr lang="en-IN" b="1" dirty="0" smtClean="0">
                <a:solidFill>
                  <a:srgbClr val="C00000"/>
                </a:solidFill>
              </a:rPr>
              <a:t> ≡ 452 (mod 1147).</a:t>
            </a:r>
          </a:p>
          <a:p>
            <a:pPr marL="514350" indent="-51435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Answer- </a:t>
            </a:r>
            <a:r>
              <a:rPr lang="en-IN" dirty="0" smtClean="0"/>
              <a:t> k = 329, b = 452, m = 1147;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             m= 31.37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b="1" dirty="0" smtClean="0"/>
              <a:t>(1)           </a:t>
            </a:r>
            <a:r>
              <a:rPr lang="en-IN" b="1" dirty="0" smtClean="0">
                <a:latin typeface="Tw Cen MT"/>
              </a:rPr>
              <a:t>Ø</a:t>
            </a:r>
            <a:r>
              <a:rPr lang="en-IN" sz="3600" b="1" dirty="0" smtClean="0"/>
              <a:t>(m) = </a:t>
            </a:r>
            <a:r>
              <a:rPr lang="en-IN" sz="3600" b="1" dirty="0" smtClean="0">
                <a:latin typeface="Tw Cen MT"/>
              </a:rPr>
              <a:t>Ø(1147)</a:t>
            </a:r>
            <a:r>
              <a:rPr lang="en-IN" sz="3600" b="1" dirty="0" smtClean="0"/>
              <a:t> = </a:t>
            </a:r>
            <a:r>
              <a:rPr lang="en-IN" sz="3600" b="1" dirty="0" smtClean="0">
                <a:latin typeface="Tw Cen MT"/>
              </a:rPr>
              <a:t>Ø</a:t>
            </a:r>
            <a:r>
              <a:rPr lang="en-IN" sz="3600" b="1" dirty="0" smtClean="0"/>
              <a:t>(31) </a:t>
            </a:r>
            <a:r>
              <a:rPr lang="en-IN" sz="3600" b="1" dirty="0" smtClean="0">
                <a:latin typeface="Tw Cen MT"/>
              </a:rPr>
              <a:t>Ø</a:t>
            </a:r>
            <a:r>
              <a:rPr lang="en-IN" sz="3600" b="1" dirty="0" smtClean="0"/>
              <a:t>(37)</a:t>
            </a:r>
          </a:p>
          <a:p>
            <a:pPr marL="514350" indent="-51435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                     = 30.36</a:t>
            </a:r>
            <a:r>
              <a:rPr lang="en-IN" sz="3600" b="1" dirty="0"/>
              <a:t> </a:t>
            </a:r>
            <a:r>
              <a:rPr lang="en-IN" sz="3600" b="1" dirty="0" smtClean="0"/>
              <a:t>= 1080.</a:t>
            </a:r>
          </a:p>
          <a:p>
            <a:pPr marL="514350" indent="-51435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(2) </a:t>
            </a:r>
            <a:r>
              <a:rPr lang="en-IN" sz="3600" dirty="0" smtClean="0"/>
              <a:t>Find positive integers u and v that satisfy           329u -1080v = 1</a:t>
            </a:r>
          </a:p>
          <a:p>
            <a:pPr marL="514350" indent="-51435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    (u,v) = (929,283)</a:t>
            </a:r>
          </a:p>
          <a:p>
            <a:pPr marL="514350" indent="-51435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(3) </a:t>
            </a:r>
            <a:r>
              <a:rPr lang="en-IN" sz="3600" dirty="0" smtClean="0"/>
              <a:t>Compute </a:t>
            </a:r>
            <a:r>
              <a:rPr lang="en-IN" sz="3600" b="1" dirty="0" smtClean="0"/>
              <a:t>452</a:t>
            </a:r>
            <a:r>
              <a:rPr lang="en-IN" sz="3600" b="1" baseline="30000" dirty="0" smtClean="0"/>
              <a:t>929</a:t>
            </a:r>
            <a:r>
              <a:rPr lang="en-IN" sz="3600" b="1" dirty="0" smtClean="0"/>
              <a:t>(mod 1147) </a:t>
            </a:r>
            <a:r>
              <a:rPr lang="en-IN" sz="3600" dirty="0" smtClean="0"/>
              <a:t>by successive squaring. </a:t>
            </a:r>
          </a:p>
          <a:p>
            <a:pPr marL="514350" indent="-514350">
              <a:buNone/>
            </a:pPr>
            <a:r>
              <a:rPr lang="en-IN" sz="3600" b="1" smtClean="0"/>
              <a:t>X</a:t>
            </a:r>
            <a:r>
              <a:rPr lang="en-IN" sz="3600" b="1" smtClean="0">
                <a:latin typeface="Calibri"/>
                <a:cs typeface="Calibri"/>
              </a:rPr>
              <a:t>≡</a:t>
            </a:r>
            <a:r>
              <a:rPr lang="en-IN" sz="3600" b="1" smtClean="0"/>
              <a:t>763 </a:t>
            </a:r>
            <a:r>
              <a:rPr lang="en-IN" sz="3600" b="1" dirty="0" smtClean="0"/>
              <a:t>( mod 1147) </a:t>
            </a:r>
            <a:r>
              <a:rPr lang="en-IN" sz="3600" b="1" i="1" smtClean="0"/>
              <a:t>Ans. </a:t>
            </a:r>
            <a:endParaRPr lang="en-IN" sz="3600" b="1" i="1" dirty="0" smtClean="0"/>
          </a:p>
          <a:p>
            <a:pPr marL="514350" indent="-514350">
              <a:buNone/>
            </a:pPr>
            <a:endParaRPr lang="en-IN" sz="3600" dirty="0" smtClean="0"/>
          </a:p>
          <a:p>
            <a:pPr marL="514350" indent="-514350">
              <a:buNone/>
            </a:pP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                </a:t>
            </a:r>
          </a:p>
          <a:p>
            <a:pPr marL="514350" indent="-51435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569755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b="1" dirty="0" smtClean="0">
                <a:solidFill>
                  <a:srgbClr val="FF0000"/>
                </a:solidFill>
              </a:rPr>
              <a:t>2</a:t>
            </a:r>
            <a:r>
              <a:rPr lang="en-IN" sz="2800" dirty="0" smtClean="0">
                <a:solidFill>
                  <a:srgbClr val="FF0000"/>
                </a:solidFill>
              </a:rPr>
              <a:t>)                </a:t>
            </a:r>
            <a:r>
              <a:rPr lang="en-IN" sz="2800" dirty="0" smtClean="0"/>
              <a:t>329u -1080v = 1</a:t>
            </a:r>
          </a:p>
          <a:p>
            <a:pPr>
              <a:buNone/>
            </a:pPr>
            <a:r>
              <a:rPr lang="en-IN" sz="2800" dirty="0" smtClean="0"/>
              <a:t>A = 329, B = 1080</a:t>
            </a:r>
          </a:p>
          <a:p>
            <a:pPr>
              <a:buNone/>
            </a:pPr>
            <a:r>
              <a:rPr lang="en-IN" sz="2800" dirty="0" smtClean="0"/>
              <a:t>1080 = 3*329 + 93     93 = -3A + B</a:t>
            </a:r>
          </a:p>
          <a:p>
            <a:pPr>
              <a:buNone/>
            </a:pPr>
            <a:r>
              <a:rPr lang="en-IN" sz="2800" dirty="0" smtClean="0"/>
              <a:t>329 = 3*93 + 50         50 = A – 3*(-3A + B) = 10A-3B </a:t>
            </a:r>
          </a:p>
          <a:p>
            <a:pPr>
              <a:buNone/>
            </a:pPr>
            <a:r>
              <a:rPr lang="en-IN" sz="2800" dirty="0" smtClean="0"/>
              <a:t>93 = 1*50 + 43           43 = (-3A + B)- (10A-3B)= -13A + 4B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50 = 1*43 + 7              7  = </a:t>
            </a:r>
            <a:r>
              <a:rPr lang="en-IN" sz="2800" b="1" dirty="0" smtClean="0"/>
              <a:t>(</a:t>
            </a:r>
            <a:r>
              <a:rPr lang="en-IN" sz="2800" dirty="0" smtClean="0"/>
              <a:t>10A-3B</a:t>
            </a:r>
            <a:r>
              <a:rPr lang="en-IN" sz="2800" b="1" dirty="0" smtClean="0"/>
              <a:t>) – (</a:t>
            </a:r>
            <a:r>
              <a:rPr lang="en-IN" sz="2800" dirty="0" smtClean="0"/>
              <a:t>-13A + 4B</a:t>
            </a:r>
            <a:r>
              <a:rPr lang="en-IN" sz="2800" b="1" dirty="0" smtClean="0"/>
              <a:t>) = 23A – 7B</a:t>
            </a:r>
          </a:p>
          <a:p>
            <a:pPr>
              <a:buNone/>
            </a:pPr>
            <a:r>
              <a:rPr lang="en-IN" sz="2800" dirty="0" smtClean="0"/>
              <a:t>43 = 6*7 + 1                   1 = (-13A + 4B) - 6*(</a:t>
            </a:r>
            <a:r>
              <a:rPr lang="en-IN" sz="2800" b="1" dirty="0" smtClean="0"/>
              <a:t>23A – 7B</a:t>
            </a:r>
            <a:r>
              <a:rPr lang="en-IN" sz="2800" dirty="0" smtClean="0"/>
              <a:t>)  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7 = 7*1 + 0                        = A (-151) – B(- 46)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u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 = -151 + 1080 = 929 </a:t>
            </a:r>
          </a:p>
          <a:p>
            <a:pPr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 v</a:t>
            </a:r>
            <a:r>
              <a:rPr lang="en-IN" sz="2800" baseline="-25000" dirty="0" smtClean="0"/>
              <a:t>0 </a:t>
            </a:r>
            <a:r>
              <a:rPr lang="en-IN" sz="2800" dirty="0" smtClean="0"/>
              <a:t> = -46 + 329 = 283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358084" y="2999578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7150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AutoNum type="arabicPlain" startAt="452"/>
            </a:pPr>
            <a:r>
              <a:rPr lang="en-IN" baseline="30000" dirty="0"/>
              <a:t>1</a:t>
            </a:r>
            <a:r>
              <a:rPr lang="en-IN" dirty="0" smtClean="0"/>
              <a:t>                               ≡ 452 (mod 1147)         </a:t>
            </a:r>
            <a:r>
              <a:rPr lang="en-IN" b="1" dirty="0" smtClean="0">
                <a:solidFill>
                  <a:srgbClr val="FF0000"/>
                </a:solidFill>
              </a:rPr>
              <a:t>(3)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2                   </a:t>
            </a:r>
            <a:r>
              <a:rPr lang="en-IN" dirty="0" smtClean="0"/>
              <a:t>≡ 204304 ≡ 138 (mod 1147)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4     </a:t>
            </a:r>
            <a:r>
              <a:rPr lang="en-IN" dirty="0" smtClean="0"/>
              <a:t>≡ (452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  <a:r>
              <a:rPr lang="en-IN" baseline="30000" dirty="0" smtClean="0"/>
              <a:t>2           </a:t>
            </a:r>
            <a:r>
              <a:rPr lang="en-IN" dirty="0" smtClean="0"/>
              <a:t>≡ 19044   ≡ 692 (mod 1147)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8     </a:t>
            </a:r>
            <a:r>
              <a:rPr lang="en-IN" dirty="0" smtClean="0"/>
              <a:t>≡ (452</a:t>
            </a:r>
            <a:r>
              <a:rPr lang="en-IN" baseline="30000" dirty="0" smtClean="0"/>
              <a:t>4</a:t>
            </a:r>
            <a:r>
              <a:rPr lang="en-IN" dirty="0" smtClean="0"/>
              <a:t>)</a:t>
            </a:r>
            <a:r>
              <a:rPr lang="en-IN" baseline="30000" dirty="0" smtClean="0"/>
              <a:t>2          </a:t>
            </a:r>
            <a:r>
              <a:rPr lang="en-IN" dirty="0" smtClean="0"/>
              <a:t>≡</a:t>
            </a:r>
            <a:r>
              <a:rPr lang="en-IN" baseline="30000" dirty="0" smtClean="0"/>
              <a:t> </a:t>
            </a:r>
            <a:r>
              <a:rPr lang="en-IN" dirty="0" smtClean="0"/>
              <a:t>  478864 ≡ 565(mod 1147)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16   </a:t>
            </a:r>
            <a:r>
              <a:rPr lang="en-IN" dirty="0" smtClean="0"/>
              <a:t>≡ (452</a:t>
            </a:r>
            <a:r>
              <a:rPr lang="en-IN" baseline="30000" dirty="0" smtClean="0"/>
              <a:t>8</a:t>
            </a:r>
            <a:r>
              <a:rPr lang="en-IN" dirty="0" smtClean="0"/>
              <a:t>)</a:t>
            </a:r>
            <a:r>
              <a:rPr lang="en-IN" baseline="30000" dirty="0" smtClean="0"/>
              <a:t>2</a:t>
            </a:r>
            <a:r>
              <a:rPr lang="en-IN" dirty="0" smtClean="0"/>
              <a:t>       ≡ 319225 ≡ 359 (mod 1147)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32   </a:t>
            </a:r>
            <a:r>
              <a:rPr lang="en-IN" dirty="0" smtClean="0"/>
              <a:t>≡(452</a:t>
            </a:r>
            <a:r>
              <a:rPr lang="en-IN" baseline="30000" dirty="0" smtClean="0"/>
              <a:t>16</a:t>
            </a:r>
            <a:r>
              <a:rPr lang="en-IN" dirty="0" smtClean="0"/>
              <a:t>)</a:t>
            </a:r>
            <a:r>
              <a:rPr lang="en-IN" baseline="30000" dirty="0" smtClean="0"/>
              <a:t>2</a:t>
            </a:r>
            <a:r>
              <a:rPr lang="en-IN" dirty="0" smtClean="0"/>
              <a:t>     ≡ 128881 ≡ 417(mod 1147)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64   </a:t>
            </a:r>
            <a:r>
              <a:rPr lang="en-IN" dirty="0" smtClean="0"/>
              <a:t>≡(452</a:t>
            </a:r>
            <a:r>
              <a:rPr lang="en-IN" baseline="30000" dirty="0" smtClean="0"/>
              <a:t>32</a:t>
            </a:r>
            <a:r>
              <a:rPr lang="en-IN" dirty="0" smtClean="0"/>
              <a:t>)</a:t>
            </a:r>
            <a:r>
              <a:rPr lang="en-IN" baseline="30000" dirty="0" smtClean="0"/>
              <a:t>2     </a:t>
            </a:r>
            <a:r>
              <a:rPr lang="en-IN" dirty="0" smtClean="0"/>
              <a:t> ≡ 173889 ≡ 692(mod 1147)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128 </a:t>
            </a:r>
            <a:r>
              <a:rPr lang="en-IN" dirty="0" smtClean="0"/>
              <a:t>≡(452</a:t>
            </a:r>
            <a:r>
              <a:rPr lang="en-IN" baseline="30000" dirty="0" smtClean="0"/>
              <a:t>64</a:t>
            </a:r>
            <a:r>
              <a:rPr lang="en-IN" dirty="0" smtClean="0"/>
              <a:t>)</a:t>
            </a:r>
            <a:r>
              <a:rPr lang="en-IN" baseline="30000" dirty="0" smtClean="0"/>
              <a:t>2    </a:t>
            </a:r>
            <a:r>
              <a:rPr lang="en-IN" dirty="0" smtClean="0"/>
              <a:t> ≡ 478864 ≡ 565 (mod 1147)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256 </a:t>
            </a:r>
            <a:r>
              <a:rPr lang="en-IN" dirty="0" smtClean="0"/>
              <a:t>≡(452</a:t>
            </a:r>
            <a:r>
              <a:rPr lang="en-IN" baseline="30000" dirty="0" smtClean="0"/>
              <a:t>128 </a:t>
            </a:r>
            <a:r>
              <a:rPr lang="en-IN" dirty="0" smtClean="0"/>
              <a:t>)</a:t>
            </a:r>
            <a:r>
              <a:rPr lang="en-IN" baseline="30000" dirty="0" smtClean="0"/>
              <a:t>2  </a:t>
            </a:r>
            <a:r>
              <a:rPr lang="en-IN" dirty="0" smtClean="0"/>
              <a:t> ≡ 319225 ≡ 359 (mod 1147</a:t>
            </a:r>
            <a:r>
              <a:rPr lang="en-IN" dirty="0" smtClean="0"/>
              <a:t>)</a:t>
            </a:r>
          </a:p>
          <a:p>
            <a:pPr marL="514350" indent="-514350"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512 </a:t>
            </a:r>
            <a:r>
              <a:rPr lang="en-IN" dirty="0" smtClean="0"/>
              <a:t>≡(</a:t>
            </a:r>
            <a:r>
              <a:rPr lang="en-IN" dirty="0" smtClean="0"/>
              <a:t>452</a:t>
            </a:r>
            <a:r>
              <a:rPr lang="en-IN" baseline="30000" dirty="0" smtClean="0"/>
              <a:t>256</a:t>
            </a:r>
            <a:r>
              <a:rPr lang="en-IN" dirty="0" smtClean="0"/>
              <a:t>)</a:t>
            </a:r>
            <a:r>
              <a:rPr lang="en-IN" baseline="30000" dirty="0" smtClean="0"/>
              <a:t>2  </a:t>
            </a:r>
            <a:r>
              <a:rPr lang="en-IN" dirty="0" smtClean="0"/>
              <a:t> </a:t>
            </a:r>
            <a:r>
              <a:rPr lang="en-IN" dirty="0" smtClean="0"/>
              <a:t>≡ </a:t>
            </a:r>
            <a:r>
              <a:rPr lang="en-IN" dirty="0" smtClean="0"/>
              <a:t>128881 </a:t>
            </a:r>
            <a:r>
              <a:rPr lang="en-IN" dirty="0" smtClean="0"/>
              <a:t>≡ </a:t>
            </a:r>
            <a:r>
              <a:rPr lang="en-IN" dirty="0" smtClean="0"/>
              <a:t>417 </a:t>
            </a:r>
            <a:r>
              <a:rPr lang="en-IN" dirty="0" smtClean="0"/>
              <a:t>(mod 1147)</a:t>
            </a:r>
          </a:p>
          <a:p>
            <a:pPr marL="514350" indent="-51435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k = </a:t>
            </a:r>
            <a:r>
              <a:rPr lang="en-IN" dirty="0" smtClean="0"/>
              <a:t>929 </a:t>
            </a:r>
            <a:r>
              <a:rPr lang="en-IN" dirty="0" smtClean="0"/>
              <a:t>= </a:t>
            </a:r>
            <a:r>
              <a:rPr lang="en-IN" dirty="0" smtClean="0"/>
              <a:t>(</a:t>
            </a:r>
            <a:r>
              <a:rPr lang="en-IN" b="1" dirty="0" smtClean="0"/>
              <a:t>1110100001</a:t>
            </a:r>
            <a:r>
              <a:rPr lang="en-IN" dirty="0" smtClean="0"/>
              <a:t>)</a:t>
            </a:r>
            <a:r>
              <a:rPr lang="en-IN" baseline="-25000" dirty="0" smtClean="0"/>
              <a:t>2</a:t>
            </a:r>
            <a:endParaRPr lang="en-IN" baseline="-25000" dirty="0" smtClean="0"/>
          </a:p>
          <a:p>
            <a:pPr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</a:t>
            </a:r>
            <a:r>
              <a:rPr lang="en-IN" dirty="0" smtClean="0"/>
              <a:t>=  </a:t>
            </a:r>
            <a:r>
              <a:rPr lang="en-IN" dirty="0" smtClean="0"/>
              <a:t>2</a:t>
            </a:r>
            <a:r>
              <a:rPr lang="en-IN" baseline="30000" dirty="0" smtClean="0"/>
              <a:t>9</a:t>
            </a:r>
            <a:r>
              <a:rPr lang="en-IN" dirty="0" smtClean="0"/>
              <a:t> + 2</a:t>
            </a:r>
            <a:r>
              <a:rPr lang="en-IN" baseline="30000" dirty="0" smtClean="0"/>
              <a:t>8 </a:t>
            </a:r>
            <a:r>
              <a:rPr lang="en-IN" dirty="0" smtClean="0"/>
              <a:t> </a:t>
            </a:r>
            <a:r>
              <a:rPr lang="en-IN" dirty="0" smtClean="0"/>
              <a:t>+ </a:t>
            </a:r>
            <a:r>
              <a:rPr lang="en-IN" dirty="0" smtClean="0"/>
              <a:t>2</a:t>
            </a:r>
            <a:r>
              <a:rPr lang="en-IN" baseline="30000" dirty="0" smtClean="0"/>
              <a:t>7</a:t>
            </a:r>
            <a:r>
              <a:rPr lang="en-IN" dirty="0" smtClean="0"/>
              <a:t> </a:t>
            </a:r>
            <a:r>
              <a:rPr lang="en-IN" dirty="0" smtClean="0"/>
              <a:t>+ </a:t>
            </a:r>
            <a:r>
              <a:rPr lang="en-IN" dirty="0" smtClean="0"/>
              <a:t>2</a:t>
            </a:r>
            <a:r>
              <a:rPr lang="en-IN" baseline="30000" dirty="0" smtClean="0"/>
              <a:t>5</a:t>
            </a:r>
            <a:r>
              <a:rPr lang="en-IN" dirty="0" smtClean="0"/>
              <a:t> </a:t>
            </a:r>
            <a:r>
              <a:rPr lang="en-IN" dirty="0" smtClean="0"/>
              <a:t>+ 1</a:t>
            </a:r>
          </a:p>
          <a:p>
            <a:pPr>
              <a:buNone/>
            </a:pPr>
            <a:r>
              <a:rPr lang="en-IN" dirty="0" smtClean="0"/>
              <a:t>452</a:t>
            </a:r>
            <a:r>
              <a:rPr lang="en-IN" baseline="30000" dirty="0" smtClean="0"/>
              <a:t>9</a:t>
            </a:r>
            <a:r>
              <a:rPr lang="en-IN" baseline="30000" dirty="0" smtClean="0"/>
              <a:t>29</a:t>
            </a:r>
            <a:r>
              <a:rPr lang="en-IN" dirty="0" smtClean="0"/>
              <a:t> </a:t>
            </a:r>
            <a:r>
              <a:rPr lang="en-IN" dirty="0" smtClean="0"/>
              <a:t>= 452 </a:t>
            </a:r>
            <a:r>
              <a:rPr lang="en-IN" baseline="30000" dirty="0" smtClean="0"/>
              <a:t>2</a:t>
            </a:r>
            <a:r>
              <a:rPr lang="en-IN" baseline="60000" dirty="0" smtClean="0"/>
              <a:t>9</a:t>
            </a:r>
            <a:r>
              <a:rPr lang="en-IN" baseline="30000" dirty="0" smtClean="0"/>
              <a:t> + 2</a:t>
            </a:r>
            <a:r>
              <a:rPr lang="en-IN" baseline="60000" dirty="0" smtClean="0"/>
              <a:t>8</a:t>
            </a:r>
            <a:r>
              <a:rPr lang="en-IN" baseline="30000" dirty="0" smtClean="0"/>
              <a:t>  + 2</a:t>
            </a:r>
            <a:r>
              <a:rPr lang="en-IN" baseline="60000" dirty="0" smtClean="0"/>
              <a:t>7</a:t>
            </a:r>
            <a:r>
              <a:rPr lang="en-IN" baseline="30000" dirty="0" smtClean="0"/>
              <a:t> + 2</a:t>
            </a:r>
            <a:r>
              <a:rPr lang="en-IN" baseline="60000" dirty="0" smtClean="0"/>
              <a:t>5</a:t>
            </a:r>
            <a:r>
              <a:rPr lang="en-IN" baseline="30000" dirty="0" smtClean="0"/>
              <a:t> + 1</a:t>
            </a:r>
            <a:endParaRPr lang="en-IN" baseline="30000" dirty="0" smtClean="0"/>
          </a:p>
          <a:p>
            <a:pPr>
              <a:buNone/>
            </a:pPr>
            <a:r>
              <a:rPr lang="en-IN" baseline="30000" dirty="0"/>
              <a:t> </a:t>
            </a:r>
            <a:r>
              <a:rPr lang="en-IN" baseline="30000" dirty="0" smtClean="0"/>
              <a:t>                  </a:t>
            </a:r>
            <a:r>
              <a:rPr lang="en-IN" dirty="0" smtClean="0"/>
              <a:t>=</a:t>
            </a:r>
            <a:r>
              <a:rPr lang="en-IN" baseline="30000" dirty="0" smtClean="0"/>
              <a:t> </a:t>
            </a:r>
            <a:r>
              <a:rPr lang="en-IN" dirty="0" smtClean="0"/>
              <a:t>452</a:t>
            </a:r>
            <a:r>
              <a:rPr lang="en-IN" baseline="30000" dirty="0" smtClean="0"/>
              <a:t>2</a:t>
            </a:r>
            <a:r>
              <a:rPr lang="en-IN" baseline="60000" dirty="0" smtClean="0"/>
              <a:t>9</a:t>
            </a:r>
            <a:r>
              <a:rPr lang="en-IN" baseline="30000" dirty="0" smtClean="0"/>
              <a:t> </a:t>
            </a:r>
            <a:r>
              <a:rPr lang="en-IN" baseline="30000" dirty="0"/>
              <a:t>.</a:t>
            </a:r>
            <a:r>
              <a:rPr lang="en-IN" dirty="0" smtClean="0"/>
              <a:t>452</a:t>
            </a:r>
            <a:r>
              <a:rPr lang="en-IN" baseline="30000" dirty="0" smtClean="0"/>
              <a:t>2</a:t>
            </a:r>
            <a:r>
              <a:rPr lang="en-IN" baseline="60000" dirty="0" smtClean="0"/>
              <a:t>8</a:t>
            </a:r>
            <a:r>
              <a:rPr lang="en-IN" baseline="30000" dirty="0" smtClean="0"/>
              <a:t> </a:t>
            </a:r>
            <a:r>
              <a:rPr lang="en-IN" baseline="30000" dirty="0" smtClean="0"/>
              <a:t>. </a:t>
            </a:r>
            <a:r>
              <a:rPr lang="en-IN" dirty="0" smtClean="0"/>
              <a:t>452</a:t>
            </a:r>
            <a:r>
              <a:rPr lang="en-IN" baseline="30000" dirty="0" smtClean="0"/>
              <a:t>2</a:t>
            </a:r>
            <a:r>
              <a:rPr lang="en-IN" baseline="60000" dirty="0" smtClean="0"/>
              <a:t>7</a:t>
            </a:r>
            <a:r>
              <a:rPr lang="en-IN" baseline="30000" dirty="0" smtClean="0"/>
              <a:t>. </a:t>
            </a:r>
            <a:r>
              <a:rPr lang="en-IN" dirty="0" smtClean="0"/>
              <a:t>452</a:t>
            </a:r>
            <a:r>
              <a:rPr lang="en-IN" baseline="30000" dirty="0" smtClean="0"/>
              <a:t>2</a:t>
            </a:r>
            <a:r>
              <a:rPr lang="en-IN" baseline="60000" dirty="0" smtClean="0"/>
              <a:t>5</a:t>
            </a:r>
            <a:r>
              <a:rPr lang="en-IN" dirty="0" smtClean="0"/>
              <a:t> </a:t>
            </a:r>
            <a:r>
              <a:rPr lang="en-IN" dirty="0" smtClean="0"/>
              <a:t>.452</a:t>
            </a:r>
            <a:r>
              <a:rPr lang="en-IN" baseline="30000" dirty="0" smtClean="0"/>
              <a:t>1</a:t>
            </a:r>
            <a:endParaRPr lang="en-IN" baseline="60000" dirty="0" smtClean="0"/>
          </a:p>
          <a:p>
            <a:pPr>
              <a:buNone/>
            </a:pPr>
            <a:r>
              <a:rPr lang="en-IN" baseline="30000" dirty="0" smtClean="0"/>
              <a:t>                  </a:t>
            </a:r>
            <a:r>
              <a:rPr lang="en-IN" dirty="0" smtClean="0"/>
              <a:t> ≡ </a:t>
            </a:r>
            <a:r>
              <a:rPr lang="en-IN" dirty="0" smtClean="0"/>
              <a:t>452</a:t>
            </a:r>
            <a:r>
              <a:rPr lang="en-IN" baseline="30000" dirty="0" smtClean="0"/>
              <a:t>512</a:t>
            </a:r>
            <a:r>
              <a:rPr lang="en-IN" dirty="0" smtClean="0"/>
              <a:t> </a:t>
            </a:r>
            <a:r>
              <a:rPr lang="en-IN" dirty="0" smtClean="0"/>
              <a:t>. 452</a:t>
            </a:r>
            <a:r>
              <a:rPr lang="en-IN" baseline="30000" dirty="0" smtClean="0"/>
              <a:t>256</a:t>
            </a:r>
            <a:r>
              <a:rPr lang="en-IN" dirty="0" smtClean="0"/>
              <a:t> . </a:t>
            </a:r>
            <a:r>
              <a:rPr lang="en-IN" dirty="0" smtClean="0"/>
              <a:t>452</a:t>
            </a:r>
            <a:r>
              <a:rPr lang="en-IN" baseline="30000" dirty="0" smtClean="0"/>
              <a:t>128</a:t>
            </a:r>
            <a:r>
              <a:rPr lang="en-IN" dirty="0" smtClean="0"/>
              <a:t> </a:t>
            </a:r>
            <a:r>
              <a:rPr lang="en-IN" dirty="0" smtClean="0"/>
              <a:t>. </a:t>
            </a:r>
            <a:r>
              <a:rPr lang="en-IN" dirty="0" smtClean="0"/>
              <a:t>452</a:t>
            </a:r>
            <a:r>
              <a:rPr lang="en-IN" baseline="30000" dirty="0" smtClean="0"/>
              <a:t>32</a:t>
            </a:r>
            <a:r>
              <a:rPr lang="en-IN" dirty="0" smtClean="0"/>
              <a:t> .452</a:t>
            </a:r>
            <a:r>
              <a:rPr lang="en-IN" baseline="30000" dirty="0" smtClean="0"/>
              <a:t>1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≡ </a:t>
            </a:r>
            <a:r>
              <a:rPr lang="en-IN" dirty="0" smtClean="0"/>
              <a:t>417.359.565.417.452 </a:t>
            </a:r>
            <a:r>
              <a:rPr lang="en-IN" dirty="0" smtClean="0"/>
              <a:t>(mod 1147)</a:t>
            </a:r>
          </a:p>
          <a:p>
            <a:pPr>
              <a:buNone/>
            </a:pPr>
            <a:r>
              <a:rPr lang="en-IN" baseline="30000" dirty="0"/>
              <a:t> </a:t>
            </a:r>
            <a:r>
              <a:rPr lang="en-IN" baseline="30000" dirty="0" smtClean="0"/>
              <a:t>                  </a:t>
            </a:r>
            <a:r>
              <a:rPr lang="en-IN" dirty="0" smtClean="0"/>
              <a:t>≡ </a:t>
            </a:r>
            <a:r>
              <a:rPr lang="en-IN" dirty="0" smtClean="0"/>
              <a:t>593.470.452 </a:t>
            </a:r>
            <a:r>
              <a:rPr lang="en-IN" dirty="0" smtClean="0"/>
              <a:t>( mod 1147)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smtClean="0"/>
              <a:t>≡ </a:t>
            </a:r>
            <a:r>
              <a:rPr lang="en-IN" smtClean="0"/>
              <a:t>763 </a:t>
            </a:r>
            <a:r>
              <a:rPr lang="en-IN" dirty="0" smtClean="0"/>
              <a:t>( mod 1147)</a:t>
            </a:r>
            <a:r>
              <a:rPr lang="en-IN" baseline="30000" dirty="0" smtClean="0"/>
              <a:t>  </a:t>
            </a:r>
            <a:r>
              <a:rPr lang="en-IN" i="1" dirty="0" smtClean="0">
                <a:solidFill>
                  <a:srgbClr val="002060"/>
                </a:solidFill>
              </a:rPr>
              <a:t> Ans.</a:t>
            </a:r>
            <a:endParaRPr lang="en-IN" i="1" baseline="30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smtClean="0"/>
              <a:t>2. (a) Solve the congruence x</a:t>
            </a:r>
            <a:r>
              <a:rPr lang="en-IN" baseline="30000" dirty="0" smtClean="0"/>
              <a:t>113</a:t>
            </a:r>
            <a:r>
              <a:rPr lang="en-IN" dirty="0" smtClean="0"/>
              <a:t> ≡ 347 (mod 463).          (b) Solve the congruence x</a:t>
            </a:r>
            <a:r>
              <a:rPr lang="en-IN" baseline="30000" dirty="0" smtClean="0"/>
              <a:t>275 </a:t>
            </a:r>
            <a:r>
              <a:rPr lang="en-IN" dirty="0" smtClean="0"/>
              <a:t>≡ 139 (mod 588). </a:t>
            </a:r>
            <a:endParaRPr lang="en-IN" dirty="0"/>
          </a:p>
          <a:p>
            <a:pPr>
              <a:buNone/>
            </a:pPr>
            <a:r>
              <a:rPr lang="en-IN" baseline="30000" dirty="0" smtClean="0"/>
              <a:t>     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3476-97EF-4986-857F-1B0A15930B10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446</TotalTime>
  <Words>846</Words>
  <Application>Microsoft Office PowerPoint</Application>
  <PresentationFormat>On-screen Show (4:3)</PresentationFormat>
  <Paragraphs>89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17- Computing kth Roots Modulo m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64</cp:revision>
  <dcterms:created xsi:type="dcterms:W3CDTF">2018-02-14T17:23:39Z</dcterms:created>
  <dcterms:modified xsi:type="dcterms:W3CDTF">2018-03-01T11:49:06Z</dcterms:modified>
</cp:coreProperties>
</file>