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  <p:sldId id="271" r:id="rId9"/>
    <p:sldId id="270" r:id="rId10"/>
    <p:sldId id="266" r:id="rId11"/>
    <p:sldId id="268" r:id="rId12"/>
    <p:sldId id="269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E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3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EAEC8-3652-4A84-B5FE-70A2D15E1FDE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EF29B-0830-4C27-A775-EC935A9FA79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EF29B-0830-4C27-A775-EC935A9FA797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7F66-F85E-496A-80D6-9C48641358B1}" type="datetimeFigureOut">
              <a:rPr lang="en-US" smtClean="0"/>
              <a:pPr/>
              <a:t>2/22/2018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EDD8-1F79-4E93-B5CE-B9B17DED0D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386662" cy="10715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18- Powers, Roots, and “Unbreakable” Codes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45005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What is Cryptography?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Cryptography is the practice and science of securing information.</a:t>
            </a:r>
          </a:p>
          <a:p>
            <a:r>
              <a:rPr lang="en-IN" i="1" dirty="0" smtClean="0">
                <a:solidFill>
                  <a:schemeClr val="tx1"/>
                </a:solidFill>
              </a:rPr>
              <a:t>We’ll discuss a particular Cryptography Method that can be used to transfer information securely and conveniently between two parties. </a:t>
            </a:r>
            <a:endParaRPr lang="en-IN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52"/>
            <a:ext cx="8786874" cy="65722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8B2E15"/>
                </a:solidFill>
              </a:rPr>
              <a:t>The RSA Algorithm-</a:t>
            </a:r>
          </a:p>
          <a:p>
            <a:pPr>
              <a:buNone/>
            </a:pPr>
            <a:r>
              <a:rPr lang="en-IN" sz="2800" dirty="0" smtClean="0">
                <a:solidFill>
                  <a:schemeClr val="tx2"/>
                </a:solidFill>
              </a:rPr>
              <a:t>Key generation- </a:t>
            </a:r>
          </a:p>
          <a:p>
            <a:pPr>
              <a:buNone/>
            </a:pPr>
            <a:r>
              <a:rPr lang="en-IN" sz="2800" dirty="0" smtClean="0">
                <a:solidFill>
                  <a:schemeClr val="tx2"/>
                </a:solidFill>
              </a:rPr>
              <a:t>1- </a:t>
            </a:r>
            <a:r>
              <a:rPr lang="en-IN" sz="2800" dirty="0" smtClean="0"/>
              <a:t>Choose primes p and q, and calculate n= pq</a:t>
            </a:r>
          </a:p>
          <a:p>
            <a:pPr>
              <a:buNone/>
            </a:pPr>
            <a:r>
              <a:rPr lang="en-IN" sz="2800" dirty="0" smtClean="0">
                <a:solidFill>
                  <a:schemeClr val="tx2"/>
                </a:solidFill>
              </a:rPr>
              <a:t>2-</a:t>
            </a:r>
            <a:r>
              <a:rPr lang="en-IN" sz="2800" dirty="0" smtClean="0"/>
              <a:t> Select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 e is released as the public key exponent </a:t>
            </a:r>
          </a:p>
          <a:p>
            <a:pPr>
              <a:buNone/>
            </a:pPr>
            <a:r>
              <a:rPr lang="en-IN" sz="2800" dirty="0" smtClean="0">
                <a:solidFill>
                  <a:schemeClr val="tx2"/>
                </a:solidFill>
              </a:rPr>
              <a:t>3-</a:t>
            </a:r>
            <a:r>
              <a:rPr lang="en-IN" sz="2800" dirty="0" smtClean="0"/>
              <a:t> Find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d is kept as the private key exponent</a:t>
            </a:r>
          </a:p>
          <a:p>
            <a:pPr>
              <a:buNone/>
            </a:pPr>
            <a:r>
              <a:rPr lang="en-IN" sz="2800" dirty="0" smtClean="0"/>
              <a:t>PU= {e,n}, PR= {d,n}, p and q also private</a:t>
            </a:r>
          </a:p>
          <a:p>
            <a:pPr>
              <a:buNone/>
            </a:pPr>
            <a:r>
              <a:rPr lang="en-IN" sz="2800" dirty="0" smtClean="0">
                <a:solidFill>
                  <a:schemeClr val="tx2"/>
                </a:solidFill>
              </a:rPr>
              <a:t>Encryption- </a:t>
            </a:r>
          </a:p>
          <a:p>
            <a:pPr>
              <a:buNone/>
            </a:pPr>
            <a:r>
              <a:rPr lang="en-IN" sz="2800" dirty="0" smtClean="0"/>
              <a:t>Encryption of plaintext x where x&lt;n:</a:t>
            </a:r>
          </a:p>
          <a:p>
            <a:pPr>
              <a:buNone/>
            </a:pPr>
            <a:r>
              <a:rPr lang="en-IN" sz="2800" dirty="0" smtClean="0"/>
              <a:t>                 c = x</a:t>
            </a:r>
            <a:r>
              <a:rPr lang="en-IN" sz="2800" baseline="30000" dirty="0" smtClean="0"/>
              <a:t>e</a:t>
            </a:r>
            <a:r>
              <a:rPr lang="en-IN" sz="2800" dirty="0" smtClean="0"/>
              <a:t> (mod n)</a:t>
            </a:r>
          </a:p>
          <a:p>
            <a:pPr>
              <a:buNone/>
            </a:pPr>
            <a:r>
              <a:rPr lang="en-IN" sz="2800" dirty="0" smtClean="0">
                <a:solidFill>
                  <a:schemeClr val="tx2"/>
                </a:solidFill>
              </a:rPr>
              <a:t>Decryption- </a:t>
            </a:r>
          </a:p>
          <a:p>
            <a:pPr>
              <a:buNone/>
            </a:pPr>
            <a:r>
              <a:rPr lang="en-IN" sz="2800" dirty="0" smtClean="0"/>
              <a:t>Decryption of ciphertex c:</a:t>
            </a:r>
          </a:p>
          <a:p>
            <a:pPr>
              <a:buNone/>
            </a:pPr>
            <a:r>
              <a:rPr lang="en-IN" sz="2800" dirty="0" smtClean="0"/>
              <a:t>                 x = c</a:t>
            </a:r>
            <a:r>
              <a:rPr lang="en-IN" sz="2800" baseline="30000" dirty="0" smtClean="0"/>
              <a:t>d </a:t>
            </a:r>
            <a:r>
              <a:rPr lang="en-IN" sz="2800" dirty="0" smtClean="0"/>
              <a:t> (mod n) </a:t>
            </a:r>
            <a:endParaRPr lang="en-IN" sz="2800" baseline="30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23" name="Equation" r:id="rId3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11350" y="1444625"/>
          <a:ext cx="4133850" cy="484188"/>
        </p:xfrm>
        <a:graphic>
          <a:graphicData uri="http://schemas.openxmlformats.org/presentationml/2006/ole">
            <p:oleObj spid="_x0000_s30725" name="Equation" r:id="rId4" imgW="1663560" imgH="1904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92275" y="2357438"/>
          <a:ext cx="2563813" cy="430212"/>
        </p:xfrm>
        <a:graphic>
          <a:graphicData uri="http://schemas.openxmlformats.org/presentationml/2006/ole">
            <p:oleObj spid="_x0000_s30726" name="Equation" r:id="rId5" imgW="10792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IN" dirty="0" smtClean="0"/>
              <a:t>Example-1 [HEY]</a:t>
            </a:r>
          </a:p>
          <a:p>
            <a:pPr>
              <a:buNone/>
            </a:pPr>
            <a:r>
              <a:rPr lang="en-IN" dirty="0" smtClean="0"/>
              <a:t>Step1- Choose two large prime, p = 283, q = 307, and calculate n = pq = 86881.</a:t>
            </a:r>
          </a:p>
          <a:p>
            <a:pPr>
              <a:buNone/>
            </a:pPr>
            <a:r>
              <a:rPr lang="en-IN" dirty="0" smtClean="0"/>
              <a:t>Step2- Calculate </a:t>
            </a:r>
          </a:p>
          <a:p>
            <a:pPr>
              <a:buNone/>
            </a:pPr>
            <a:r>
              <a:rPr lang="en-IN" dirty="0" smtClean="0">
                <a:latin typeface="Tw Cen MT"/>
              </a:rPr>
              <a:t>             Ø(n) = (283-1)(307-1) = 86292,</a:t>
            </a:r>
          </a:p>
          <a:p>
            <a:pPr>
              <a:buNone/>
            </a:pPr>
            <a:r>
              <a:rPr lang="en-IN" dirty="0" smtClean="0">
                <a:latin typeface="Tw Cen MT"/>
              </a:rPr>
              <a:t>and let </a:t>
            </a:r>
            <a:r>
              <a:rPr lang="en-IN" dirty="0" smtClean="0">
                <a:solidFill>
                  <a:srgbClr val="FFC000"/>
                </a:solidFill>
                <a:latin typeface="Tw Cen MT"/>
              </a:rPr>
              <a:t>e</a:t>
            </a:r>
            <a:r>
              <a:rPr lang="en-IN" dirty="0" smtClean="0">
                <a:latin typeface="Tw Cen MT"/>
              </a:rPr>
              <a:t> = 7, since gcd(7, 86292) = 1.</a:t>
            </a:r>
          </a:p>
          <a:p>
            <a:pPr>
              <a:buNone/>
            </a:pPr>
            <a:r>
              <a:rPr lang="en-IN" dirty="0" smtClean="0">
                <a:latin typeface="Tw Cen MT"/>
              </a:rPr>
              <a:t>Step3 - Solve ed </a:t>
            </a:r>
            <a:r>
              <a:rPr lang="en-IN" dirty="0" smtClean="0">
                <a:latin typeface="Calibri"/>
                <a:cs typeface="Calibri"/>
              </a:rPr>
              <a:t>≡ 1 (mod(</a:t>
            </a:r>
            <a:r>
              <a:rPr lang="en-IN" dirty="0" smtClean="0">
                <a:latin typeface="Tw Cen MT"/>
                <a:cs typeface="Calibri"/>
              </a:rPr>
              <a:t>Ø(n)</a:t>
            </a:r>
            <a:r>
              <a:rPr lang="en-IN" dirty="0" smtClean="0">
                <a:latin typeface="Calibri"/>
                <a:cs typeface="Calibri"/>
              </a:rPr>
              <a:t>) for d.</a:t>
            </a:r>
          </a:p>
          <a:p>
            <a:pPr>
              <a:buNone/>
            </a:pPr>
            <a:r>
              <a:rPr lang="en-IN" dirty="0" smtClean="0">
                <a:latin typeface="Calibri"/>
                <a:cs typeface="Calibri"/>
              </a:rPr>
              <a:t> i.e.  7</a:t>
            </a:r>
            <a:r>
              <a:rPr lang="en-IN" dirty="0" smtClean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lang="en-IN" dirty="0" smtClean="0">
                <a:latin typeface="Calibri"/>
                <a:cs typeface="Calibri"/>
              </a:rPr>
              <a:t> </a:t>
            </a:r>
            <a:r>
              <a:rPr lang="en-IN" dirty="0" smtClean="0">
                <a:cs typeface="Calibri"/>
              </a:rPr>
              <a:t>≡ 1 (mod </a:t>
            </a:r>
            <a:r>
              <a:rPr lang="en-IN" dirty="0" smtClean="0">
                <a:latin typeface="Tw Cen MT"/>
                <a:cs typeface="Calibri"/>
              </a:rPr>
              <a:t>86292) for d, using Euclidian’s </a:t>
            </a:r>
          </a:p>
          <a:p>
            <a:pPr>
              <a:buNone/>
            </a:pPr>
            <a:r>
              <a:rPr lang="en-IN" dirty="0" smtClean="0">
                <a:latin typeface="Tw Cen MT"/>
                <a:cs typeface="Calibri"/>
              </a:rPr>
              <a:t>Algorithm gives d = 24655.</a:t>
            </a:r>
          </a:p>
          <a:p>
            <a:pPr>
              <a:buNone/>
            </a:pPr>
            <a:endParaRPr lang="en-IN" dirty="0" smtClean="0">
              <a:latin typeface="Tw Cen MT"/>
              <a:cs typeface="Calibri"/>
            </a:endParaRPr>
          </a:p>
          <a:p>
            <a:pPr>
              <a:buNone/>
            </a:pPr>
            <a:endParaRPr lang="en-IN" dirty="0" smtClean="0">
              <a:latin typeface="Tw Cen MT"/>
              <a:cs typeface="Calibri"/>
            </a:endParaRPr>
          </a:p>
          <a:p>
            <a:pPr>
              <a:buNone/>
            </a:pPr>
            <a:endParaRPr lang="en-IN" dirty="0" smtClean="0">
              <a:latin typeface="Tw Cen MT"/>
              <a:cs typeface="Calibri"/>
            </a:endParaRPr>
          </a:p>
          <a:p>
            <a:pPr>
              <a:buNone/>
            </a:pPr>
            <a:endParaRPr lang="en-IN" dirty="0" smtClean="0">
              <a:latin typeface="Tw Cen MT"/>
              <a:cs typeface="Calibri"/>
            </a:endParaRPr>
          </a:p>
          <a:p>
            <a:pPr>
              <a:buNone/>
            </a:pPr>
            <a:r>
              <a:rPr lang="en-IN" dirty="0" smtClean="0">
                <a:cs typeface="Calibri"/>
              </a:rPr>
              <a:t> </a:t>
            </a:r>
            <a:endParaRPr lang="en-IN" dirty="0" smtClean="0">
              <a:latin typeface="Calibri"/>
              <a:cs typeface="Calibri"/>
            </a:endParaRPr>
          </a:p>
          <a:p>
            <a:pPr>
              <a:buNone/>
            </a:pPr>
            <a:endParaRPr lang="en-IN" dirty="0" smtClean="0">
              <a:latin typeface="Calibri"/>
              <a:cs typeface="Calibri"/>
            </a:endParaRPr>
          </a:p>
          <a:p>
            <a:pPr>
              <a:buNone/>
            </a:pPr>
            <a:endParaRPr lang="en-IN" dirty="0" smtClean="0">
              <a:latin typeface="Tw Cen MT"/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PU = {7,86881}, PR = {24655, 86881}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Encryption- </a:t>
            </a:r>
          </a:p>
          <a:p>
            <a:pPr>
              <a:buNone/>
            </a:pPr>
            <a:r>
              <a:rPr lang="en-IN" dirty="0" smtClean="0"/>
              <a:t>Encryption of plaintext x =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05</a:t>
            </a:r>
            <a:r>
              <a:rPr lang="en-IN" dirty="0" smtClean="0">
                <a:solidFill>
                  <a:srgbClr val="00B050"/>
                </a:solidFill>
              </a:rPr>
              <a:t>25</a:t>
            </a:r>
            <a:r>
              <a:rPr lang="en-IN" dirty="0" smtClean="0"/>
              <a:t> [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IN" dirty="0" smtClean="0">
                <a:solidFill>
                  <a:srgbClr val="00B050"/>
                </a:solidFill>
              </a:rPr>
              <a:t>Y</a:t>
            </a:r>
            <a:r>
              <a:rPr lang="en-IN" dirty="0" smtClean="0"/>
              <a:t>]</a:t>
            </a:r>
          </a:p>
          <a:p>
            <a:pPr>
              <a:buNone/>
            </a:pPr>
            <a:r>
              <a:rPr lang="en-IN" dirty="0" smtClean="0"/>
              <a:t>        where 080525&lt;86881.</a:t>
            </a:r>
          </a:p>
          <a:p>
            <a:pPr>
              <a:buNone/>
            </a:pPr>
            <a:r>
              <a:rPr lang="en-IN" dirty="0" smtClean="0"/>
              <a:t>   c = (80525)</a:t>
            </a:r>
            <a:r>
              <a:rPr lang="en-IN" baseline="30000" dirty="0" smtClean="0"/>
              <a:t>7</a:t>
            </a:r>
            <a:r>
              <a:rPr lang="en-IN" dirty="0" smtClean="0"/>
              <a:t> (mod 86881)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smtClean="0">
                <a:cs typeface="Calibri"/>
              </a:rPr>
              <a:t>≡ 36605 (mod 86881)</a:t>
            </a:r>
          </a:p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Decryption- </a:t>
            </a:r>
          </a:p>
          <a:p>
            <a:pPr>
              <a:buNone/>
            </a:pPr>
            <a:r>
              <a:rPr lang="en-IN" dirty="0" smtClean="0"/>
              <a:t>Decryption of ciphertex c:</a:t>
            </a:r>
          </a:p>
          <a:p>
            <a:pPr>
              <a:buNone/>
            </a:pPr>
            <a:r>
              <a:rPr lang="en-IN" dirty="0" smtClean="0"/>
              <a:t>    x = c</a:t>
            </a:r>
            <a:r>
              <a:rPr lang="en-IN" baseline="30000" dirty="0" smtClean="0"/>
              <a:t>d </a:t>
            </a:r>
            <a:r>
              <a:rPr lang="en-IN" dirty="0" smtClean="0"/>
              <a:t> (mod n) </a:t>
            </a:r>
            <a:r>
              <a:rPr lang="en-IN" dirty="0" smtClean="0">
                <a:cs typeface="Calibri"/>
              </a:rPr>
              <a:t>≡ (36605)</a:t>
            </a:r>
            <a:r>
              <a:rPr lang="en-IN" dirty="0" smtClean="0"/>
              <a:t> </a:t>
            </a:r>
            <a:r>
              <a:rPr lang="en-IN" baseline="30000" dirty="0" smtClean="0"/>
              <a:t>24655</a:t>
            </a:r>
            <a:r>
              <a:rPr lang="en-IN" dirty="0" smtClean="0"/>
              <a:t> (mod 86881) </a:t>
            </a:r>
          </a:p>
          <a:p>
            <a:pPr>
              <a:buNone/>
            </a:pPr>
            <a:r>
              <a:rPr lang="en-IN" dirty="0" smtClean="0"/>
              <a:t>                              </a:t>
            </a:r>
            <a:r>
              <a:rPr lang="en-IN" dirty="0" smtClean="0">
                <a:cs typeface="Calibri"/>
              </a:rPr>
              <a:t>≡ 80525 = [HEY]</a:t>
            </a:r>
            <a:endParaRPr lang="en-IN" dirty="0" smtClean="0"/>
          </a:p>
          <a:p>
            <a:pPr>
              <a:buNone/>
            </a:pPr>
            <a:r>
              <a:rPr lang="en-IN" baseline="30000" dirty="0" smtClean="0"/>
              <a:t>  </a:t>
            </a:r>
          </a:p>
          <a:p>
            <a:pPr>
              <a:buNone/>
            </a:pPr>
            <a:r>
              <a:rPr lang="en-IN" baseline="30000" dirty="0" smtClean="0"/>
              <a:t>                                    </a:t>
            </a:r>
          </a:p>
          <a:p>
            <a:pPr>
              <a:buNone/>
            </a:pPr>
            <a:endParaRPr lang="en-IN" baseline="30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Example-2 </a:t>
            </a:r>
          </a:p>
          <a:p>
            <a:pPr>
              <a:buNone/>
            </a:pPr>
            <a:r>
              <a:rPr lang="en-IN" dirty="0" smtClean="0"/>
              <a:t>[I AM STUDENT AT SOA UNIVERSITY]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=[</a:t>
            </a:r>
            <a:r>
              <a:rPr lang="en-IN" dirty="0" smtClean="0">
                <a:solidFill>
                  <a:srgbClr val="C00000"/>
                </a:solidFill>
              </a:rPr>
              <a:t>09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0114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192021041420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0120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</a:t>
            </a:r>
            <a:r>
              <a:rPr lang="en-IN" dirty="0" smtClean="0">
                <a:solidFill>
                  <a:srgbClr val="C00000"/>
                </a:solidFill>
              </a:rPr>
              <a:t>191501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21140822051819092025</a:t>
            </a:r>
            <a:r>
              <a:rPr lang="en-IN" dirty="0" smtClean="0"/>
              <a:t>]</a:t>
            </a:r>
          </a:p>
          <a:p>
            <a:pPr>
              <a:buNone/>
            </a:pPr>
            <a:r>
              <a:rPr lang="en-IN" dirty="0" smtClean="0"/>
              <a:t>Where A = 01, B =02,..., Z= 26 , Space = 27.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0070C0"/>
                </a:solidFill>
              </a:rPr>
              <a:t>Step1</a:t>
            </a:r>
            <a:r>
              <a:rPr lang="en-IN" dirty="0" smtClean="0"/>
              <a:t>- Choose two large primes, p = 2467,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q = 2557 and calculate n = pq = 6308119.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Step2</a:t>
            </a:r>
            <a:r>
              <a:rPr lang="en-IN" dirty="0" smtClean="0"/>
              <a:t>- calculate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</a:t>
            </a:r>
            <a:r>
              <a:rPr lang="en-IN" dirty="0" smtClean="0">
                <a:latin typeface="Tw Cen MT"/>
              </a:rPr>
              <a:t>Ø(n) = (2467-1)(2557-1) = 6303096</a:t>
            </a:r>
          </a:p>
          <a:p>
            <a:pPr>
              <a:buNone/>
            </a:pPr>
            <a:r>
              <a:rPr lang="en-IN" dirty="0" smtClean="0">
                <a:latin typeface="Tw Cen MT"/>
              </a:rPr>
              <a:t>and let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Tw Cen MT"/>
              </a:rPr>
              <a:t>e</a:t>
            </a:r>
            <a:r>
              <a:rPr lang="en-IN" dirty="0" smtClean="0">
                <a:latin typeface="Tw Cen MT"/>
              </a:rPr>
              <a:t> = 5, since gcd(5, </a:t>
            </a:r>
            <a:r>
              <a:rPr lang="en-IN" dirty="0" smtClean="0">
                <a:latin typeface="Tw Cen MT"/>
              </a:rPr>
              <a:t>6303096</a:t>
            </a:r>
            <a:r>
              <a:rPr lang="en-IN" dirty="0" smtClean="0">
                <a:latin typeface="Tw Cen MT"/>
              </a:rPr>
              <a:t>) = 1.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  <a:latin typeface="Tw Cen MT"/>
              </a:rPr>
              <a:t>Step3</a:t>
            </a:r>
            <a:r>
              <a:rPr lang="en-IN" dirty="0" smtClean="0">
                <a:latin typeface="Tw Cen MT"/>
              </a:rPr>
              <a:t> – Solve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Tw Cen MT"/>
              </a:rPr>
              <a:t>e</a:t>
            </a:r>
            <a:r>
              <a:rPr lang="en-IN" dirty="0" smtClean="0">
                <a:latin typeface="Tw Cen MT"/>
              </a:rPr>
              <a:t>d </a:t>
            </a:r>
            <a:r>
              <a:rPr lang="en-IN" dirty="0" smtClean="0">
                <a:latin typeface="Calibri"/>
                <a:cs typeface="Calibri"/>
              </a:rPr>
              <a:t>≡ 1 (mod </a:t>
            </a:r>
            <a:r>
              <a:rPr lang="en-IN" dirty="0" smtClean="0">
                <a:latin typeface="Tw Cen MT"/>
              </a:rPr>
              <a:t>Ø(n) </a:t>
            </a:r>
            <a:r>
              <a:rPr lang="en-IN" dirty="0" smtClean="0">
                <a:latin typeface="Calibri"/>
                <a:cs typeface="Calibri"/>
              </a:rPr>
              <a:t>) for d.</a:t>
            </a:r>
          </a:p>
          <a:p>
            <a:pPr>
              <a:buNone/>
            </a:pPr>
            <a:r>
              <a:rPr lang="en-IN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                Using Euclidian Algorithm </a:t>
            </a:r>
          </a:p>
          <a:p>
            <a:pPr>
              <a:buNone/>
            </a:pPr>
            <a:r>
              <a:rPr lang="en-IN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         </a:t>
            </a:r>
            <a:r>
              <a:rPr lang="en-IN" dirty="0" smtClean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lang="en-IN" dirty="0" smtClean="0">
                <a:latin typeface="Calibri"/>
                <a:cs typeface="Calibri"/>
              </a:rPr>
              <a:t>= 5042477.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PU</a:t>
            </a:r>
            <a:r>
              <a:rPr lang="en-IN" dirty="0" smtClean="0"/>
              <a:t>={5, 6308119} , </a:t>
            </a:r>
            <a:r>
              <a:rPr lang="en-IN" dirty="0" smtClean="0">
                <a:solidFill>
                  <a:srgbClr val="FF0000"/>
                </a:solidFill>
              </a:rPr>
              <a:t>PR</a:t>
            </a:r>
            <a:r>
              <a:rPr lang="en-IN" dirty="0" smtClean="0"/>
              <a:t> = {50422477,6308119}</a:t>
            </a:r>
          </a:p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Encryption</a:t>
            </a:r>
            <a:r>
              <a:rPr lang="en-IN" dirty="0" smtClean="0"/>
              <a:t>- </a:t>
            </a:r>
          </a:p>
          <a:p>
            <a:pPr>
              <a:buNone/>
            </a:pPr>
            <a:r>
              <a:rPr lang="en-IN" dirty="0" smtClean="0"/>
              <a:t>Encryption of plaintext x = [</a:t>
            </a:r>
            <a:r>
              <a:rPr lang="en-IN" dirty="0" smtClean="0">
                <a:solidFill>
                  <a:srgbClr val="C00000"/>
                </a:solidFill>
              </a:rPr>
              <a:t>09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0114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192021041420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0120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en-IN" dirty="0" smtClean="0">
                <a:solidFill>
                  <a:srgbClr val="C00000"/>
                </a:solidFill>
              </a:rPr>
              <a:t>191501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21140822051819092025</a:t>
            </a:r>
            <a:r>
              <a:rPr lang="en-IN" dirty="0" smtClean="0"/>
              <a:t>]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= </a:t>
            </a:r>
            <a:r>
              <a:rPr lang="en-IN" smtClean="0"/>
              <a:t>[092701</a:t>
            </a:r>
            <a:r>
              <a:rPr lang="en-IN" dirty="0" smtClean="0"/>
              <a:t>][142719][202104][142027][191501]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[272114][082205][181909][2025] =[x1,x2,...,x10]</a:t>
            </a:r>
          </a:p>
          <a:p>
            <a:pPr>
              <a:buNone/>
            </a:pPr>
            <a:r>
              <a:rPr lang="en-IN" dirty="0" smtClean="0"/>
              <a:t>Where each xi&lt;n.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28604"/>
            <a:ext cx="8715436" cy="62151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 = [C1,C2,...,C10].</a:t>
            </a:r>
          </a:p>
          <a:p>
            <a:pPr>
              <a:buNone/>
            </a:pPr>
            <a:r>
              <a:rPr lang="en-IN" dirty="0" smtClean="0"/>
              <a:t>C1 = </a:t>
            </a:r>
            <a:r>
              <a:rPr lang="en-IN" dirty="0" smtClean="0"/>
              <a:t>(091701)</a:t>
            </a:r>
            <a:r>
              <a:rPr lang="en-IN" baseline="30000" dirty="0" smtClean="0"/>
              <a:t>5</a:t>
            </a:r>
            <a:r>
              <a:rPr lang="en-IN" dirty="0" smtClean="0"/>
              <a:t>(mod n) </a:t>
            </a:r>
            <a:r>
              <a:rPr lang="en-IN" dirty="0" smtClean="0">
                <a:cs typeface="Calibri"/>
              </a:rPr>
              <a:t>≡ 6133769 =(x1)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n</a:t>
            </a:r>
            <a:r>
              <a:rPr lang="en-IN" dirty="0" smtClean="0">
                <a:cs typeface="Calibri"/>
              </a:rPr>
              <a:t>) </a:t>
            </a:r>
          </a:p>
          <a:p>
            <a:pPr>
              <a:buNone/>
            </a:pPr>
            <a:r>
              <a:rPr lang="en-IN" dirty="0" smtClean="0"/>
              <a:t>C2 </a:t>
            </a:r>
            <a:r>
              <a:rPr lang="en-IN" dirty="0" smtClean="0"/>
              <a:t>= </a:t>
            </a:r>
            <a:r>
              <a:rPr lang="en-IN" dirty="0" smtClean="0"/>
              <a:t>(142719)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1273092=(</a:t>
            </a:r>
            <a:r>
              <a:rPr lang="en-IN" dirty="0" smtClean="0">
                <a:cs typeface="Calibri"/>
              </a:rPr>
              <a:t>x2)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C3 </a:t>
            </a:r>
            <a:r>
              <a:rPr lang="en-IN" dirty="0" smtClean="0"/>
              <a:t>= </a:t>
            </a:r>
            <a:r>
              <a:rPr lang="en-IN" dirty="0" smtClean="0"/>
              <a:t>(202104)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5583964=(</a:t>
            </a:r>
            <a:r>
              <a:rPr lang="en-IN" dirty="0" smtClean="0">
                <a:cs typeface="Calibri"/>
              </a:rPr>
              <a:t>x3)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C4 </a:t>
            </a:r>
            <a:r>
              <a:rPr lang="en-IN" dirty="0" smtClean="0"/>
              <a:t>= </a:t>
            </a:r>
            <a:r>
              <a:rPr lang="en-IN" dirty="0" smtClean="0"/>
              <a:t>(142027)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6105050=(</a:t>
            </a:r>
            <a:r>
              <a:rPr lang="en-IN" dirty="0" smtClean="0">
                <a:cs typeface="Calibri"/>
              </a:rPr>
              <a:t>x4)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C5 </a:t>
            </a:r>
            <a:r>
              <a:rPr lang="en-IN" dirty="0" smtClean="0"/>
              <a:t>= </a:t>
            </a:r>
            <a:r>
              <a:rPr lang="en-IN" dirty="0" smtClean="0"/>
              <a:t>(012027)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4681124=(</a:t>
            </a:r>
            <a:r>
              <a:rPr lang="en-IN" dirty="0" smtClean="0">
                <a:cs typeface="Calibri"/>
              </a:rPr>
              <a:t>x5)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C6 </a:t>
            </a:r>
            <a:r>
              <a:rPr lang="en-IN" dirty="0" smtClean="0"/>
              <a:t>= </a:t>
            </a:r>
            <a:r>
              <a:rPr lang="en-IN" dirty="0" smtClean="0"/>
              <a:t>(191501)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5264847=(</a:t>
            </a:r>
            <a:r>
              <a:rPr lang="en-IN" dirty="0" smtClean="0">
                <a:cs typeface="Calibri"/>
              </a:rPr>
              <a:t>x6)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C7 </a:t>
            </a:r>
            <a:r>
              <a:rPr lang="en-IN" dirty="0" smtClean="0"/>
              <a:t>= </a:t>
            </a:r>
            <a:r>
              <a:rPr lang="en-IN" dirty="0" smtClean="0"/>
              <a:t>(272114)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677482=(</a:t>
            </a:r>
            <a:r>
              <a:rPr lang="en-IN" dirty="0" smtClean="0">
                <a:cs typeface="Calibri"/>
              </a:rPr>
              <a:t>x7)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C8 </a:t>
            </a:r>
            <a:r>
              <a:rPr lang="en-IN" dirty="0" smtClean="0"/>
              <a:t>= </a:t>
            </a:r>
            <a:r>
              <a:rPr lang="en-IN" dirty="0" smtClean="0"/>
              <a:t>(082205)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2888905</a:t>
            </a:r>
            <a:r>
              <a:rPr lang="en-IN" dirty="0" smtClean="0">
                <a:cs typeface="Calibri"/>
              </a:rPr>
              <a:t>=(</a:t>
            </a:r>
            <a:r>
              <a:rPr lang="en-IN" dirty="0" smtClean="0">
                <a:cs typeface="Calibri"/>
              </a:rPr>
              <a:t>x8)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C9 = (181909)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1459003=(</a:t>
            </a:r>
            <a:r>
              <a:rPr lang="en-IN" dirty="0" smtClean="0">
                <a:cs typeface="Calibri"/>
              </a:rPr>
              <a:t>x9)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C10 </a:t>
            </a:r>
            <a:r>
              <a:rPr lang="en-IN" dirty="0" smtClean="0"/>
              <a:t>= </a:t>
            </a:r>
            <a:r>
              <a:rPr lang="en-IN" dirty="0" smtClean="0"/>
              <a:t>(2025)</a:t>
            </a:r>
            <a:r>
              <a:rPr lang="en-IN" baseline="30000" dirty="0" smtClean="0"/>
              <a:t>5</a:t>
            </a:r>
            <a:r>
              <a:rPr lang="en-IN" dirty="0" smtClean="0"/>
              <a:t>(mod </a:t>
            </a:r>
            <a:r>
              <a:rPr lang="en-IN" dirty="0" smtClean="0"/>
              <a:t>n) </a:t>
            </a:r>
            <a:r>
              <a:rPr lang="en-IN" dirty="0" smtClean="0">
                <a:cs typeface="Calibri"/>
              </a:rPr>
              <a:t>≡ 2274234=(</a:t>
            </a:r>
            <a:r>
              <a:rPr lang="en-IN" dirty="0" smtClean="0">
                <a:cs typeface="Calibri"/>
              </a:rPr>
              <a:t>x10)</a:t>
            </a:r>
            <a:r>
              <a:rPr lang="en-IN" baseline="30000" dirty="0" smtClean="0">
                <a:cs typeface="Calibri"/>
              </a:rPr>
              <a:t>e</a:t>
            </a:r>
            <a:r>
              <a:rPr lang="en-IN" dirty="0" smtClean="0">
                <a:cs typeface="Calibri"/>
              </a:rPr>
              <a:t>(mod </a:t>
            </a:r>
            <a:r>
              <a:rPr lang="en-IN" dirty="0" smtClean="0">
                <a:cs typeface="Calibri"/>
              </a:rPr>
              <a:t>n)</a:t>
            </a:r>
            <a:endParaRPr lang="en-IN" baseline="30000" dirty="0" smtClean="0"/>
          </a:p>
          <a:p>
            <a:pPr>
              <a:buNone/>
            </a:pPr>
            <a:endParaRPr lang="en-IN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Decryption- </a:t>
            </a:r>
          </a:p>
          <a:p>
            <a:pPr>
              <a:buNone/>
            </a:pPr>
            <a:r>
              <a:rPr lang="en-IN" dirty="0" smtClean="0"/>
              <a:t>Decryption of cipher text C.</a:t>
            </a:r>
          </a:p>
          <a:p>
            <a:pPr>
              <a:buNone/>
            </a:pPr>
            <a:r>
              <a:rPr lang="en-IN" dirty="0" smtClean="0"/>
              <a:t>X = C</a:t>
            </a:r>
            <a:r>
              <a:rPr lang="en-IN" baseline="30000" dirty="0" smtClean="0"/>
              <a:t>d </a:t>
            </a:r>
            <a:r>
              <a:rPr lang="en-IN" dirty="0" smtClean="0"/>
              <a:t> = [(C1)</a:t>
            </a:r>
            <a:r>
              <a:rPr lang="en-IN" baseline="30000" dirty="0" smtClean="0"/>
              <a:t>d</a:t>
            </a:r>
            <a:r>
              <a:rPr lang="en-IN" dirty="0" smtClean="0"/>
              <a:t> , (C2)</a:t>
            </a:r>
            <a:r>
              <a:rPr lang="en-IN" baseline="30000" dirty="0" smtClean="0"/>
              <a:t>d</a:t>
            </a:r>
            <a:r>
              <a:rPr lang="en-IN" baseline="30000" dirty="0" smtClean="0"/>
              <a:t> </a:t>
            </a:r>
            <a:r>
              <a:rPr lang="en-IN" dirty="0" smtClean="0"/>
              <a:t> ,..., (C10)</a:t>
            </a:r>
            <a:r>
              <a:rPr lang="en-IN" baseline="30000" dirty="0" smtClean="0"/>
              <a:t>d</a:t>
            </a:r>
            <a:r>
              <a:rPr lang="en-IN" dirty="0" smtClean="0"/>
              <a:t>]</a:t>
            </a:r>
            <a:endParaRPr lang="en-IN" baseline="30000" dirty="0" smtClean="0"/>
          </a:p>
          <a:p>
            <a:pPr>
              <a:buNone/>
            </a:pPr>
            <a:r>
              <a:rPr lang="en-IN" dirty="0" smtClean="0"/>
              <a:t>X1 = (C1)</a:t>
            </a:r>
            <a:r>
              <a:rPr lang="en-IN" baseline="30000" dirty="0" smtClean="0"/>
              <a:t>d</a:t>
            </a:r>
            <a:r>
              <a:rPr lang="en-IN" dirty="0" smtClean="0"/>
              <a:t> </a:t>
            </a:r>
            <a:r>
              <a:rPr lang="en-IN" dirty="0" smtClean="0"/>
              <a:t>= </a:t>
            </a:r>
            <a:r>
              <a:rPr lang="en-IN" dirty="0" smtClean="0"/>
              <a:t>092701</a:t>
            </a:r>
          </a:p>
          <a:p>
            <a:pPr>
              <a:buNone/>
            </a:pPr>
            <a:r>
              <a:rPr lang="en-IN" dirty="0" smtClean="0"/>
              <a:t>X2 = </a:t>
            </a:r>
            <a:r>
              <a:rPr lang="en-IN" dirty="0" smtClean="0"/>
              <a:t>(C2)</a:t>
            </a:r>
            <a:r>
              <a:rPr lang="en-IN" baseline="30000" dirty="0" smtClean="0"/>
              <a:t>d </a:t>
            </a:r>
            <a:r>
              <a:rPr lang="en-IN" dirty="0" smtClean="0"/>
              <a:t> = </a:t>
            </a:r>
            <a:r>
              <a:rPr lang="en-IN" dirty="0" smtClean="0"/>
              <a:t>142719</a:t>
            </a:r>
          </a:p>
          <a:p>
            <a:pPr>
              <a:buNone/>
            </a:pP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X10 = </a:t>
            </a:r>
            <a:r>
              <a:rPr lang="en-IN" dirty="0" smtClean="0"/>
              <a:t>(</a:t>
            </a:r>
            <a:r>
              <a:rPr lang="en-IN" dirty="0" smtClean="0"/>
              <a:t>C10)</a:t>
            </a:r>
            <a:r>
              <a:rPr lang="en-IN" baseline="30000" dirty="0" smtClean="0"/>
              <a:t>d </a:t>
            </a:r>
            <a:r>
              <a:rPr lang="en-IN" dirty="0" smtClean="0"/>
              <a:t> </a:t>
            </a:r>
            <a:r>
              <a:rPr lang="en-IN" dirty="0" smtClean="0"/>
              <a:t>= </a:t>
            </a:r>
            <a:r>
              <a:rPr lang="en-IN" dirty="0" smtClean="0"/>
              <a:t>2025</a:t>
            </a:r>
          </a:p>
          <a:p>
            <a:pPr>
              <a:buNone/>
            </a:pPr>
            <a:r>
              <a:rPr lang="en-IN" dirty="0" smtClean="0"/>
              <a:t>Therefore, X = [x1,x2,...,x10]=</a:t>
            </a:r>
          </a:p>
          <a:p>
            <a:pPr>
              <a:buNone/>
            </a:pPr>
            <a:r>
              <a:rPr lang="en-IN" dirty="0" smtClean="0"/>
              <a:t>[</a:t>
            </a:r>
            <a:r>
              <a:rPr lang="en-IN" dirty="0" smtClean="0">
                <a:solidFill>
                  <a:srgbClr val="C00000"/>
                </a:solidFill>
              </a:rPr>
              <a:t>09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0114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192021041420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0120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en-IN" dirty="0" smtClean="0">
                <a:solidFill>
                  <a:srgbClr val="C00000"/>
                </a:solidFill>
              </a:rPr>
              <a:t>191501</a:t>
            </a:r>
            <a:r>
              <a:rPr lang="en-IN" dirty="0" smtClean="0">
                <a:solidFill>
                  <a:srgbClr val="00B050"/>
                </a:solidFill>
              </a:rPr>
              <a:t>27</a:t>
            </a:r>
            <a:r>
              <a:rPr lang="en-IN" dirty="0" smtClean="0">
                <a:solidFill>
                  <a:srgbClr val="C00000"/>
                </a:solidFill>
              </a:rPr>
              <a:t>21140822051819092025</a:t>
            </a:r>
            <a:r>
              <a:rPr lang="en-IN" dirty="0" smtClean="0"/>
              <a:t>]</a:t>
            </a:r>
          </a:p>
          <a:p>
            <a:pPr>
              <a:buNone/>
            </a:pPr>
            <a:r>
              <a:rPr lang="en-IN" dirty="0" smtClean="0"/>
              <a:t>= [</a:t>
            </a:r>
            <a:r>
              <a:rPr lang="en-IN" dirty="0" smtClean="0"/>
              <a:t>I AM STUDENT AT SOA UNIVERSITY</a:t>
            </a:r>
            <a:r>
              <a:rPr lang="en-IN" dirty="0" smtClean="0"/>
              <a:t>]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57166"/>
            <a:ext cx="8929718" cy="6215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Alice                                               Bob</a:t>
            </a:r>
            <a:endParaRPr lang="en-IN" dirty="0"/>
          </a:p>
        </p:txBody>
      </p:sp>
      <p:pic>
        <p:nvPicPr>
          <p:cNvPr id="4" name="Picture 3" descr="Ali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71678"/>
            <a:ext cx="2214546" cy="2071702"/>
          </a:xfrm>
          <a:prstGeom prst="rect">
            <a:avLst/>
          </a:prstGeom>
        </p:spPr>
      </p:pic>
      <p:pic>
        <p:nvPicPr>
          <p:cNvPr id="5" name="Picture 4" descr="bo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1643050"/>
            <a:ext cx="1743075" cy="259557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357422" y="2000240"/>
            <a:ext cx="457203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Left Arrow 9"/>
          <p:cNvSpPr/>
          <p:nvPr/>
        </p:nvSpPr>
        <p:spPr>
          <a:xfrm>
            <a:off x="2214546" y="2928934"/>
            <a:ext cx="457203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triped Right Arrow 10"/>
          <p:cNvSpPr/>
          <p:nvPr/>
        </p:nvSpPr>
        <p:spPr>
          <a:xfrm>
            <a:off x="2357422" y="3857628"/>
            <a:ext cx="4643470" cy="50006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14850" y="3213100"/>
          <a:ext cx="114300" cy="431800"/>
        </p:xfrm>
        <a:graphic>
          <a:graphicData uri="http://schemas.openxmlformats.org/presentationml/2006/ole">
            <p:oleObj spid="_x0000_s1026" name="Equation" r:id="rId6" imgW="114120" imgH="431640" progId="Equation.3">
              <p:embed/>
            </p:oleObj>
          </a:graphicData>
        </a:graphic>
      </p:graphicFrame>
      <p:pic>
        <p:nvPicPr>
          <p:cNvPr id="16" name="Picture 15" descr="lo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174" y="1857364"/>
            <a:ext cx="642942" cy="642942"/>
          </a:xfrm>
          <a:prstGeom prst="rect">
            <a:avLst/>
          </a:prstGeom>
        </p:spPr>
      </p:pic>
      <p:pic>
        <p:nvPicPr>
          <p:cNvPr id="17" name="Picture 16" descr="lock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6" y="2857496"/>
            <a:ext cx="714380" cy="500066"/>
          </a:xfrm>
          <a:prstGeom prst="rect">
            <a:avLst/>
          </a:prstGeom>
        </p:spPr>
      </p:pic>
      <p:pic>
        <p:nvPicPr>
          <p:cNvPr id="18" name="Picture 17" descr="lo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4" y="2786058"/>
            <a:ext cx="642942" cy="642942"/>
          </a:xfrm>
          <a:prstGeom prst="rect">
            <a:avLst/>
          </a:prstGeom>
        </p:spPr>
      </p:pic>
      <p:pic>
        <p:nvPicPr>
          <p:cNvPr id="19" name="Picture 18" descr="lock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364" y="3857628"/>
            <a:ext cx="714380" cy="500066"/>
          </a:xfrm>
          <a:prstGeom prst="rect">
            <a:avLst/>
          </a:prstGeom>
        </p:spPr>
      </p:pic>
      <p:pic>
        <p:nvPicPr>
          <p:cNvPr id="20" name="Picture 19" descr="key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96" y="3357562"/>
            <a:ext cx="1071570" cy="571504"/>
          </a:xfrm>
          <a:prstGeom prst="rect">
            <a:avLst/>
          </a:prstGeom>
        </p:spPr>
      </p:pic>
      <p:pic>
        <p:nvPicPr>
          <p:cNvPr id="21" name="Picture 20" descr="key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8082" y="3571876"/>
            <a:ext cx="785818" cy="50006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rot="10800000">
            <a:off x="2643174" y="857232"/>
            <a:ext cx="5000660" cy="292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285852" y="642918"/>
          <a:ext cx="1785950" cy="3657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8595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Private Key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rot="5400000">
            <a:off x="928662" y="3429000"/>
            <a:ext cx="314327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000232" y="4143380"/>
            <a:ext cx="135732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142976" y="5357826"/>
          <a:ext cx="1357322" cy="3708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r>
                        <a:rPr lang="en-IN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7227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/>
              <a:t>Encryption Terminology- </a:t>
            </a:r>
          </a:p>
          <a:p>
            <a:r>
              <a:rPr lang="en-IN" sz="2400" b="1" i="1" dirty="0"/>
              <a:t>plaintext:</a:t>
            </a:r>
            <a:r>
              <a:rPr lang="en-IN" sz="2400" dirty="0"/>
              <a:t> message to be sent, in readable form</a:t>
            </a:r>
          </a:p>
          <a:p>
            <a:r>
              <a:rPr lang="en-IN" sz="2400" b="1" i="1" dirty="0" smtClean="0"/>
              <a:t>cipher text:</a:t>
            </a:r>
            <a:r>
              <a:rPr lang="en-IN" sz="2400" dirty="0"/>
              <a:t> message in coded form, unreadable without special information such as a </a:t>
            </a:r>
            <a:r>
              <a:rPr lang="en-IN" sz="2400" b="1" i="1" dirty="0"/>
              <a:t>key</a:t>
            </a:r>
            <a:endParaRPr lang="en-IN" sz="2400" dirty="0"/>
          </a:p>
          <a:p>
            <a:r>
              <a:rPr lang="en-IN" sz="2400" b="1" i="1" dirty="0"/>
              <a:t>encrypt:</a:t>
            </a:r>
            <a:r>
              <a:rPr lang="en-IN" sz="2400" dirty="0"/>
              <a:t> turn plaintext into </a:t>
            </a:r>
            <a:r>
              <a:rPr lang="en-IN" sz="2400" dirty="0" smtClean="0"/>
              <a:t>cipher text</a:t>
            </a:r>
            <a:endParaRPr lang="en-IN" sz="2400" dirty="0"/>
          </a:p>
          <a:p>
            <a:r>
              <a:rPr lang="en-IN" sz="2400" b="1" i="1" dirty="0"/>
              <a:t>decrypt:</a:t>
            </a:r>
            <a:r>
              <a:rPr lang="en-IN" sz="2400" dirty="0"/>
              <a:t> turn </a:t>
            </a:r>
            <a:r>
              <a:rPr lang="en-IN" sz="2400" dirty="0" smtClean="0"/>
              <a:t>cipher text </a:t>
            </a:r>
            <a:r>
              <a:rPr lang="en-IN" sz="2400" dirty="0"/>
              <a:t>back into plaintext</a:t>
            </a:r>
          </a:p>
          <a:p>
            <a:r>
              <a:rPr lang="en-IN" sz="2400" b="1" i="1" dirty="0"/>
              <a:t>cryptanalysis:</a:t>
            </a:r>
            <a:r>
              <a:rPr lang="en-IN" sz="2400" dirty="0"/>
              <a:t> cracking a code - attempting to decrypt without the required special </a:t>
            </a:r>
            <a:r>
              <a:rPr lang="en-IN" sz="2400" dirty="0" smtClean="0"/>
              <a:t>information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Bob’s Key-</a:t>
            </a:r>
            <a:r>
              <a:rPr lang="en-IN" sz="2400" dirty="0" smtClean="0"/>
              <a:t> Bob will randomly generate two prime numbers as his private key.  We’ll call these primes </a:t>
            </a:r>
            <a:r>
              <a:rPr lang="en-IN" sz="2400" dirty="0" smtClean="0">
                <a:solidFill>
                  <a:srgbClr val="C00000"/>
                </a:solidFill>
              </a:rPr>
              <a:t>p</a:t>
            </a:r>
            <a:r>
              <a:rPr lang="en-IN" sz="2400" dirty="0" smtClean="0"/>
              <a:t> and</a:t>
            </a:r>
            <a:r>
              <a:rPr lang="en-IN" sz="2400" dirty="0" smtClean="0">
                <a:solidFill>
                  <a:srgbClr val="C00000"/>
                </a:solidFill>
              </a:rPr>
              <a:t> q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>He will then multiply them together. Suppose the product is </a:t>
            </a:r>
            <a:r>
              <a:rPr lang="en-IN" sz="2400" dirty="0" smtClean="0">
                <a:solidFill>
                  <a:srgbClr val="0070C0"/>
                </a:solidFill>
              </a:rPr>
              <a:t> n= p*q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>And he will select </a:t>
            </a:r>
            <a:r>
              <a:rPr lang="en-IN" sz="2400" dirty="0" smtClean="0">
                <a:solidFill>
                  <a:srgbClr val="0070C0"/>
                </a:solidFill>
              </a:rPr>
              <a:t>e</a:t>
            </a:r>
            <a:r>
              <a:rPr lang="en-IN" sz="2400" dirty="0" smtClean="0"/>
              <a:t> such that </a:t>
            </a:r>
            <a:r>
              <a:rPr lang="en-IN" sz="2400" dirty="0" smtClean="0">
                <a:solidFill>
                  <a:schemeClr val="tx2"/>
                </a:solidFill>
              </a:rPr>
              <a:t>gcd(e, </a:t>
            </a:r>
            <a:r>
              <a:rPr lang="en-IN" sz="2400" dirty="0" smtClean="0">
                <a:solidFill>
                  <a:schemeClr val="tx2"/>
                </a:solidFill>
                <a:latin typeface="Tw Cen MT"/>
              </a:rPr>
              <a:t>Ø(n)</a:t>
            </a:r>
            <a:r>
              <a:rPr lang="en-IN" sz="2400" dirty="0" smtClean="0">
                <a:solidFill>
                  <a:schemeClr val="tx2"/>
                </a:solidFill>
              </a:rPr>
              <a:t>) = 1.</a:t>
            </a:r>
          </a:p>
          <a:p>
            <a:pPr>
              <a:buNone/>
            </a:pPr>
            <a:r>
              <a:rPr lang="en-IN" sz="2400" dirty="0" smtClean="0"/>
              <a:t>He will then send </a:t>
            </a:r>
            <a:r>
              <a:rPr lang="en-IN" sz="2400" dirty="0" smtClean="0">
                <a:solidFill>
                  <a:srgbClr val="00B050"/>
                </a:solidFill>
              </a:rPr>
              <a:t>{e,n} </a:t>
            </a:r>
            <a:r>
              <a:rPr lang="en-IN" sz="2400" dirty="0" smtClean="0"/>
              <a:t>as his </a:t>
            </a:r>
            <a:r>
              <a:rPr lang="en-IN" sz="2400" i="1" dirty="0" smtClean="0"/>
              <a:t>public key </a:t>
            </a:r>
            <a:r>
              <a:rPr lang="en-IN" sz="2400" dirty="0" smtClean="0"/>
              <a:t>to Alice.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Let’s call Alice’s message x. </a:t>
            </a:r>
          </a:p>
          <a:p>
            <a:pPr>
              <a:buNone/>
            </a:pPr>
            <a:r>
              <a:rPr lang="en-IN" dirty="0" smtClean="0"/>
              <a:t>To encrypt her message, Alice raises it a power e and sends the result modulo n. For technical reasons, it is important that x &lt; n &lt; x</a:t>
            </a:r>
            <a:r>
              <a:rPr lang="en-IN" baseline="30000" dirty="0" smtClean="0"/>
              <a:t>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After Alice sends this, any eavesdropper will have so far only seen</a:t>
            </a:r>
            <a:r>
              <a:rPr lang="en-IN" dirty="0" smtClean="0">
                <a:solidFill>
                  <a:schemeClr val="tx2"/>
                </a:solidFill>
              </a:rPr>
              <a:t> {</a:t>
            </a:r>
            <a:r>
              <a:rPr lang="en-IN" dirty="0" smtClean="0">
                <a:solidFill>
                  <a:srgbClr val="00B050"/>
                </a:solidFill>
              </a:rPr>
              <a:t>e, n</a:t>
            </a:r>
            <a:r>
              <a:rPr lang="en-IN" dirty="0" smtClean="0">
                <a:solidFill>
                  <a:schemeClr val="tx2"/>
                </a:solidFill>
              </a:rPr>
              <a:t>} </a:t>
            </a:r>
            <a:r>
              <a:rPr lang="en-IN" dirty="0" smtClean="0"/>
              <a:t>(from when Bob sent it) and </a:t>
            </a:r>
            <a:r>
              <a:rPr lang="en-IN" dirty="0" smtClean="0">
                <a:solidFill>
                  <a:srgbClr val="002060"/>
                </a:solidFill>
              </a:rPr>
              <a:t>b</a:t>
            </a:r>
            <a:r>
              <a:rPr lang="en-IN" dirty="0" smtClean="0"/>
              <a:t> =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IN" baseline="30000" dirty="0" smtClean="0">
                <a:solidFill>
                  <a:srgbClr val="00B050"/>
                </a:solidFill>
              </a:rPr>
              <a:t>e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(mod n) </a:t>
            </a:r>
            <a:r>
              <a:rPr lang="en-IN" dirty="0" smtClean="0"/>
              <a:t>(from when Alice sent it); as far as anyone knows, these are insufficient to determine the value of x in any reasonable amount of time.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5"/>
            <a:ext cx="8229600" cy="450059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We know that </a:t>
            </a:r>
          </a:p>
          <a:p>
            <a:pPr>
              <a:buNone/>
            </a:pPr>
            <a:r>
              <a:rPr lang="en-IN" dirty="0" smtClean="0"/>
              <a:t>                </a:t>
            </a:r>
          </a:p>
          <a:p>
            <a:pPr>
              <a:buNone/>
            </a:pPr>
            <a:r>
              <a:rPr lang="en-IN" dirty="0" smtClean="0"/>
              <a:t> for any positive integer     relatively prime to n.</a:t>
            </a:r>
          </a:p>
          <a:p>
            <a:pPr>
              <a:buNone/>
            </a:pPr>
            <a:r>
              <a:rPr lang="en-IN" dirty="0" smtClean="0"/>
              <a:t>Also,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712913" y="949325"/>
          <a:ext cx="2952750" cy="696913"/>
        </p:xfrm>
        <a:graphic>
          <a:graphicData uri="http://schemas.openxmlformats.org/presentationml/2006/ole">
            <p:oleObj spid="_x0000_s20485" name="Equation" r:id="rId3" imgW="914400" imgH="215640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387475" y="2803525"/>
          <a:ext cx="6654800" cy="536575"/>
        </p:xfrm>
        <a:graphic>
          <a:graphicData uri="http://schemas.openxmlformats.org/presentationml/2006/ole">
            <p:oleObj spid="_x0000_s20488" name="Equation" r:id="rId4" imgW="2197080" imgH="1904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429124" y="1714488"/>
          <a:ext cx="420690" cy="427040"/>
        </p:xfrm>
        <a:graphic>
          <a:graphicData uri="http://schemas.openxmlformats.org/presentationml/2006/ole">
            <p:oleObj spid="_x0000_s20489" name="Equation" r:id="rId5" imgW="12672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472518" cy="6215106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Bob’s decryption process-</a:t>
            </a:r>
          </a:p>
          <a:p>
            <a:pPr>
              <a:buNone/>
            </a:pPr>
            <a:r>
              <a:rPr lang="en-IN" dirty="0" smtClean="0"/>
              <a:t>Armed with Euler’s Theorem, Bob can get back the value of x using his knowledge of p and q.</a:t>
            </a:r>
          </a:p>
          <a:p>
            <a:pPr>
              <a:buNone/>
            </a:pPr>
            <a:r>
              <a:rPr lang="en-IN" dirty="0" smtClean="0"/>
              <a:t>First, he chooses a number d such that</a:t>
            </a:r>
          </a:p>
          <a:p>
            <a:pPr>
              <a:buNone/>
            </a:pP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IN" dirty="0" smtClean="0"/>
              <a:t>Such a number is not hard to find. What this means is that there exists some number k such that  </a:t>
            </a:r>
          </a:p>
          <a:p>
            <a:pPr>
              <a:buNone/>
            </a:pPr>
            <a:r>
              <a:rPr lang="en-IN" dirty="0" smtClean="0"/>
              <a:t>                 </a:t>
            </a:r>
          </a:p>
          <a:p>
            <a:pPr>
              <a:buNone/>
            </a:pPr>
            <a:r>
              <a:rPr lang="en-IN" dirty="0" smtClean="0"/>
              <a:t>                                  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285984" y="2571744"/>
          <a:ext cx="3235325" cy="606425"/>
        </p:xfrm>
        <a:graphic>
          <a:graphicData uri="http://schemas.openxmlformats.org/presentationml/2006/ole">
            <p:oleObj spid="_x0000_s25603" name="Equation" r:id="rId3" imgW="939600" imgH="190440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819275" y="4572000"/>
          <a:ext cx="2379663" cy="1608138"/>
        </p:xfrm>
        <a:graphic>
          <a:graphicData uri="http://schemas.openxmlformats.org/presentationml/2006/ole">
            <p:oleObj spid="_x0000_s25606" name="Equation" r:id="rId4" imgW="787320" imgH="57132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25607" name="Equation" r:id="rId5" imgW="101520" imgH="190440" progId="Equation.3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876" y="5143512"/>
          <a:ext cx="2286016" cy="42862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86016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d:   Bob’s Private Key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285720" y="785794"/>
          <a:ext cx="8692739" cy="5214974"/>
        </p:xfrm>
        <a:graphic>
          <a:graphicData uri="http://schemas.openxmlformats.org/presentationml/2006/ole">
            <p:oleObj spid="_x0000_s28674" name="Equation" r:id="rId3" imgW="3111480" imgH="1866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aseline="30000" dirty="0" smtClean="0"/>
              <a:t> 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4282" y="296718"/>
          <a:ext cx="8358246" cy="6389259"/>
        </p:xfrm>
        <a:graphic>
          <a:graphicData uri="http://schemas.openxmlformats.org/presentationml/2006/ole">
            <p:oleObj spid="_x0000_s32770" name="Equation" r:id="rId3" imgW="3301920" imgH="30477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32771" name="Equation" r:id="rId4" imgW="10152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Al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4071942"/>
            <a:ext cx="1428760" cy="1214446"/>
          </a:xfrm>
          <a:prstGeom prst="rect">
            <a:avLst/>
          </a:prstGeom>
        </p:spPr>
      </p:pic>
      <p:pic>
        <p:nvPicPr>
          <p:cNvPr id="5" name="Picture 4" descr="bo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3929066"/>
            <a:ext cx="1100133" cy="1143008"/>
          </a:xfrm>
          <a:prstGeom prst="rect">
            <a:avLst/>
          </a:prstGeom>
        </p:spPr>
      </p:pic>
      <p:pic>
        <p:nvPicPr>
          <p:cNvPr id="6" name="Picture 5" descr="e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357166"/>
            <a:ext cx="2008692" cy="145511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71736" y="1857364"/>
          <a:ext cx="4071966" cy="5000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71966"/>
              </a:tblGrid>
              <a:tr h="500066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 want to send</a:t>
                      </a:r>
                      <a:r>
                        <a:rPr lang="en-IN" sz="2000" baseline="0" dirty="0" smtClean="0"/>
                        <a:t> you secrete message.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286248" y="2214554"/>
            <a:ext cx="3000396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428728" y="2143116"/>
            <a:ext cx="278608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71802" y="2786058"/>
          <a:ext cx="2786082" cy="585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</a:tblGrid>
              <a:tr h="585154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OK!! Use</a:t>
                      </a:r>
                      <a:r>
                        <a:rPr lang="en-IN" sz="2000" baseline="0" dirty="0" smtClean="0"/>
                        <a:t> this one </a:t>
                      </a:r>
                      <a:r>
                        <a:rPr lang="en-IN" sz="2000" baseline="0" dirty="0" smtClean="0">
                          <a:solidFill>
                            <a:srgbClr val="FFFF00"/>
                          </a:solidFill>
                        </a:rPr>
                        <a:t>{e,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en-IN" sz="2000" baseline="0" dirty="0" smtClean="0">
                          <a:solidFill>
                            <a:srgbClr val="FFFF00"/>
                          </a:solidFill>
                        </a:rPr>
                        <a:t>}</a:t>
                      </a:r>
                      <a:endParaRPr lang="en-IN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10800000">
            <a:off x="4643438" y="3214686"/>
            <a:ext cx="285752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928794" y="3214686"/>
            <a:ext cx="207170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699164" y="3934691"/>
          <a:ext cx="2158720" cy="4944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58720"/>
              </a:tblGrid>
              <a:tr h="494441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 </a:t>
                      </a:r>
                      <a:r>
                        <a:rPr lang="en-IN" sz="2400" dirty="0" smtClean="0">
                          <a:latin typeface="Calibri"/>
                          <a:cs typeface="Calibri"/>
                        </a:rPr>
                        <a:t>≡</a:t>
                      </a:r>
                      <a:r>
                        <a:rPr lang="en-IN" sz="2400" dirty="0" smtClean="0"/>
                        <a:t> x</a:t>
                      </a:r>
                      <a:r>
                        <a:rPr lang="en-IN" sz="2400" baseline="30000" dirty="0" smtClean="0">
                          <a:solidFill>
                            <a:srgbClr val="00B050"/>
                          </a:solidFill>
                        </a:rPr>
                        <a:t>e </a:t>
                      </a:r>
                      <a:r>
                        <a:rPr lang="en-IN" sz="2400" baseline="0" dirty="0" smtClean="0"/>
                        <a:t> (mod n)</a:t>
                      </a:r>
                      <a:endParaRPr lang="en-IN" sz="2400" baseline="30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4" idx="3"/>
          </p:cNvCxnSpPr>
          <p:nvPr/>
        </p:nvCxnSpPr>
        <p:spPr>
          <a:xfrm flipV="1">
            <a:off x="1857356" y="4143381"/>
            <a:ext cx="1857388" cy="535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57884" y="4214818"/>
            <a:ext cx="164307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642910" y="3071810"/>
            <a:ext cx="1000132" cy="8572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x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572000" y="5000636"/>
            <a:ext cx="292895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c</a:t>
            </a:r>
            <a:r>
              <a:rPr lang="en-IN" sz="2800" baseline="30000" dirty="0" smtClean="0">
                <a:solidFill>
                  <a:schemeClr val="bg1"/>
                </a:solidFill>
              </a:rPr>
              <a:t>d 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(mod n)</a:t>
            </a:r>
            <a:r>
              <a:rPr lang="en-IN" sz="2800" baseline="30000" dirty="0" smtClean="0">
                <a:solidFill>
                  <a:srgbClr val="C00000"/>
                </a:solidFill>
              </a:rPr>
              <a:t> </a:t>
            </a:r>
            <a:r>
              <a:rPr lang="en-IN" sz="2800" dirty="0" smtClean="0"/>
              <a:t> = x</a:t>
            </a:r>
          </a:p>
          <a:p>
            <a:pPr algn="ctr"/>
            <a:r>
              <a:rPr lang="en-IN" sz="2800" dirty="0" smtClean="0"/>
              <a:t>I got it</a:t>
            </a:r>
            <a:r>
              <a:rPr lang="en-IN" dirty="0" smtClean="0"/>
              <a:t>!</a:t>
            </a:r>
          </a:p>
        </p:txBody>
      </p:sp>
      <p:sp>
        <p:nvSpPr>
          <p:cNvPr id="37" name="5-Point Star 36"/>
          <p:cNvSpPr/>
          <p:nvPr/>
        </p:nvSpPr>
        <p:spPr>
          <a:xfrm>
            <a:off x="6643702" y="2357430"/>
            <a:ext cx="1857388" cy="14287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{d, </a:t>
            </a:r>
            <a:r>
              <a:rPr lang="en-IN" dirty="0" smtClean="0">
                <a:solidFill>
                  <a:schemeClr val="tx1"/>
                </a:solidFill>
              </a:rPr>
              <a:t>n</a:t>
            </a:r>
            <a:r>
              <a:rPr lang="en-IN" dirty="0" smtClean="0">
                <a:solidFill>
                  <a:srgbClr val="C00000"/>
                </a:solidFill>
              </a:rPr>
              <a:t>}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 animBg="1"/>
      <p:bldP spid="35" grpId="0" uiExpand="1" build="p" animBg="1"/>
      <p:bldP spid="37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5489</TotalTime>
  <Words>807</Words>
  <Application>Microsoft Office PowerPoint</Application>
  <PresentationFormat>On-screen Show (4:3)</PresentationFormat>
  <Paragraphs>139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18- Powers, Roots, and “Unbreakable” Codes</vt:lpstr>
      <vt:lpstr>    Alice                                               Bob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Powers, Roots, and “Unbreakable” Codes</dc:title>
  <dc:creator>hp</dc:creator>
  <cp:lastModifiedBy>hp</cp:lastModifiedBy>
  <cp:revision>143</cp:revision>
  <dcterms:created xsi:type="dcterms:W3CDTF">2018-02-16T06:17:40Z</dcterms:created>
  <dcterms:modified xsi:type="dcterms:W3CDTF">2018-02-22T09:10:03Z</dcterms:modified>
</cp:coreProperties>
</file>