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70" r:id="rId3"/>
    <p:sldId id="295" r:id="rId4"/>
    <p:sldId id="303" r:id="rId5"/>
    <p:sldId id="271" r:id="rId6"/>
    <p:sldId id="291" r:id="rId7"/>
    <p:sldId id="292" r:id="rId8"/>
    <p:sldId id="296" r:id="rId9"/>
    <p:sldId id="257" r:id="rId10"/>
    <p:sldId id="298" r:id="rId11"/>
    <p:sldId id="299" r:id="rId12"/>
    <p:sldId id="300" r:id="rId13"/>
    <p:sldId id="301" r:id="rId14"/>
    <p:sldId id="287" r:id="rId15"/>
    <p:sldId id="288" r:id="rId16"/>
    <p:sldId id="289" r:id="rId17"/>
    <p:sldId id="302" r:id="rId18"/>
    <p:sldId id="306" r:id="rId19"/>
    <p:sldId id="307" r:id="rId20"/>
    <p:sldId id="308" r:id="rId21"/>
    <p:sldId id="309" r:id="rId22"/>
    <p:sldId id="310" r:id="rId23"/>
    <p:sldId id="311" r:id="rId24"/>
    <p:sldId id="312" r:id="rId25"/>
    <p:sldId id="313" r:id="rId26"/>
    <p:sldId id="304" r:id="rId27"/>
    <p:sldId id="294"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77" autoAdjust="0"/>
    <p:restoredTop sz="94599" autoAdjust="0"/>
  </p:normalViewPr>
  <p:slideViewPr>
    <p:cSldViewPr>
      <p:cViewPr varScale="1">
        <p:scale>
          <a:sx n="111" d="100"/>
          <a:sy n="111" d="100"/>
        </p:scale>
        <p:origin x="534" y="102"/>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04-Dec-19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04-Dec-19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04-Dec-19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04-Dec-19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04-Dec-19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04-Dec-19</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04-Dec-19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04-Dec-19</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04-Dec-19</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04-Dec-19</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04-Dec-19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04-Dec-19</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04-Dec-19</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812" y="3068960"/>
            <a:ext cx="11929099" cy="2667000"/>
          </a:xfrm>
        </p:spPr>
        <p:txBody>
          <a:bodyPr/>
          <a:lstStyle/>
          <a:p>
            <a:r>
              <a:rPr lang="en-US" dirty="0">
                <a:latin typeface="Berlin Sans FB" panose="020E0602020502020306" pitchFamily="34" charset="0"/>
              </a:rPr>
              <a:t>ERP SYTEM OF A SOLAR COMPANY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6260" y="764704"/>
            <a:ext cx="2664296" cy="2660383"/>
          </a:xfrm>
          <a:prstGeom prst="rect">
            <a:avLst/>
          </a:prstGeom>
        </p:spPr>
      </p:pic>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FEASIBILITY STUDY</a:t>
            </a:r>
          </a:p>
        </p:txBody>
      </p:sp>
      <p:sp>
        <p:nvSpPr>
          <p:cNvPr id="3" name="Content Placeholder 13">
            <a:extLst>
              <a:ext uri="{FF2B5EF4-FFF2-40B4-BE49-F238E27FC236}">
                <a16:creationId xmlns:a16="http://schemas.microsoft.com/office/drawing/2014/main" id="{8B56E270-127F-48C2-BE8C-B127611F5276}"/>
              </a:ext>
            </a:extLst>
          </p:cNvPr>
          <p:cNvSpPr txBox="1">
            <a:spLocks/>
          </p:cNvSpPr>
          <p:nvPr/>
        </p:nvSpPr>
        <p:spPr>
          <a:xfrm>
            <a:off x="1522414" y="1772816"/>
            <a:ext cx="9972598" cy="4896544"/>
          </a:xfrm>
          <a:prstGeom prst="rect">
            <a:avLst/>
          </a:prstGeom>
        </p:spPr>
        <p:txBody>
          <a:bodyPr>
            <a:normAutofit fontScale="92500" lnSpcReduction="2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buFont typeface="Wingdings" panose="05000000000000000000" pitchFamily="2" charset="2"/>
              <a:buChar char="§"/>
            </a:pPr>
            <a:r>
              <a:rPr lang="en-GB" sz="3100" u="sng" dirty="0">
                <a:latin typeface="Berlin Sans FB" panose="020E0602020502020306" pitchFamily="34" charset="0"/>
              </a:rPr>
              <a:t>Technical Feasibility</a:t>
            </a:r>
          </a:p>
          <a:p>
            <a:pPr marL="0" lvl="0" indent="0">
              <a:buNone/>
            </a:pPr>
            <a:r>
              <a:rPr lang="en-US" dirty="0">
                <a:latin typeface="Berlin Sans FB" panose="020E0602020502020306" pitchFamily="34" charset="0"/>
              </a:rPr>
              <a:t>The following technical feasibility areas were probed during the feasibility study phase:</a:t>
            </a:r>
            <a:endParaRPr lang="en-IN" sz="2000" b="1" dirty="0">
              <a:latin typeface="Berlin Sans FB" panose="020E0602020502020306" pitchFamily="34" charset="0"/>
            </a:endParaRPr>
          </a:p>
          <a:p>
            <a:pPr lvl="0"/>
            <a:r>
              <a:rPr lang="en-US" dirty="0">
                <a:latin typeface="Berlin Sans FB" panose="020E0602020502020306" pitchFamily="34" charset="0"/>
              </a:rPr>
              <a:t>The necessary technology i.e. front-end development tools, back-end database technology for developing the system are already available within the organization.</a:t>
            </a:r>
            <a:endParaRPr lang="en-IN" sz="2000" b="1" dirty="0">
              <a:latin typeface="Berlin Sans FB" panose="020E0602020502020306" pitchFamily="34" charset="0"/>
            </a:endParaRPr>
          </a:p>
          <a:p>
            <a:pPr lvl="0"/>
            <a:r>
              <a:rPr lang="en-US" dirty="0">
                <a:latin typeface="Berlin Sans FB" panose="020E0602020502020306" pitchFamily="34" charset="0"/>
              </a:rPr>
              <a:t>The front-end tool proposed in easily compatible with the current hardware configuration in the organization.</a:t>
            </a:r>
            <a:endParaRPr lang="en-IN" sz="2000" b="1" dirty="0">
              <a:latin typeface="Berlin Sans FB" panose="020E0602020502020306" pitchFamily="34" charset="0"/>
            </a:endParaRPr>
          </a:p>
          <a:p>
            <a:pPr lvl="0"/>
            <a:r>
              <a:rPr lang="en-US" dirty="0">
                <a:latin typeface="Berlin Sans FB" panose="020E0602020502020306" pitchFamily="34" charset="0"/>
              </a:rPr>
              <a:t>The back-end tool proposed has the capacity to hold the data required for using the new system.</a:t>
            </a:r>
            <a:endParaRPr lang="en-IN" sz="2000" b="1" dirty="0">
              <a:latin typeface="Berlin Sans FB" panose="020E0602020502020306" pitchFamily="34" charset="0"/>
            </a:endParaRPr>
          </a:p>
          <a:p>
            <a:pPr lvl="0"/>
            <a:r>
              <a:rPr lang="en-US" dirty="0">
                <a:latin typeface="Berlin Sans FB" panose="020E0602020502020306" pitchFamily="34" charset="0"/>
              </a:rPr>
              <a:t>The System is expandable in many dimensions with respect to addition of more functionality, featured, etc.</a:t>
            </a:r>
            <a:endParaRPr lang="en-IN" sz="2000" b="1" dirty="0">
              <a:latin typeface="Berlin Sans FB" panose="020E0602020502020306" pitchFamily="34" charset="0"/>
            </a:endParaRPr>
          </a:p>
          <a:p>
            <a:pPr lvl="0"/>
            <a:r>
              <a:rPr lang="en-US" dirty="0">
                <a:latin typeface="Berlin Sans FB" panose="020E0602020502020306" pitchFamily="34" charset="0"/>
              </a:rPr>
              <a:t>The front-end and back-end technologies provide a way to preserve the accuracy, reliability and ease of access and data security.</a:t>
            </a:r>
            <a:endParaRPr lang="en-IN" sz="2000" b="1" dirty="0">
              <a:latin typeface="Berlin Sans FB" panose="020E0602020502020306" pitchFamily="34" charset="0"/>
            </a:endParaRPr>
          </a:p>
          <a:p>
            <a:pPr lvl="1"/>
            <a:endParaRPr lang="en-IN" b="1" dirty="0">
              <a:latin typeface="Berlin Sans FB" panose="020E0602020502020306" pitchFamily="34" charset="0"/>
            </a:endParaRPr>
          </a:p>
        </p:txBody>
      </p:sp>
    </p:spTree>
    <p:extLst>
      <p:ext uri="{BB962C8B-B14F-4D97-AF65-F5344CB8AC3E}">
        <p14:creationId xmlns:p14="http://schemas.microsoft.com/office/powerpoint/2010/main" val="354030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FEASIBILITY STUDY</a:t>
            </a:r>
          </a:p>
        </p:txBody>
      </p:sp>
      <p:sp>
        <p:nvSpPr>
          <p:cNvPr id="3" name="Content Placeholder 13">
            <a:extLst>
              <a:ext uri="{FF2B5EF4-FFF2-40B4-BE49-F238E27FC236}">
                <a16:creationId xmlns:a16="http://schemas.microsoft.com/office/drawing/2014/main" id="{8B56E270-127F-48C2-BE8C-B127611F5276}"/>
              </a:ext>
            </a:extLst>
          </p:cNvPr>
          <p:cNvSpPr txBox="1">
            <a:spLocks/>
          </p:cNvSpPr>
          <p:nvPr/>
        </p:nvSpPr>
        <p:spPr>
          <a:xfrm>
            <a:off x="1522414" y="1894520"/>
            <a:ext cx="9972598" cy="4678362"/>
          </a:xfrm>
          <a:prstGeom prst="rect">
            <a:avLst/>
          </a:prstGeom>
        </p:spPr>
        <p:txBody>
          <a:bodyPr>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buFont typeface="Wingdings" panose="05000000000000000000" pitchFamily="2" charset="2"/>
              <a:buChar char="§"/>
            </a:pPr>
            <a:r>
              <a:rPr lang="en-GB" sz="2900" u="sng" dirty="0">
                <a:latin typeface="Berlin Sans FB" panose="020E0602020502020306" pitchFamily="34" charset="0"/>
              </a:rPr>
              <a:t>Implementation Feasibility</a:t>
            </a:r>
          </a:p>
          <a:p>
            <a:pPr marL="301752" lvl="1" indent="0">
              <a:buNone/>
            </a:pPr>
            <a:r>
              <a:rPr lang="en-IN" sz="2400" dirty="0">
                <a:latin typeface="Berlin Sans FB" panose="020E0602020502020306" pitchFamily="34" charset="0"/>
              </a:rPr>
              <a:t>This project can easily be made available online without much consideration of the hardware and software. The only required thing at the applicant’s side is the Internet connection and a web browser, which are a no difficult issue these days. A database server and application server are required to set up at the admin side. After setting up the project online, even the administrator can access the system from anywhere.</a:t>
            </a:r>
          </a:p>
        </p:txBody>
      </p:sp>
    </p:spTree>
    <p:extLst>
      <p:ext uri="{BB962C8B-B14F-4D97-AF65-F5344CB8AC3E}">
        <p14:creationId xmlns:p14="http://schemas.microsoft.com/office/powerpoint/2010/main" val="132242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FEASIBILITY STUDY</a:t>
            </a:r>
          </a:p>
        </p:txBody>
      </p:sp>
      <p:sp>
        <p:nvSpPr>
          <p:cNvPr id="3" name="Content Placeholder 13">
            <a:extLst>
              <a:ext uri="{FF2B5EF4-FFF2-40B4-BE49-F238E27FC236}">
                <a16:creationId xmlns:a16="http://schemas.microsoft.com/office/drawing/2014/main" id="{8B56E270-127F-48C2-BE8C-B127611F5276}"/>
              </a:ext>
            </a:extLst>
          </p:cNvPr>
          <p:cNvSpPr txBox="1">
            <a:spLocks/>
          </p:cNvSpPr>
          <p:nvPr/>
        </p:nvSpPr>
        <p:spPr>
          <a:xfrm>
            <a:off x="1522414" y="1894520"/>
            <a:ext cx="9972598" cy="4678362"/>
          </a:xfrm>
          <a:prstGeom prst="rect">
            <a:avLst/>
          </a:prstGeom>
        </p:spPr>
        <p:txBody>
          <a:bodyPr>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buFont typeface="Wingdings" panose="05000000000000000000" pitchFamily="2" charset="2"/>
              <a:buChar char="§"/>
            </a:pPr>
            <a:r>
              <a:rPr lang="en-GB" sz="2900" u="sng" dirty="0">
                <a:latin typeface="Berlin Sans FB" panose="020E0602020502020306" pitchFamily="34" charset="0"/>
              </a:rPr>
              <a:t>Operational Feasibility</a:t>
            </a:r>
          </a:p>
          <a:p>
            <a:pPr marL="301752" lvl="1" indent="0">
              <a:buNone/>
            </a:pPr>
            <a:r>
              <a:rPr lang="en-IN" sz="2400" dirty="0">
                <a:latin typeface="Berlin Sans FB" panose="020E0602020502020306" pitchFamily="34" charset="0"/>
              </a:rPr>
              <a:t>The system has been developed for any user who wants to use this system. I have given a demo of my project and the users found the system friendly and easy to use. The interoperability with the existing system is also checked. So they may face certain problems in using the user interface. So keeping this consideration in mind we have provided field for each and every field on the forms. The administrator also may be non-technical, so the user interface is designed in such a way that it gets comfortable for the non-technical person to operate easily</a:t>
            </a:r>
          </a:p>
        </p:txBody>
      </p:sp>
    </p:spTree>
    <p:extLst>
      <p:ext uri="{BB962C8B-B14F-4D97-AF65-F5344CB8AC3E}">
        <p14:creationId xmlns:p14="http://schemas.microsoft.com/office/powerpoint/2010/main" val="354775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FEASIBILITY STUDY</a:t>
            </a:r>
          </a:p>
        </p:txBody>
      </p:sp>
      <p:sp>
        <p:nvSpPr>
          <p:cNvPr id="3" name="Content Placeholder 13">
            <a:extLst>
              <a:ext uri="{FF2B5EF4-FFF2-40B4-BE49-F238E27FC236}">
                <a16:creationId xmlns:a16="http://schemas.microsoft.com/office/drawing/2014/main" id="{8B56E270-127F-48C2-BE8C-B127611F5276}"/>
              </a:ext>
            </a:extLst>
          </p:cNvPr>
          <p:cNvSpPr txBox="1">
            <a:spLocks/>
          </p:cNvSpPr>
          <p:nvPr/>
        </p:nvSpPr>
        <p:spPr>
          <a:xfrm>
            <a:off x="1522414" y="1894520"/>
            <a:ext cx="9972598" cy="4678362"/>
          </a:xfrm>
          <a:prstGeom prst="rect">
            <a:avLst/>
          </a:prstGeom>
        </p:spPr>
        <p:txBody>
          <a:bodyPr>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buFont typeface="Wingdings" panose="05000000000000000000" pitchFamily="2" charset="2"/>
              <a:buChar char="§"/>
            </a:pPr>
            <a:r>
              <a:rPr lang="en-GB" sz="2900" u="sng" dirty="0">
                <a:latin typeface="Berlin Sans FB" panose="020E0602020502020306" pitchFamily="34" charset="0"/>
              </a:rPr>
              <a:t>Economical Feasibility</a:t>
            </a:r>
          </a:p>
          <a:p>
            <a:pPr marL="301752" lvl="1" indent="0">
              <a:buNone/>
            </a:pPr>
            <a:r>
              <a:rPr lang="en-IN" sz="2400" dirty="0">
                <a:latin typeface="Berlin Sans FB" panose="020E0602020502020306" pitchFamily="34" charset="0"/>
              </a:rPr>
              <a:t>The company being a well-to-do company didn’t have any problem in buying our software that was required in developing the application. The </a:t>
            </a:r>
            <a:r>
              <a:rPr lang="en-IN" sz="2400" dirty="0" err="1">
                <a:latin typeface="Berlin Sans FB" panose="020E0602020502020306" pitchFamily="34" charset="0"/>
              </a:rPr>
              <a:t>softwares</a:t>
            </a:r>
            <a:r>
              <a:rPr lang="en-IN" sz="2400" dirty="0">
                <a:latin typeface="Berlin Sans FB" panose="020E0602020502020306" pitchFamily="34" charset="0"/>
              </a:rPr>
              <a:t> we used were readily available. So as such we didn’t face any economical constrains.</a:t>
            </a:r>
          </a:p>
        </p:txBody>
      </p:sp>
    </p:spTree>
    <p:extLst>
      <p:ext uri="{BB962C8B-B14F-4D97-AF65-F5344CB8AC3E}">
        <p14:creationId xmlns:p14="http://schemas.microsoft.com/office/powerpoint/2010/main" val="232899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USE CASE DIAGRAM</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406" b="36350"/>
          <a:stretch/>
        </p:blipFill>
        <p:spPr>
          <a:xfrm>
            <a:off x="1273156" y="1988840"/>
            <a:ext cx="9642513" cy="4365104"/>
          </a:xfrm>
          <a:prstGeom prst="rect">
            <a:avLst/>
          </a:prstGeom>
        </p:spPr>
      </p:pic>
    </p:spTree>
    <p:extLst>
      <p:ext uri="{BB962C8B-B14F-4D97-AF65-F5344CB8AC3E}">
        <p14:creationId xmlns:p14="http://schemas.microsoft.com/office/powerpoint/2010/main" val="295958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CLASS DIAGRAM</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932" y="1700807"/>
            <a:ext cx="7056784" cy="5100447"/>
          </a:xfrm>
          <a:prstGeom prst="rect">
            <a:avLst/>
          </a:prstGeom>
        </p:spPr>
      </p:pic>
      <p:sp>
        <p:nvSpPr>
          <p:cNvPr id="4" name="Rectangle 3"/>
          <p:cNvSpPr/>
          <p:nvPr/>
        </p:nvSpPr>
        <p:spPr>
          <a:xfrm>
            <a:off x="1773932" y="6597352"/>
            <a:ext cx="936104" cy="203902"/>
          </a:xfrm>
          <a:prstGeom prst="rect">
            <a:avLst/>
          </a:prstGeom>
          <a:solidFill>
            <a:srgbClr val="FFFFFF"/>
          </a:solidFill>
          <a:ln>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650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SEQUENCE DIAGRAM</a:t>
            </a:r>
          </a:p>
        </p:txBody>
      </p:sp>
      <p:cxnSp>
        <p:nvCxnSpPr>
          <p:cNvPr id="8" name="Straight Connector 7"/>
          <p:cNvCxnSpPr/>
          <p:nvPr/>
        </p:nvCxnSpPr>
        <p:spPr>
          <a:xfrm>
            <a:off x="3142084" y="4005064"/>
            <a:ext cx="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42084" y="3573016"/>
            <a:ext cx="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81844" y="1772816"/>
            <a:ext cx="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34" b="10711"/>
          <a:stretch/>
        </p:blipFill>
        <p:spPr>
          <a:xfrm>
            <a:off x="405780" y="1772816"/>
            <a:ext cx="11278988" cy="4680520"/>
          </a:xfrm>
          <a:prstGeom prst="rect">
            <a:avLst/>
          </a:prstGeom>
        </p:spPr>
      </p:pic>
      <p:cxnSp>
        <p:nvCxnSpPr>
          <p:cNvPr id="7" name="Straight Arrow Connector 6">
            <a:extLst>
              <a:ext uri="{FF2B5EF4-FFF2-40B4-BE49-F238E27FC236}">
                <a16:creationId xmlns:a16="http://schemas.microsoft.com/office/drawing/2014/main" id="{969CC685-296F-42ED-AAD6-8B7E6DEAFF15}"/>
              </a:ext>
            </a:extLst>
          </p:cNvPr>
          <p:cNvCxnSpPr/>
          <p:nvPr/>
        </p:nvCxnSpPr>
        <p:spPr>
          <a:xfrm flipH="1">
            <a:off x="1125860" y="3933056"/>
            <a:ext cx="30243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EAFFF6AA-EF19-4164-AA5E-56DF29105CAE}"/>
              </a:ext>
            </a:extLst>
          </p:cNvPr>
          <p:cNvSpPr txBox="1"/>
          <p:nvPr/>
        </p:nvSpPr>
        <p:spPr>
          <a:xfrm>
            <a:off x="2494012" y="3702041"/>
            <a:ext cx="1440160" cy="244682"/>
          </a:xfrm>
          <a:prstGeom prst="rect">
            <a:avLst/>
          </a:prstGeom>
          <a:noFill/>
        </p:spPr>
        <p:txBody>
          <a:bodyPr wrap="square" rtlCol="0">
            <a:spAutoFit/>
          </a:bodyPr>
          <a:lstStyle/>
          <a:p>
            <a:pPr>
              <a:lnSpc>
                <a:spcPct val="90000"/>
              </a:lnSpc>
            </a:pPr>
            <a:r>
              <a:rPr lang="en-US" sz="1100" dirty="0">
                <a:solidFill>
                  <a:schemeClr val="bg1"/>
                </a:solidFill>
              </a:rPr>
              <a:t>Modification ACK</a:t>
            </a:r>
          </a:p>
        </p:txBody>
      </p:sp>
      <p:cxnSp>
        <p:nvCxnSpPr>
          <p:cNvPr id="15" name="Straight Arrow Connector 14">
            <a:extLst>
              <a:ext uri="{FF2B5EF4-FFF2-40B4-BE49-F238E27FC236}">
                <a16:creationId xmlns:a16="http://schemas.microsoft.com/office/drawing/2014/main" id="{45B8DE10-1FE1-4CA0-9D65-6716F9E7A7B1}"/>
              </a:ext>
            </a:extLst>
          </p:cNvPr>
          <p:cNvCxnSpPr/>
          <p:nvPr/>
        </p:nvCxnSpPr>
        <p:spPr>
          <a:xfrm flipH="1">
            <a:off x="1125860" y="4653136"/>
            <a:ext cx="50405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689721F5-2474-435F-991E-B9ED8D45D0FD}"/>
              </a:ext>
            </a:extLst>
          </p:cNvPr>
          <p:cNvSpPr txBox="1"/>
          <p:nvPr/>
        </p:nvSpPr>
        <p:spPr>
          <a:xfrm>
            <a:off x="2746040" y="4424139"/>
            <a:ext cx="1800200" cy="244682"/>
          </a:xfrm>
          <a:prstGeom prst="rect">
            <a:avLst/>
          </a:prstGeom>
          <a:noFill/>
        </p:spPr>
        <p:txBody>
          <a:bodyPr wrap="square" rtlCol="0">
            <a:spAutoFit/>
          </a:bodyPr>
          <a:lstStyle/>
          <a:p>
            <a:pPr>
              <a:lnSpc>
                <a:spcPct val="90000"/>
              </a:lnSpc>
            </a:pPr>
            <a:r>
              <a:rPr lang="en-US" sz="1100" dirty="0">
                <a:solidFill>
                  <a:schemeClr val="bg1"/>
                </a:solidFill>
              </a:rPr>
              <a:t>Change ACK</a:t>
            </a:r>
          </a:p>
        </p:txBody>
      </p:sp>
    </p:spTree>
    <p:extLst>
      <p:ext uri="{BB962C8B-B14F-4D97-AF65-F5344CB8AC3E}">
        <p14:creationId xmlns:p14="http://schemas.microsoft.com/office/powerpoint/2010/main" val="425980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STATE CHART</a:t>
            </a:r>
          </a:p>
        </p:txBody>
      </p:sp>
      <p:cxnSp>
        <p:nvCxnSpPr>
          <p:cNvPr id="8" name="Straight Connector 7"/>
          <p:cNvCxnSpPr/>
          <p:nvPr/>
        </p:nvCxnSpPr>
        <p:spPr>
          <a:xfrm>
            <a:off x="3142084" y="4005064"/>
            <a:ext cx="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142084" y="3573016"/>
            <a:ext cx="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81844" y="1772816"/>
            <a:ext cx="0" cy="0"/>
          </a:xfrm>
          <a:prstGeom prst="line">
            <a:avLst/>
          </a:prstGeom>
          <a:ln w="25400">
            <a:miter lim="800000"/>
            <a:tailEnd type="non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16088" t="2115" r="1595" b="4724"/>
          <a:stretch/>
        </p:blipFill>
        <p:spPr>
          <a:xfrm>
            <a:off x="2926060" y="1628800"/>
            <a:ext cx="6264695" cy="5139952"/>
          </a:xfrm>
          <a:prstGeom prst="rect">
            <a:avLst/>
          </a:prstGeom>
        </p:spPr>
      </p:pic>
      <p:cxnSp>
        <p:nvCxnSpPr>
          <p:cNvPr id="21" name="Straight Connector 20">
            <a:extLst>
              <a:ext uri="{FF2B5EF4-FFF2-40B4-BE49-F238E27FC236}">
                <a16:creationId xmlns:a16="http://schemas.microsoft.com/office/drawing/2014/main" id="{1D570D55-871C-4820-B16F-C6CACFAD8222}"/>
              </a:ext>
            </a:extLst>
          </p:cNvPr>
          <p:cNvCxnSpPr/>
          <p:nvPr/>
        </p:nvCxnSpPr>
        <p:spPr>
          <a:xfrm flipH="1">
            <a:off x="7462564" y="3497070"/>
            <a:ext cx="936104"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6AE0757-8004-4618-872B-D432F37A1313}"/>
              </a:ext>
            </a:extLst>
          </p:cNvPr>
          <p:cNvCxnSpPr/>
          <p:nvPr/>
        </p:nvCxnSpPr>
        <p:spPr>
          <a:xfrm>
            <a:off x="6814492" y="5733256"/>
            <a:ext cx="2880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707F3425-062A-4ED8-924D-AAF4F297D3A3}"/>
              </a:ext>
            </a:extLst>
          </p:cNvPr>
          <p:cNvCxnSpPr>
            <a:cxnSpLocks/>
          </p:cNvCxnSpPr>
          <p:nvPr/>
        </p:nvCxnSpPr>
        <p:spPr>
          <a:xfrm>
            <a:off x="5302324" y="3497070"/>
            <a:ext cx="0" cy="193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A4955AC-916B-496E-A37C-D7250E2B6A04}"/>
              </a:ext>
            </a:extLst>
          </p:cNvPr>
          <p:cNvCxnSpPr>
            <a:cxnSpLocks/>
          </p:cNvCxnSpPr>
          <p:nvPr/>
        </p:nvCxnSpPr>
        <p:spPr>
          <a:xfrm>
            <a:off x="6310436" y="3497070"/>
            <a:ext cx="0" cy="193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50F5AE3-51C4-452A-B5D5-39D1E153F1C2}"/>
              </a:ext>
            </a:extLst>
          </p:cNvPr>
          <p:cNvCxnSpPr>
            <a:cxnSpLocks/>
          </p:cNvCxnSpPr>
          <p:nvPr/>
        </p:nvCxnSpPr>
        <p:spPr>
          <a:xfrm>
            <a:off x="7246540" y="3497070"/>
            <a:ext cx="0" cy="193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B05A1201-EE5A-452B-976C-6FD4C095D96B}"/>
              </a:ext>
            </a:extLst>
          </p:cNvPr>
          <p:cNvCxnSpPr>
            <a:cxnSpLocks/>
          </p:cNvCxnSpPr>
          <p:nvPr/>
        </p:nvCxnSpPr>
        <p:spPr>
          <a:xfrm>
            <a:off x="8394128" y="3497070"/>
            <a:ext cx="0" cy="1936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BE45DAB-6BAC-4C6C-8DEA-E5B7BC1F0272}"/>
              </a:ext>
            </a:extLst>
          </p:cNvPr>
          <p:cNvCxnSpPr>
            <a:cxnSpLocks/>
          </p:cNvCxnSpPr>
          <p:nvPr/>
        </p:nvCxnSpPr>
        <p:spPr>
          <a:xfrm flipH="1">
            <a:off x="6814492" y="5013176"/>
            <a:ext cx="288032" cy="0"/>
          </a:xfrm>
          <a:prstGeom prst="line">
            <a:avLst/>
          </a:prstGeom>
          <a:ln>
            <a:tailEnd type="none"/>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DA835D00-D083-4560-A1AD-54DD8EAB872D}"/>
              </a:ext>
            </a:extLst>
          </p:cNvPr>
          <p:cNvCxnSpPr>
            <a:cxnSpLocks/>
          </p:cNvCxnSpPr>
          <p:nvPr/>
        </p:nvCxnSpPr>
        <p:spPr>
          <a:xfrm>
            <a:off x="6814492" y="5013176"/>
            <a:ext cx="0" cy="720080"/>
          </a:xfrm>
          <a:prstGeom prst="line">
            <a:avLst/>
          </a:prstGeom>
          <a:ln>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884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LOGIN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4" y="1713929"/>
            <a:ext cx="9145016" cy="5144071"/>
          </a:xfrm>
          <a:prstGeom prst="rect">
            <a:avLst/>
          </a:prstGeom>
        </p:spPr>
      </p:pic>
    </p:spTree>
    <p:extLst>
      <p:ext uri="{BB962C8B-B14F-4D97-AF65-F5344CB8AC3E}">
        <p14:creationId xmlns:p14="http://schemas.microsoft.com/office/powerpoint/2010/main" val="3727389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DASHBOARD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4" y="1769208"/>
            <a:ext cx="9046741" cy="5088792"/>
          </a:xfrm>
          <a:prstGeom prst="rect">
            <a:avLst/>
          </a:prstGeom>
        </p:spPr>
      </p:pic>
    </p:spTree>
    <p:extLst>
      <p:ext uri="{BB962C8B-B14F-4D97-AF65-F5344CB8AC3E}">
        <p14:creationId xmlns:p14="http://schemas.microsoft.com/office/powerpoint/2010/main" val="21246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4800" b="1" dirty="0">
                <a:latin typeface="Arial" panose="020B0604020202020204" pitchFamily="34" charset="0"/>
                <a:cs typeface="Arial" panose="020B0604020202020204" pitchFamily="34" charset="0"/>
              </a:rPr>
              <a:t>SIKSHA ‘O’ ANUSANDHAN</a:t>
            </a:r>
            <a:br>
              <a:rPr lang="en-IN" sz="4800" b="1" dirty="0">
                <a:latin typeface="Arial" panose="020B0604020202020204" pitchFamily="34" charset="0"/>
                <a:cs typeface="Arial" panose="020B0604020202020204" pitchFamily="34" charset="0"/>
              </a:rPr>
            </a:br>
            <a:r>
              <a:rPr lang="en-IN" b="1" dirty="0">
                <a:latin typeface="Arial" panose="020B0604020202020204" pitchFamily="34" charset="0"/>
                <a:cs typeface="Arial" panose="020B0604020202020204" pitchFamily="34" charset="0"/>
              </a:rPr>
              <a:t>(DEEMED TO BE UNIVERSITY)</a:t>
            </a:r>
          </a:p>
        </p:txBody>
      </p:sp>
      <p:sp>
        <p:nvSpPr>
          <p:cNvPr id="3" name="Content Placeholder 2"/>
          <p:cNvSpPr>
            <a:spLocks noGrp="1"/>
          </p:cNvSpPr>
          <p:nvPr>
            <p:ph idx="1"/>
          </p:nvPr>
        </p:nvSpPr>
        <p:spPr/>
        <p:txBody>
          <a:bodyPr>
            <a:normAutofit/>
          </a:bodyPr>
          <a:lstStyle/>
          <a:p>
            <a:pPr marL="0" indent="0" algn="ctr">
              <a:buNone/>
            </a:pPr>
            <a:r>
              <a:rPr lang="en-IN" sz="2800" b="1" u="sng" dirty="0">
                <a:ln/>
                <a:effectLst>
                  <a:outerShdw blurRad="38100" dist="19050" dir="2700000" algn="tl" rotWithShape="0">
                    <a:schemeClr val="dk1">
                      <a:alpha val="40000"/>
                      <a:lumMod val="50000"/>
                    </a:schemeClr>
                  </a:outerShdw>
                </a:effectLst>
              </a:rPr>
              <a:t>WEB DESIGN</a:t>
            </a:r>
          </a:p>
          <a:p>
            <a:endParaRPr lang="en-IN" sz="2800" dirty="0"/>
          </a:p>
          <a:p>
            <a:pPr marL="0" indent="0">
              <a:buNone/>
            </a:pPr>
            <a:r>
              <a:rPr lang="en-IN" dirty="0">
                <a:latin typeface="Berlin Sans FB" panose="020E0602020502020306" pitchFamily="34" charset="0"/>
              </a:rPr>
              <a:t>Prepared By :-</a:t>
            </a:r>
          </a:p>
          <a:p>
            <a:r>
              <a:rPr lang="en-IN" dirty="0">
                <a:latin typeface="Berlin Sans FB" panose="020E0602020502020306" pitchFamily="34" charset="0"/>
              </a:rPr>
              <a:t>AMAN KUMAR DAS                     1641012072</a:t>
            </a:r>
          </a:p>
          <a:p>
            <a:r>
              <a:rPr lang="en-IN" dirty="0">
                <a:latin typeface="Berlin Sans FB" panose="020E0602020502020306" pitchFamily="34" charset="0"/>
              </a:rPr>
              <a:t>JYOTI RANJAN MOHAPATRA     1641012112</a:t>
            </a:r>
          </a:p>
          <a:p>
            <a:r>
              <a:rPr lang="en-IN" dirty="0">
                <a:latin typeface="Berlin Sans FB" panose="020E0602020502020306" pitchFamily="34" charset="0"/>
              </a:rPr>
              <a:t>NIKHIL RANJAN NAYAK             1641012040</a:t>
            </a:r>
          </a:p>
          <a:p>
            <a:r>
              <a:rPr lang="en-IN" dirty="0">
                <a:latin typeface="Berlin Sans FB" panose="020E0602020502020306" pitchFamily="34" charset="0"/>
              </a:rPr>
              <a:t>MUDDANA ADITYA                     1641012318</a:t>
            </a:r>
          </a:p>
          <a:p>
            <a:pPr marL="0" indent="0">
              <a:buNone/>
            </a:pPr>
            <a:endParaRPr lang="en-IN" dirty="0">
              <a:latin typeface="Berlin Sans FB" panose="020E0602020502020306"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1764" y="22780"/>
            <a:ext cx="1571636" cy="1569328"/>
          </a:xfrm>
          <a:prstGeom prst="rect">
            <a:avLst/>
          </a:prstGeom>
        </p:spPr>
      </p:pic>
    </p:spTree>
    <p:extLst>
      <p:ext uri="{BB962C8B-B14F-4D97-AF65-F5344CB8AC3E}">
        <p14:creationId xmlns:p14="http://schemas.microsoft.com/office/powerpoint/2010/main" val="58364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CUSTOMER MANAGEMENT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4" y="1737345"/>
            <a:ext cx="9118749" cy="5129296"/>
          </a:xfrm>
          <a:prstGeom prst="rect">
            <a:avLst/>
          </a:prstGeom>
        </p:spPr>
      </p:pic>
    </p:spTree>
    <p:extLst>
      <p:ext uri="{BB962C8B-B14F-4D97-AF65-F5344CB8AC3E}">
        <p14:creationId xmlns:p14="http://schemas.microsoft.com/office/powerpoint/2010/main" val="170936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EMPLOYEE MANAGEMENT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4" y="1728704"/>
            <a:ext cx="9118749" cy="5129296"/>
          </a:xfrm>
          <a:prstGeom prst="rect">
            <a:avLst/>
          </a:prstGeom>
        </p:spPr>
      </p:pic>
    </p:spTree>
    <p:extLst>
      <p:ext uri="{BB962C8B-B14F-4D97-AF65-F5344CB8AC3E}">
        <p14:creationId xmlns:p14="http://schemas.microsoft.com/office/powerpoint/2010/main" val="87462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SITE MANAGEMENT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4" y="1688199"/>
            <a:ext cx="9190757" cy="5169801"/>
          </a:xfrm>
          <a:prstGeom prst="rect">
            <a:avLst/>
          </a:prstGeom>
        </p:spPr>
      </p:pic>
    </p:spTree>
    <p:extLst>
      <p:ext uri="{BB962C8B-B14F-4D97-AF65-F5344CB8AC3E}">
        <p14:creationId xmlns:p14="http://schemas.microsoft.com/office/powerpoint/2010/main" val="292985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SITE EXPENSE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4" y="1688199"/>
            <a:ext cx="9190757" cy="5169801"/>
          </a:xfrm>
          <a:prstGeom prst="rect">
            <a:avLst/>
          </a:prstGeom>
        </p:spPr>
      </p:pic>
    </p:spTree>
    <p:extLst>
      <p:ext uri="{BB962C8B-B14F-4D97-AF65-F5344CB8AC3E}">
        <p14:creationId xmlns:p14="http://schemas.microsoft.com/office/powerpoint/2010/main" val="277897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ATTENDANCE MANAGEMENT PAGE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06" t="9040" r="375" b="3788"/>
          <a:stretch/>
        </p:blipFill>
        <p:spPr>
          <a:xfrm>
            <a:off x="1495813" y="1785009"/>
            <a:ext cx="10393265" cy="5074360"/>
          </a:xfrm>
          <a:prstGeom prst="rect">
            <a:avLst/>
          </a:prstGeom>
        </p:spPr>
      </p:pic>
    </p:spTree>
    <p:extLst>
      <p:ext uri="{BB962C8B-B14F-4D97-AF65-F5344CB8AC3E}">
        <p14:creationId xmlns:p14="http://schemas.microsoft.com/office/powerpoint/2010/main" val="2761974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INVENTORY MANAGEMENT PAGE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2414" y="1688199"/>
            <a:ext cx="9190757" cy="5169801"/>
          </a:xfrm>
          <a:prstGeom prst="rect">
            <a:avLst/>
          </a:prstGeom>
        </p:spPr>
      </p:pic>
    </p:spTree>
    <p:extLst>
      <p:ext uri="{BB962C8B-B14F-4D97-AF65-F5344CB8AC3E}">
        <p14:creationId xmlns:p14="http://schemas.microsoft.com/office/powerpoint/2010/main" val="82148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CONCLUSION</a:t>
            </a:r>
          </a:p>
        </p:txBody>
      </p:sp>
      <p:sp>
        <p:nvSpPr>
          <p:cNvPr id="3" name="TextBox 2"/>
          <p:cNvSpPr txBox="1"/>
          <p:nvPr/>
        </p:nvSpPr>
        <p:spPr>
          <a:xfrm>
            <a:off x="1533103" y="1772816"/>
            <a:ext cx="9649072" cy="4524315"/>
          </a:xfrm>
          <a:prstGeom prst="rect">
            <a:avLst/>
          </a:prstGeom>
          <a:noFill/>
        </p:spPr>
        <p:txBody>
          <a:bodyPr wrap="square" rtlCol="0">
            <a:spAutoFit/>
          </a:bodyPr>
          <a:lstStyle/>
          <a:p>
            <a:r>
              <a:rPr lang="en-US" sz="2400" dirty="0">
                <a:latin typeface="Berlin Sans FB" panose="020E0602020502020306" pitchFamily="34" charset="0"/>
              </a:rPr>
              <a:t>No project can be termed as ‘perfect’ in real sense and there always remains scope for future improvement and so that helps to develop a new version of the software. We are always eager to know some new points and validation related to projects which give us more knowledge and help us to create new version.</a:t>
            </a:r>
            <a:endParaRPr lang="en-IN" sz="2400" b="1" dirty="0">
              <a:latin typeface="Berlin Sans FB" panose="020E0602020502020306" pitchFamily="34" charset="0"/>
            </a:endParaRPr>
          </a:p>
          <a:p>
            <a:r>
              <a:rPr lang="en-US" sz="2400" dirty="0">
                <a:latin typeface="Berlin Sans FB" panose="020E0602020502020306" pitchFamily="34" charset="0"/>
              </a:rPr>
              <a:t>The “ERP” system has been developed by us and also done enhancement in application through applying our knowledge gained in class room, referring to certain books, browsing some sites and through the help of external and internal faculties and using our knowledge related to subject it.</a:t>
            </a:r>
            <a:endParaRPr lang="en-IN" sz="2400" b="1" dirty="0">
              <a:latin typeface="Berlin Sans FB" panose="020E0602020502020306" pitchFamily="34" charset="0"/>
            </a:endParaRPr>
          </a:p>
          <a:p>
            <a:r>
              <a:rPr lang="en-GB" sz="2400" dirty="0">
                <a:latin typeface="Berlin Sans FB" panose="020E0602020502020306" pitchFamily="34" charset="0"/>
              </a:rPr>
              <a:t>We are very thankful to the project guide and college staffs that extended all their support and helped us complete this project successfully.</a:t>
            </a:r>
            <a:endParaRPr lang="en-IN" sz="2400" b="1" dirty="0">
              <a:latin typeface="Berlin Sans FB" panose="020E0602020502020306" pitchFamily="34" charset="0"/>
            </a:endParaRPr>
          </a:p>
        </p:txBody>
      </p:sp>
    </p:spTree>
    <p:extLst>
      <p:ext uri="{BB962C8B-B14F-4D97-AF65-F5344CB8AC3E}">
        <p14:creationId xmlns:p14="http://schemas.microsoft.com/office/powerpoint/2010/main" val="2933549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2044" y="2780928"/>
            <a:ext cx="6840760" cy="1200329"/>
          </a:xfrm>
          <a:prstGeom prst="rect">
            <a:avLst/>
          </a:prstGeom>
          <a:noFill/>
        </p:spPr>
        <p:txBody>
          <a:bodyPr wrap="square" rtlCol="0">
            <a:spAutoFit/>
          </a:bodyPr>
          <a:lstStyle/>
          <a:p>
            <a:pPr>
              <a:lnSpc>
                <a:spcPct val="90000"/>
              </a:lnSpc>
            </a:pPr>
            <a:r>
              <a:rPr lang="en-IN" sz="8000" dirty="0">
                <a:latin typeface="Berlin Sans FB" panose="020E0602020502020306" pitchFamily="34" charset="0"/>
              </a:rPr>
              <a:t>THANK  YOU</a:t>
            </a:r>
          </a:p>
        </p:txBody>
      </p:sp>
    </p:spTree>
    <p:extLst>
      <p:ext uri="{BB962C8B-B14F-4D97-AF65-F5344CB8AC3E}">
        <p14:creationId xmlns:p14="http://schemas.microsoft.com/office/powerpoint/2010/main" val="1380095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Berlin Sans FB" panose="020E0602020502020306" pitchFamily="34" charset="0"/>
              </a:rPr>
              <a:t>PROBLEM DEFINITION</a:t>
            </a:r>
          </a:p>
        </p:txBody>
      </p:sp>
      <p:sp>
        <p:nvSpPr>
          <p:cNvPr id="14" name="Content Placeholder 13"/>
          <p:cNvSpPr>
            <a:spLocks noGrp="1"/>
          </p:cNvSpPr>
          <p:nvPr>
            <p:ph idx="1"/>
          </p:nvPr>
        </p:nvSpPr>
        <p:spPr/>
        <p:txBody>
          <a:bodyPr>
            <a:normAutofit/>
          </a:bodyPr>
          <a:lstStyle/>
          <a:p>
            <a:endParaRPr lang="en-IN" dirty="0">
              <a:latin typeface="Berlin Sans FB" panose="020E0602020502020306" pitchFamily="34" charset="0"/>
            </a:endParaRPr>
          </a:p>
          <a:p>
            <a:pPr>
              <a:buFont typeface="Wingdings" panose="05000000000000000000" pitchFamily="2" charset="2"/>
              <a:buChar char="v"/>
            </a:pPr>
            <a:r>
              <a:rPr lang="en-IN" dirty="0">
                <a:latin typeface="Berlin Sans FB" panose="020E0602020502020306" pitchFamily="34" charset="0"/>
              </a:rPr>
              <a:t>This project entitled “ERP System of a Solar Company” aims to develop some of the promising new ERP evolutionary design and models that could affect the future of ERP systems and open new market for next generation customers. We have developed a integrated application system which helps the organization to manager their business activities and many back office functions.</a:t>
            </a:r>
            <a:endParaRPr lang="en-US" dirty="0">
              <a:latin typeface="Berlin Sans FB" panose="020E0602020502020306" pitchFamily="34" charset="0"/>
            </a:endParaRPr>
          </a:p>
        </p:txBody>
      </p:sp>
    </p:spTree>
    <p:extLst>
      <p:ext uri="{BB962C8B-B14F-4D97-AF65-F5344CB8AC3E}">
        <p14:creationId xmlns:p14="http://schemas.microsoft.com/office/powerpoint/2010/main" val="439138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Berlin Sans FB" panose="020E0602020502020306" pitchFamily="34" charset="0"/>
              </a:rPr>
              <a:t>PROJECT OVERVIEW</a:t>
            </a:r>
          </a:p>
        </p:txBody>
      </p:sp>
      <p:sp>
        <p:nvSpPr>
          <p:cNvPr id="14" name="Content Placeholder 13"/>
          <p:cNvSpPr>
            <a:spLocks noGrp="1"/>
          </p:cNvSpPr>
          <p:nvPr>
            <p:ph idx="1"/>
          </p:nvPr>
        </p:nvSpPr>
        <p:spPr>
          <a:xfrm>
            <a:off x="1522412" y="1484784"/>
            <a:ext cx="9144000" cy="4267200"/>
          </a:xfrm>
        </p:spPr>
        <p:txBody>
          <a:bodyPr>
            <a:normAutofit/>
          </a:bodyPr>
          <a:lstStyle/>
          <a:p>
            <a:endParaRPr lang="en-IN" dirty="0">
              <a:latin typeface="Berlin Sans FB" panose="020E0602020502020306" pitchFamily="34" charset="0"/>
            </a:endParaRPr>
          </a:p>
          <a:p>
            <a:pPr>
              <a:buFont typeface="Wingdings" panose="05000000000000000000" pitchFamily="2" charset="2"/>
              <a:buChar char="v"/>
            </a:pPr>
            <a:r>
              <a:rPr lang="en-IN" dirty="0">
                <a:latin typeface="Berlin Sans FB" panose="020E0602020502020306" pitchFamily="34" charset="0"/>
              </a:rPr>
              <a:t> The main idea behind the ERP (Enterprise resource planning) is creating a central system while in traditional approach is to do a manual work in paper. So for that it’s very difficult to manage all the record and also difficult to analyse all the record in any departments. A manual work are to lengthy and its very time consuming for the entire department. So for that needs of central system is arising which gives the effective and efficient result within a few time. All departments can access the data with the system and also they can perform a desire task. With that all the data can easily manipulate and get easily whenever anybody wants.</a:t>
            </a:r>
            <a:endParaRPr lang="en-US" dirty="0">
              <a:latin typeface="Berlin Sans FB" panose="020E0602020502020306" pitchFamily="34" charset="0"/>
            </a:endParaRPr>
          </a:p>
        </p:txBody>
      </p:sp>
    </p:spTree>
    <p:extLst>
      <p:ext uri="{BB962C8B-B14F-4D97-AF65-F5344CB8AC3E}">
        <p14:creationId xmlns:p14="http://schemas.microsoft.com/office/powerpoint/2010/main" val="3772274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MOTIVATION</a:t>
            </a:r>
          </a:p>
        </p:txBody>
      </p:sp>
      <p:sp>
        <p:nvSpPr>
          <p:cNvPr id="3" name="Content Placeholder 2"/>
          <p:cNvSpPr>
            <a:spLocks noGrp="1"/>
          </p:cNvSpPr>
          <p:nvPr>
            <p:ph idx="1"/>
          </p:nvPr>
        </p:nvSpPr>
        <p:spPr>
          <a:xfrm>
            <a:off x="1522414" y="1905000"/>
            <a:ext cx="9972598" cy="4267200"/>
          </a:xfrm>
        </p:spPr>
        <p:txBody>
          <a:bodyPr>
            <a:normAutofit/>
          </a:bodyPr>
          <a:lstStyle/>
          <a:p>
            <a:pPr algn="just"/>
            <a:endParaRPr lang="en-IN" dirty="0">
              <a:latin typeface="Berlin Sans FB" panose="020E0602020502020306" pitchFamily="34" charset="0"/>
            </a:endParaRPr>
          </a:p>
          <a:p>
            <a:pPr algn="just"/>
            <a:r>
              <a:rPr lang="en-IN" dirty="0">
                <a:latin typeface="Berlin Sans FB" panose="020E0602020502020306" pitchFamily="34" charset="0"/>
              </a:rPr>
              <a:t>New innovations in technology trends have forced ERP designers to go with the new development. Earlier the company was facing problems such as maintaining their stocks, keeping track of their employee’s attendance, managing inventories by which they were facing difficulties in tracking their business profit and loss. Moreover, one of the biggest challenges for ERP is to keep speed with a manufacturing sector that has been rapidly moving from product-centric to customer-centric focus. This change required most ERP vendors to add a variety of functions and modules on their core systems, while the basic design of most ERP systems remained product-centric.</a:t>
            </a:r>
          </a:p>
        </p:txBody>
      </p:sp>
    </p:spTree>
    <p:extLst>
      <p:ext uri="{BB962C8B-B14F-4D97-AF65-F5344CB8AC3E}">
        <p14:creationId xmlns:p14="http://schemas.microsoft.com/office/powerpoint/2010/main" val="205598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HARDWARE REQUIREMENTS</a:t>
            </a:r>
          </a:p>
        </p:txBody>
      </p:sp>
      <p:sp>
        <p:nvSpPr>
          <p:cNvPr id="3" name="TextBox 2"/>
          <p:cNvSpPr txBox="1"/>
          <p:nvPr/>
        </p:nvSpPr>
        <p:spPr>
          <a:xfrm>
            <a:off x="1629916" y="1772816"/>
            <a:ext cx="10009112" cy="230832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Berlin Sans FB" panose="020E0602020502020306" pitchFamily="34" charset="0"/>
                <a:ea typeface="Poppins"/>
                <a:cs typeface="Times New Roman" pitchFamily="18" charset="0"/>
                <a:sym typeface="Poppins"/>
              </a:rPr>
              <a:t>Since neither the web application nor the web portal have any designated hardware, it does not have any direct hardware interfaces. The hardware connection to the database server is managed by the underlying operating system on the device and the web server. This website can be accessed by any device which has network connectivity with a browser and display such as mobile phones, tablets and PCs with a minimum of 256 MB RAM.</a:t>
            </a:r>
            <a:endParaRPr lang="en-IN" sz="2400" dirty="0">
              <a:latin typeface="Berlin Sans FB" panose="020E0602020502020306" pitchFamily="34" charset="0"/>
              <a:ea typeface="Poppins"/>
              <a:cs typeface="Times New Roman" pitchFamily="18" charset="0"/>
              <a:sym typeface="Poppins"/>
            </a:endParaRPr>
          </a:p>
        </p:txBody>
      </p:sp>
    </p:spTree>
    <p:extLst>
      <p:ext uri="{BB962C8B-B14F-4D97-AF65-F5344CB8AC3E}">
        <p14:creationId xmlns:p14="http://schemas.microsoft.com/office/powerpoint/2010/main" val="160236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SOFTWARE REQUIREMENTS</a:t>
            </a:r>
          </a:p>
        </p:txBody>
      </p:sp>
      <p:sp>
        <p:nvSpPr>
          <p:cNvPr id="3" name="TextBox 2"/>
          <p:cNvSpPr txBox="1"/>
          <p:nvPr/>
        </p:nvSpPr>
        <p:spPr>
          <a:xfrm>
            <a:off x="1629916" y="1772816"/>
            <a:ext cx="9649072" cy="2677656"/>
          </a:xfrm>
          <a:prstGeom prst="rect">
            <a:avLst/>
          </a:prstGeom>
          <a:noFill/>
        </p:spPr>
        <p:txBody>
          <a:bodyPr wrap="square" rtlCol="0">
            <a:spAutoFit/>
          </a:bodyPr>
          <a:lstStyle/>
          <a:p>
            <a:pPr marL="342900" indent="-342900">
              <a:buFont typeface="Wingdings" panose="05000000000000000000" pitchFamily="2" charset="2"/>
              <a:buChar char="v"/>
            </a:pPr>
            <a:r>
              <a:rPr lang="en-IN" sz="2400" dirty="0">
                <a:latin typeface="Berlin Sans FB" panose="020E0602020502020306" pitchFamily="34" charset="0"/>
              </a:rPr>
              <a:t>The use of other required software products and interfaces with other application systems include PHP, HTML 5, CSS 3. </a:t>
            </a:r>
            <a:r>
              <a:rPr lang="en-IN" sz="2400" dirty="0" err="1">
                <a:latin typeface="Berlin Sans FB" panose="020E0602020502020306" pitchFamily="34" charset="0"/>
              </a:rPr>
              <a:t>JQuery</a:t>
            </a:r>
            <a:r>
              <a:rPr lang="en-IN" sz="2400" dirty="0">
                <a:latin typeface="Berlin Sans FB" panose="020E0602020502020306" pitchFamily="34" charset="0"/>
              </a:rPr>
              <a:t> 1.1.2, JavaScript and Bootstrap for smooth and sound rum of website. Browsers such as World Wide Web, Mosaic, Netscape Navigator, Netscape Communicator, Internet Explorer, Opera, Mozilla Navigator, Safari, Mozilla Firefox, Google Chrome, Microsoft Edge and UC Browser can be used to access the website.</a:t>
            </a:r>
          </a:p>
        </p:txBody>
      </p:sp>
    </p:spTree>
    <p:extLst>
      <p:ext uri="{BB962C8B-B14F-4D97-AF65-F5344CB8AC3E}">
        <p14:creationId xmlns:p14="http://schemas.microsoft.com/office/powerpoint/2010/main" val="1734871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Berlin Sans FB" panose="020E0602020502020306" pitchFamily="34" charset="0"/>
              </a:rPr>
              <a:t>EXISTING SYSTEM</a:t>
            </a:r>
          </a:p>
        </p:txBody>
      </p:sp>
      <p:sp>
        <p:nvSpPr>
          <p:cNvPr id="3" name="Content Placeholder 13">
            <a:extLst>
              <a:ext uri="{FF2B5EF4-FFF2-40B4-BE49-F238E27FC236}">
                <a16:creationId xmlns:a16="http://schemas.microsoft.com/office/drawing/2014/main" id="{F9ADDFC4-2BCB-484F-A066-90142DCF6E5A}"/>
              </a:ext>
            </a:extLst>
          </p:cNvPr>
          <p:cNvSpPr txBox="1">
            <a:spLocks/>
          </p:cNvSpPr>
          <p:nvPr/>
        </p:nvSpPr>
        <p:spPr>
          <a:xfrm>
            <a:off x="1522414" y="1905000"/>
            <a:ext cx="9144000" cy="4267200"/>
          </a:xfrm>
          <a:prstGeom prst="rect">
            <a:avLst/>
          </a:prstGeom>
        </p:spPr>
        <p:txBody>
          <a:bodyPr>
            <a:normAutofit lnSpcReduction="10000"/>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a:buFont typeface="Wingdings" panose="05000000000000000000" pitchFamily="2" charset="2"/>
              <a:buChar char="v"/>
            </a:pPr>
            <a:r>
              <a:rPr lang="en-IN" dirty="0">
                <a:latin typeface="Berlin Sans FB" panose="020E0602020502020306" pitchFamily="34" charset="0"/>
              </a:rPr>
              <a:t>The current ERP System deals with maintaining a physical contact with the management for filling all the details and the documentation work. </a:t>
            </a:r>
          </a:p>
          <a:p>
            <a:pPr>
              <a:buFont typeface="Wingdings" panose="05000000000000000000" pitchFamily="2" charset="2"/>
              <a:buChar char="v"/>
            </a:pPr>
            <a:r>
              <a:rPr lang="en-IN" dirty="0">
                <a:latin typeface="Berlin Sans FB" panose="020E0602020502020306" pitchFamily="34" charset="0"/>
              </a:rPr>
              <a:t>According to the current system, the management has to fill in the forms manually, go to the account management dept., and submit the form. The applicant needs to visit the portal now and then in order to get his work accomplished. The admin also has to manage all the users. He needs to maintain records of all the users, their activity status, submission methods and installation details on paper. The Manual process is more error prone and also slow. Thus a simulation of this entire process can be a boon to the applicants as well as the admin</a:t>
            </a:r>
          </a:p>
        </p:txBody>
      </p:sp>
    </p:spTree>
    <p:extLst>
      <p:ext uri="{BB962C8B-B14F-4D97-AF65-F5344CB8AC3E}">
        <p14:creationId xmlns:p14="http://schemas.microsoft.com/office/powerpoint/2010/main" val="1565624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Berlin Sans FB" panose="020E0602020502020306" pitchFamily="34" charset="0"/>
              </a:rPr>
              <a:t>PROPOSED SYSTEM</a:t>
            </a:r>
          </a:p>
        </p:txBody>
      </p:sp>
      <p:sp>
        <p:nvSpPr>
          <p:cNvPr id="14" name="Content Placeholder 13"/>
          <p:cNvSpPr>
            <a:spLocks noGrp="1"/>
          </p:cNvSpPr>
          <p:nvPr>
            <p:ph idx="1"/>
          </p:nvPr>
        </p:nvSpPr>
        <p:spPr/>
        <p:txBody>
          <a:bodyPr>
            <a:normAutofit/>
          </a:bodyPr>
          <a:lstStyle/>
          <a:p>
            <a:endParaRPr lang="en-IN" dirty="0">
              <a:latin typeface="Berlin Sans FB" panose="020E0602020502020306" pitchFamily="34" charset="0"/>
            </a:endParaRPr>
          </a:p>
          <a:p>
            <a:pPr>
              <a:buFont typeface="Wingdings" panose="05000000000000000000" pitchFamily="2" charset="2"/>
              <a:buChar char="v"/>
            </a:pPr>
            <a:r>
              <a:rPr lang="en-IN" dirty="0">
                <a:latin typeface="Berlin Sans FB" panose="020E0602020502020306" pitchFamily="34" charset="0"/>
              </a:rPr>
              <a:t>To automate selection process for the company, facilitating high graphical user interface to the user, providing attendance management system for the employees, showing an updated chart of the company’s monthly, quarterly and annual profit and loss, better functioning and accurate information in time, providing data maintenance features such as updating inventory or stocks and to store and manage new items in the inventory which gradually improves the efficiency and reduces the overload of work.</a:t>
            </a:r>
            <a:endParaRPr lang="en-US" dirty="0">
              <a:latin typeface="Berlin Sans FB" panose="020E0602020502020306" pitchFamily="34" charset="0"/>
            </a:endParaRP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Chalkboard education presentation (widescreen)</Template>
  <TotalTime>1896</TotalTime>
  <Words>1230</Words>
  <Application>Microsoft Office PowerPoint</Application>
  <PresentationFormat>Custom</PresentationFormat>
  <Paragraphs>64</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Berlin Sans FB</vt:lpstr>
      <vt:lpstr>Consolas</vt:lpstr>
      <vt:lpstr>Corbel</vt:lpstr>
      <vt:lpstr>Wingdings</vt:lpstr>
      <vt:lpstr>Chalkboard 16x9</vt:lpstr>
      <vt:lpstr>ERP SYTEM OF A SOLAR COMPANY</vt:lpstr>
      <vt:lpstr>SIKSHA ‘O’ ANUSANDHAN (DEEMED TO BE UNIVERSITY)</vt:lpstr>
      <vt:lpstr>PROBLEM DEFINITION</vt:lpstr>
      <vt:lpstr>PROJECT OVERVIEW</vt:lpstr>
      <vt:lpstr>MOTIVATION</vt:lpstr>
      <vt:lpstr>HARDWARE REQUIREMENTS</vt:lpstr>
      <vt:lpstr>SOFTWARE REQUIREMENTS</vt:lpstr>
      <vt:lpstr>EXISTING SYSTEM</vt:lpstr>
      <vt:lpstr>PROPOSED SYSTEM</vt:lpstr>
      <vt:lpstr>FEASIBILITY STUDY</vt:lpstr>
      <vt:lpstr>FEASIBILITY STUDY</vt:lpstr>
      <vt:lpstr>FEASIBILITY STUDY</vt:lpstr>
      <vt:lpstr>FEASIBILITY STUDY</vt:lpstr>
      <vt:lpstr>USE CASE DIAGRAM</vt:lpstr>
      <vt:lpstr>CLASS DIAGRAM</vt:lpstr>
      <vt:lpstr>SEQUENCE DIAGRAM</vt:lpstr>
      <vt:lpstr>STATE CHART</vt:lpstr>
      <vt:lpstr>LOGIN PAGE</vt:lpstr>
      <vt:lpstr>DASHBOARD</vt:lpstr>
      <vt:lpstr>CUSTOMER MANAGEMENT PAGE</vt:lpstr>
      <vt:lpstr>EMPLOYEE MANAGEMENT PAGE</vt:lpstr>
      <vt:lpstr>SITE MANAGEMENT PAGE</vt:lpstr>
      <vt:lpstr>SITE EXPENSE PAGE</vt:lpstr>
      <vt:lpstr>ATTENDANCE MANAGEMENT PAGE</vt:lpstr>
      <vt:lpstr>INVENTORY MANAGEMENT PAGE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FITNESS APP</dc:title>
  <dc:creator>Aman Das</dc:creator>
  <cp:lastModifiedBy>Jyoti Ranjan</cp:lastModifiedBy>
  <cp:revision>79</cp:revision>
  <dcterms:created xsi:type="dcterms:W3CDTF">2019-12-01T15:50:40Z</dcterms:created>
  <dcterms:modified xsi:type="dcterms:W3CDTF">2019-12-04T07:30:33Z</dcterms:modified>
</cp:coreProperties>
</file>