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khil\Desktop\demo\newPlotDat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khil\Desktop\demo\newPlotDat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khil\Desktop\demo\newPlotData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khil\Desktop\demo\newPlotData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khil\Desktop\demo\newPlotData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khil\Desktop\demo\newPlotData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'50m'!$B$3</c:f>
              <c:strCache>
                <c:ptCount val="1"/>
                <c:pt idx="0">
                  <c:v>Avg num nodes in range of 50 m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'50m'!$A$4:$A$12</c:f>
              <c:numCache>
                <c:formatCode>General</c:formatCode>
                <c:ptCount val="9"/>
                <c:pt idx="0">
                  <c:v>100</c:v>
                </c:pt>
                <c:pt idx="1">
                  <c:v>150</c:v>
                </c:pt>
                <c:pt idx="2">
                  <c:v>200</c:v>
                </c:pt>
                <c:pt idx="3">
                  <c:v>250</c:v>
                </c:pt>
                <c:pt idx="4">
                  <c:v>300</c:v>
                </c:pt>
                <c:pt idx="5">
                  <c:v>350</c:v>
                </c:pt>
                <c:pt idx="6">
                  <c:v>400</c:v>
                </c:pt>
                <c:pt idx="7">
                  <c:v>450</c:v>
                </c:pt>
                <c:pt idx="8">
                  <c:v>500</c:v>
                </c:pt>
              </c:numCache>
            </c:numRef>
          </c:cat>
          <c:val>
            <c:numRef>
              <c:f>'50m'!$B$4:$B$12</c:f>
              <c:numCache>
                <c:formatCode>General</c:formatCode>
                <c:ptCount val="9"/>
                <c:pt idx="0">
                  <c:v>12.4</c:v>
                </c:pt>
                <c:pt idx="1">
                  <c:v>15.4</c:v>
                </c:pt>
                <c:pt idx="2">
                  <c:v>16.8</c:v>
                </c:pt>
                <c:pt idx="3">
                  <c:v>20</c:v>
                </c:pt>
                <c:pt idx="4">
                  <c:v>27.4</c:v>
                </c:pt>
                <c:pt idx="5">
                  <c:v>33</c:v>
                </c:pt>
                <c:pt idx="6">
                  <c:v>31</c:v>
                </c:pt>
                <c:pt idx="7">
                  <c:v>39.200000000000003</c:v>
                </c:pt>
                <c:pt idx="8">
                  <c:v>41.6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352315632"/>
        <c:axId val="-1352315088"/>
      </c:lineChart>
      <c:catAx>
        <c:axId val="-135231563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00" b="1"/>
                  <a:t>Traffic Density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352315088"/>
        <c:crosses val="autoZero"/>
        <c:auto val="1"/>
        <c:lblAlgn val="ctr"/>
        <c:lblOffset val="100"/>
        <c:noMultiLvlLbl val="0"/>
      </c:catAx>
      <c:valAx>
        <c:axId val="-13523150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00" b="1"/>
                  <a:t>V2V Connectivity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3523156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Avg num nodes in range of 100m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'100m'!$B$2</c:f>
              <c:strCache>
                <c:ptCount val="1"/>
                <c:pt idx="0">
                  <c:v>Avg num nodes in range 100m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'100m'!$A$3:$A$11</c:f>
              <c:numCache>
                <c:formatCode>General</c:formatCode>
                <c:ptCount val="9"/>
                <c:pt idx="0">
                  <c:v>100</c:v>
                </c:pt>
                <c:pt idx="1">
                  <c:v>150</c:v>
                </c:pt>
                <c:pt idx="2">
                  <c:v>200</c:v>
                </c:pt>
                <c:pt idx="3">
                  <c:v>250</c:v>
                </c:pt>
                <c:pt idx="4">
                  <c:v>300</c:v>
                </c:pt>
                <c:pt idx="5">
                  <c:v>350</c:v>
                </c:pt>
                <c:pt idx="6">
                  <c:v>400</c:v>
                </c:pt>
                <c:pt idx="7">
                  <c:v>450</c:v>
                </c:pt>
                <c:pt idx="8">
                  <c:v>500</c:v>
                </c:pt>
              </c:numCache>
            </c:numRef>
          </c:cat>
          <c:val>
            <c:numRef>
              <c:f>'100m'!$B$3:$B$11</c:f>
              <c:numCache>
                <c:formatCode>General</c:formatCode>
                <c:ptCount val="9"/>
                <c:pt idx="0">
                  <c:v>17</c:v>
                </c:pt>
                <c:pt idx="1">
                  <c:v>24</c:v>
                </c:pt>
                <c:pt idx="2">
                  <c:v>28.6</c:v>
                </c:pt>
                <c:pt idx="3">
                  <c:v>41.4</c:v>
                </c:pt>
                <c:pt idx="4">
                  <c:v>41.4</c:v>
                </c:pt>
                <c:pt idx="5">
                  <c:v>46.2</c:v>
                </c:pt>
                <c:pt idx="6">
                  <c:v>56.4</c:v>
                </c:pt>
                <c:pt idx="7">
                  <c:v>65.400000000000006</c:v>
                </c:pt>
                <c:pt idx="8">
                  <c:v>71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352309648"/>
        <c:axId val="-1352308560"/>
      </c:lineChart>
      <c:catAx>
        <c:axId val="-135230964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00" b="1"/>
                  <a:t>Traffic Density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352308560"/>
        <c:crosses val="autoZero"/>
        <c:auto val="1"/>
        <c:lblAlgn val="ctr"/>
        <c:lblOffset val="100"/>
        <c:noMultiLvlLbl val="0"/>
      </c:catAx>
      <c:valAx>
        <c:axId val="-1352308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00" b="1"/>
                  <a:t>V2V Connectivity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3523096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'50m'!$C$3</c:f>
              <c:strCache>
                <c:ptCount val="1"/>
                <c:pt idx="0">
                  <c:v>Avg duration in range of 50 m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'50m'!$A$4:$A$12</c:f>
              <c:numCache>
                <c:formatCode>General</c:formatCode>
                <c:ptCount val="9"/>
                <c:pt idx="0">
                  <c:v>100</c:v>
                </c:pt>
                <c:pt idx="1">
                  <c:v>150</c:v>
                </c:pt>
                <c:pt idx="2">
                  <c:v>200</c:v>
                </c:pt>
                <c:pt idx="3">
                  <c:v>250</c:v>
                </c:pt>
                <c:pt idx="4">
                  <c:v>300</c:v>
                </c:pt>
                <c:pt idx="5">
                  <c:v>350</c:v>
                </c:pt>
                <c:pt idx="6">
                  <c:v>400</c:v>
                </c:pt>
                <c:pt idx="7">
                  <c:v>450</c:v>
                </c:pt>
                <c:pt idx="8">
                  <c:v>500</c:v>
                </c:pt>
              </c:numCache>
            </c:numRef>
          </c:cat>
          <c:val>
            <c:numRef>
              <c:f>'50m'!$C$4:$C$12</c:f>
              <c:numCache>
                <c:formatCode>General</c:formatCode>
                <c:ptCount val="9"/>
                <c:pt idx="0">
                  <c:v>4.54</c:v>
                </c:pt>
                <c:pt idx="1">
                  <c:v>4.6399999999999997</c:v>
                </c:pt>
                <c:pt idx="2">
                  <c:v>2.62</c:v>
                </c:pt>
                <c:pt idx="3">
                  <c:v>1.52</c:v>
                </c:pt>
                <c:pt idx="4">
                  <c:v>4.72</c:v>
                </c:pt>
                <c:pt idx="5">
                  <c:v>4.5199999999999996</c:v>
                </c:pt>
                <c:pt idx="6">
                  <c:v>7.06</c:v>
                </c:pt>
                <c:pt idx="7">
                  <c:v>8.02</c:v>
                </c:pt>
                <c:pt idx="8">
                  <c:v>6.9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427428208"/>
        <c:axId val="-1427427664"/>
      </c:lineChart>
      <c:catAx>
        <c:axId val="-142742820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00" b="1"/>
                  <a:t>Traffic Density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427427664"/>
        <c:crosses val="autoZero"/>
        <c:auto val="1"/>
        <c:lblAlgn val="ctr"/>
        <c:lblOffset val="100"/>
        <c:noMultiLvlLbl val="0"/>
      </c:catAx>
      <c:valAx>
        <c:axId val="-1427427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00" b="1"/>
                  <a:t>Average</a:t>
                </a:r>
                <a:r>
                  <a:rPr lang="en-US" sz="1100" b="1" baseline="0"/>
                  <a:t> Duration</a:t>
                </a:r>
                <a:endParaRPr lang="en-US" sz="1100" b="1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4274282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Avg duration in range of 100m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'100m'!$C$2</c:f>
              <c:strCache>
                <c:ptCount val="1"/>
                <c:pt idx="0">
                  <c:v>Avg duration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'100m'!$A$3:$A$11</c:f>
              <c:numCache>
                <c:formatCode>General</c:formatCode>
                <c:ptCount val="9"/>
                <c:pt idx="0">
                  <c:v>100</c:v>
                </c:pt>
                <c:pt idx="1">
                  <c:v>150</c:v>
                </c:pt>
                <c:pt idx="2">
                  <c:v>200</c:v>
                </c:pt>
                <c:pt idx="3">
                  <c:v>250</c:v>
                </c:pt>
                <c:pt idx="4">
                  <c:v>300</c:v>
                </c:pt>
                <c:pt idx="5">
                  <c:v>350</c:v>
                </c:pt>
                <c:pt idx="6">
                  <c:v>400</c:v>
                </c:pt>
                <c:pt idx="7">
                  <c:v>450</c:v>
                </c:pt>
                <c:pt idx="8">
                  <c:v>500</c:v>
                </c:pt>
              </c:numCache>
            </c:numRef>
          </c:cat>
          <c:val>
            <c:numRef>
              <c:f>'100m'!$C$3:$C$11</c:f>
              <c:numCache>
                <c:formatCode>General</c:formatCode>
                <c:ptCount val="9"/>
                <c:pt idx="0">
                  <c:v>1.4</c:v>
                </c:pt>
                <c:pt idx="1">
                  <c:v>3.44</c:v>
                </c:pt>
                <c:pt idx="2">
                  <c:v>4.5999999999999996</c:v>
                </c:pt>
                <c:pt idx="3">
                  <c:v>5.58</c:v>
                </c:pt>
                <c:pt idx="4">
                  <c:v>5.78</c:v>
                </c:pt>
                <c:pt idx="5">
                  <c:v>9.36</c:v>
                </c:pt>
                <c:pt idx="6">
                  <c:v>5.16</c:v>
                </c:pt>
                <c:pt idx="7">
                  <c:v>13.34</c:v>
                </c:pt>
                <c:pt idx="8">
                  <c:v>15.5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610844688"/>
        <c:axId val="-1610843600"/>
      </c:lineChart>
      <c:catAx>
        <c:axId val="-16108446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00" b="1"/>
                  <a:t>Traffic Density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610843600"/>
        <c:crosses val="autoZero"/>
        <c:auto val="1"/>
        <c:lblAlgn val="ctr"/>
        <c:lblOffset val="100"/>
        <c:noMultiLvlLbl val="0"/>
      </c:catAx>
      <c:valAx>
        <c:axId val="-16108436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00" b="1"/>
                  <a:t>Average Duration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6108446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2"/>
          <c:order val="0"/>
          <c:tx>
            <c:strRef>
              <c:f>'50m'!$D$3</c:f>
              <c:strCache>
                <c:ptCount val="1"/>
                <c:pt idx="0">
                  <c:v>Avg same neighbours time interval in range of 50 m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'50m'!$A$4:$A$12</c:f>
              <c:numCache>
                <c:formatCode>General</c:formatCode>
                <c:ptCount val="9"/>
                <c:pt idx="0">
                  <c:v>100</c:v>
                </c:pt>
                <c:pt idx="1">
                  <c:v>150</c:v>
                </c:pt>
                <c:pt idx="2">
                  <c:v>200</c:v>
                </c:pt>
                <c:pt idx="3">
                  <c:v>250</c:v>
                </c:pt>
                <c:pt idx="4">
                  <c:v>300</c:v>
                </c:pt>
                <c:pt idx="5">
                  <c:v>350</c:v>
                </c:pt>
                <c:pt idx="6">
                  <c:v>400</c:v>
                </c:pt>
                <c:pt idx="7">
                  <c:v>450</c:v>
                </c:pt>
                <c:pt idx="8">
                  <c:v>500</c:v>
                </c:pt>
              </c:numCache>
            </c:numRef>
          </c:cat>
          <c:val>
            <c:numRef>
              <c:f>'50m'!$D$4:$D$12</c:f>
              <c:numCache>
                <c:formatCode>General</c:formatCode>
                <c:ptCount val="9"/>
                <c:pt idx="0">
                  <c:v>2.7666666666666702</c:v>
                </c:pt>
                <c:pt idx="1">
                  <c:v>3.6666666666666701</c:v>
                </c:pt>
                <c:pt idx="2">
                  <c:v>5.4</c:v>
                </c:pt>
                <c:pt idx="3">
                  <c:v>6.8666666666666698</c:v>
                </c:pt>
                <c:pt idx="4">
                  <c:v>8.6666666666666696</c:v>
                </c:pt>
                <c:pt idx="5">
                  <c:v>10.199999999999999</c:v>
                </c:pt>
                <c:pt idx="6">
                  <c:v>11.366666666666699</c:v>
                </c:pt>
                <c:pt idx="7">
                  <c:v>11.4</c:v>
                </c:pt>
                <c:pt idx="8">
                  <c:v>19.066666666666698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427818192"/>
        <c:axId val="-1427817648"/>
      </c:lineChart>
      <c:catAx>
        <c:axId val="-142781819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00" b="1"/>
                  <a:t>Traffic Density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427817648"/>
        <c:crosses val="autoZero"/>
        <c:auto val="1"/>
        <c:lblAlgn val="ctr"/>
        <c:lblOffset val="100"/>
        <c:noMultiLvlLbl val="0"/>
      </c:catAx>
      <c:valAx>
        <c:axId val="-1427817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00" b="1"/>
                  <a:t>Average of Same Comm neighbors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4278181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Avg same neighbours time interval in range of 100m 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2"/>
          <c:order val="0"/>
          <c:tx>
            <c:strRef>
              <c:f>'100m'!$D$2</c:f>
              <c:strCache>
                <c:ptCount val="1"/>
                <c:pt idx="0">
                  <c:v>Avg same neighbours time interval 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'100m'!$A$3:$A$11</c:f>
              <c:numCache>
                <c:formatCode>General</c:formatCode>
                <c:ptCount val="9"/>
                <c:pt idx="0">
                  <c:v>100</c:v>
                </c:pt>
                <c:pt idx="1">
                  <c:v>150</c:v>
                </c:pt>
                <c:pt idx="2">
                  <c:v>200</c:v>
                </c:pt>
                <c:pt idx="3">
                  <c:v>250</c:v>
                </c:pt>
                <c:pt idx="4">
                  <c:v>300</c:v>
                </c:pt>
                <c:pt idx="5">
                  <c:v>350</c:v>
                </c:pt>
                <c:pt idx="6">
                  <c:v>400</c:v>
                </c:pt>
                <c:pt idx="7">
                  <c:v>450</c:v>
                </c:pt>
                <c:pt idx="8">
                  <c:v>500</c:v>
                </c:pt>
              </c:numCache>
            </c:numRef>
          </c:cat>
          <c:val>
            <c:numRef>
              <c:f>'100m'!$D$3:$D$11</c:f>
              <c:numCache>
                <c:formatCode>General</c:formatCode>
                <c:ptCount val="9"/>
                <c:pt idx="0">
                  <c:v>3.6666666666666701</c:v>
                </c:pt>
                <c:pt idx="1">
                  <c:v>4.8</c:v>
                </c:pt>
                <c:pt idx="2">
                  <c:v>8.93333333333333</c:v>
                </c:pt>
                <c:pt idx="3">
                  <c:v>15.5666666666667</c:v>
                </c:pt>
                <c:pt idx="4">
                  <c:v>16.466666666666701</c:v>
                </c:pt>
                <c:pt idx="5">
                  <c:v>26</c:v>
                </c:pt>
                <c:pt idx="6">
                  <c:v>31.566666666666698</c:v>
                </c:pt>
                <c:pt idx="7">
                  <c:v>32.266666666666701</c:v>
                </c:pt>
                <c:pt idx="8">
                  <c:v>44.1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427811664"/>
        <c:axId val="-1427813840"/>
      </c:lineChart>
      <c:catAx>
        <c:axId val="-142781166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00" b="1"/>
                  <a:t>Traffic Desnity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427813840"/>
        <c:crosses val="autoZero"/>
        <c:auto val="1"/>
        <c:lblAlgn val="ctr"/>
        <c:lblOffset val="100"/>
        <c:noMultiLvlLbl val="0"/>
      </c:catAx>
      <c:valAx>
        <c:axId val="-14278138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00" b="1"/>
                  <a:t>Average of same Comm neighbors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4278116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180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872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7514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051743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5708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112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9463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9026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877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229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363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719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838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203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5/12/2015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727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325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020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615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2434" y="695459"/>
            <a:ext cx="9900075" cy="2998629"/>
          </a:xfrm>
        </p:spPr>
        <p:txBody>
          <a:bodyPr/>
          <a:lstStyle/>
          <a:p>
            <a:r>
              <a:rPr lang="en-US" b="1" dirty="0" smtClean="0"/>
              <a:t>Simulation </a:t>
            </a:r>
            <a:r>
              <a:rPr lang="en-US" b="1" dirty="0"/>
              <a:t>of VANET Mobility and V2V Connectivity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By</a:t>
            </a:r>
          </a:p>
          <a:p>
            <a:r>
              <a:rPr lang="en-US" b="1" dirty="0" err="1" smtClean="0">
                <a:solidFill>
                  <a:schemeClr val="tx2"/>
                </a:solidFill>
              </a:rPr>
              <a:t>Nachiket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  <a:r>
              <a:rPr lang="en-US" b="1" dirty="0" err="1" smtClean="0">
                <a:solidFill>
                  <a:schemeClr val="tx2"/>
                </a:solidFill>
              </a:rPr>
              <a:t>Dessai</a:t>
            </a:r>
            <a:endParaRPr lang="en-US" b="1" dirty="0" smtClean="0">
              <a:solidFill>
                <a:schemeClr val="tx2"/>
              </a:solidFill>
            </a:endParaRPr>
          </a:p>
          <a:p>
            <a:r>
              <a:rPr lang="en-US" b="1" dirty="0" smtClean="0">
                <a:solidFill>
                  <a:schemeClr val="tx2"/>
                </a:solidFill>
              </a:rPr>
              <a:t>Nikhil P</a:t>
            </a:r>
            <a:endParaRPr 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7036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V2V connectivity vs. traffic density</a:t>
            </a:r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75063892"/>
              </p:ext>
            </p:extLst>
          </p:nvPr>
        </p:nvGraphicFramePr>
        <p:xfrm>
          <a:off x="384218" y="2162706"/>
          <a:ext cx="5540063" cy="38259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72939280"/>
              </p:ext>
            </p:extLst>
          </p:nvPr>
        </p:nvGraphicFramePr>
        <p:xfrm>
          <a:off x="5909257" y="2214694"/>
          <a:ext cx="6171126" cy="35936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715197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Average duration </a:t>
            </a:r>
            <a:r>
              <a:rPr lang="en-US" sz="2400" dirty="0" smtClean="0"/>
              <a:t>(of same 3 communication neighbors)</a:t>
            </a:r>
            <a:br>
              <a:rPr lang="en-US" sz="2400" dirty="0" smtClean="0"/>
            </a:br>
            <a:r>
              <a:rPr lang="en-US" dirty="0" smtClean="0"/>
              <a:t>vs</a:t>
            </a:r>
            <a:r>
              <a:rPr lang="en-US" sz="4800" dirty="0"/>
              <a:t>. </a:t>
            </a:r>
            <a:r>
              <a:rPr lang="en-US" dirty="0"/>
              <a:t>traffic density</a:t>
            </a:r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6441786"/>
              </p:ext>
            </p:extLst>
          </p:nvPr>
        </p:nvGraphicFramePr>
        <p:xfrm>
          <a:off x="345583" y="2392250"/>
          <a:ext cx="5514304" cy="37123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24203774"/>
              </p:ext>
            </p:extLst>
          </p:nvPr>
        </p:nvGraphicFramePr>
        <p:xfrm>
          <a:off x="5806225" y="2446986"/>
          <a:ext cx="6158248" cy="34772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838671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Average </a:t>
            </a:r>
            <a:r>
              <a:rPr lang="en-US" dirty="0" smtClean="0"/>
              <a:t>number of </a:t>
            </a:r>
            <a:r>
              <a:rPr lang="en-US" dirty="0"/>
              <a:t>same </a:t>
            </a:r>
            <a:r>
              <a:rPr lang="en-US" dirty="0" smtClean="0"/>
              <a:t>neighbors </a:t>
            </a:r>
            <a:r>
              <a:rPr lang="en-US" sz="2000" dirty="0" smtClean="0"/>
              <a:t>(in a time interval)</a:t>
            </a:r>
            <a:r>
              <a:rPr lang="en-US" dirty="0" smtClean="0"/>
              <a:t> vs</a:t>
            </a:r>
            <a:r>
              <a:rPr lang="en-US" sz="6600" dirty="0"/>
              <a:t>. </a:t>
            </a:r>
            <a:r>
              <a:rPr lang="en-US" dirty="0"/>
              <a:t>traffic density</a:t>
            </a:r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9325399"/>
              </p:ext>
            </p:extLst>
          </p:nvPr>
        </p:nvGraphicFramePr>
        <p:xfrm>
          <a:off x="409978" y="2546795"/>
          <a:ext cx="5153696" cy="36350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6446347"/>
              </p:ext>
            </p:extLst>
          </p:nvPr>
        </p:nvGraphicFramePr>
        <p:xfrm>
          <a:off x="5535768" y="2508160"/>
          <a:ext cx="5913549" cy="36865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607027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Inferences from plots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AS THE TRAFFIC DENSITY INCREASES FROM 100 TO 500, THE AVERAGE NUMBER OF NODES IN THE COMMUNICATION RANGE ALSO INCREASE. </a:t>
            </a:r>
          </a:p>
          <a:p>
            <a:r>
              <a:rPr lang="en-US" dirty="0" smtClean="0"/>
              <a:t>Lane changing occurs less frequently as the traffic density increases.</a:t>
            </a:r>
          </a:p>
          <a:p>
            <a:r>
              <a:rPr lang="en-US" dirty="0" smtClean="0"/>
              <a:t>Flooding scenario- broadcast of messages through nearest neighbors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20463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53</TotalTime>
  <Words>163</Words>
  <Application>Microsoft Office PowerPoint</Application>
  <PresentationFormat>Widescreen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Tw Cen MT</vt:lpstr>
      <vt:lpstr>Droplet</vt:lpstr>
      <vt:lpstr>Simulation of VANET Mobility and V2V Connectivity </vt:lpstr>
      <vt:lpstr>V2V connectivity vs. traffic density</vt:lpstr>
      <vt:lpstr>Average duration (of same 3 communication neighbors) vs. traffic density</vt:lpstr>
      <vt:lpstr>Average number of same neighbors (in a time interval) vs. traffic density</vt:lpstr>
      <vt:lpstr>Inferences from plots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Simulation of VANET Mobility and V2V Connectivity </dc:title>
  <dc:creator>Nikhil Prathapani</dc:creator>
  <cp:lastModifiedBy>Nikhil Prathapani</cp:lastModifiedBy>
  <cp:revision>3</cp:revision>
  <dcterms:created xsi:type="dcterms:W3CDTF">2015-05-12T19:53:39Z</dcterms:created>
  <dcterms:modified xsi:type="dcterms:W3CDTF">2015-05-12T20:47:20Z</dcterms:modified>
</cp:coreProperties>
</file>