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9/6/2020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Predicting the Severity of the Seattle Road Accidents</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Nikhil Panda</a:t>
            </a:r>
          </a:p>
          <a:p>
            <a:r>
              <a:rPr lang="en-US" dirty="0" smtClean="0"/>
              <a:t>6</a:t>
            </a:r>
            <a:r>
              <a:rPr lang="en-US" baseline="30000" dirty="0" smtClean="0"/>
              <a:t>th</a:t>
            </a:r>
            <a:r>
              <a:rPr lang="en-US" dirty="0" smtClean="0"/>
              <a:t> September, 2020</a:t>
            </a:r>
          </a:p>
          <a:p>
            <a:endParaRPr lang="en-US" dirty="0"/>
          </a:p>
        </p:txBody>
      </p:sp>
    </p:spTree>
    <p:extLst>
      <p:ext uri="{BB962C8B-B14F-4D97-AF65-F5344CB8AC3E}">
        <p14:creationId xmlns:p14="http://schemas.microsoft.com/office/powerpoint/2010/main" val="2373310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1449"/>
          </a:xfrm>
        </p:spPr>
        <p:txBody>
          <a:bodyPr/>
          <a:lstStyle/>
          <a:p>
            <a:r>
              <a:rPr lang="en-US" dirty="0" smtClean="0"/>
              <a:t>Conclusion: (contd..)</a:t>
            </a:r>
            <a:endParaRPr lang="en-US" dirty="0"/>
          </a:p>
        </p:txBody>
      </p:sp>
      <p:sp>
        <p:nvSpPr>
          <p:cNvPr id="3" name="Content Placeholder 2"/>
          <p:cNvSpPr>
            <a:spLocks noGrp="1"/>
          </p:cNvSpPr>
          <p:nvPr>
            <p:ph idx="1"/>
          </p:nvPr>
        </p:nvSpPr>
        <p:spPr>
          <a:xfrm>
            <a:off x="677334" y="1756934"/>
            <a:ext cx="8596668" cy="3880773"/>
          </a:xfrm>
        </p:spPr>
        <p:txBody>
          <a:bodyPr>
            <a:normAutofit lnSpcReduction="10000"/>
          </a:bodyPr>
          <a:lstStyle/>
          <a:p>
            <a:r>
              <a:rPr lang="en-US" dirty="0"/>
              <a:t>In this case study, I have analyzed the Seattle accidents data to predict the severity of the accident using the 5 features weather condition, road condition, lighting condition, collision address type &amp; speeding index.</a:t>
            </a:r>
          </a:p>
          <a:p>
            <a:r>
              <a:rPr lang="en-US" dirty="0"/>
              <a:t>The results highlighted the unexpected insight as most accidents were happening when all the things were perfect like most accidents occurred during day times if we thought that lighting may be reason.</a:t>
            </a:r>
          </a:p>
          <a:p>
            <a:r>
              <a:rPr lang="en-US" dirty="0"/>
              <a:t>Most accidents occurred during the clear sky if we think rains, fog or snow might cause the accident.</a:t>
            </a:r>
          </a:p>
          <a:p>
            <a:r>
              <a:rPr lang="en-US" dirty="0"/>
              <a:t>Likewise most accidents happened on the dry roads if we think road’s behavior may be the reason.</a:t>
            </a:r>
          </a:p>
          <a:p>
            <a:r>
              <a:rPr lang="en-US" dirty="0"/>
              <a:t>And in context of speeding, only 10% of the selected data are having speeding Index is Y, so speeding is not the complete reason. Many accidents happened across the intersections &amp; blocks.</a:t>
            </a:r>
          </a:p>
        </p:txBody>
      </p:sp>
    </p:spTree>
    <p:extLst>
      <p:ext uri="{BB962C8B-B14F-4D97-AF65-F5344CB8AC3E}">
        <p14:creationId xmlns:p14="http://schemas.microsoft.com/office/powerpoint/2010/main" val="3365351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1449"/>
          </a:xfrm>
        </p:spPr>
        <p:txBody>
          <a:bodyPr/>
          <a:lstStyle/>
          <a:p>
            <a:r>
              <a:rPr lang="en-US" dirty="0" smtClean="0"/>
              <a:t>Conclusion: (contd..)</a:t>
            </a:r>
            <a:endParaRPr lang="en-US" dirty="0"/>
          </a:p>
        </p:txBody>
      </p:sp>
      <p:sp>
        <p:nvSpPr>
          <p:cNvPr id="3" name="Content Placeholder 2"/>
          <p:cNvSpPr>
            <a:spLocks noGrp="1"/>
          </p:cNvSpPr>
          <p:nvPr>
            <p:ph idx="1"/>
          </p:nvPr>
        </p:nvSpPr>
        <p:spPr>
          <a:xfrm>
            <a:off x="544911" y="1473616"/>
            <a:ext cx="6390731" cy="3880773"/>
          </a:xfrm>
        </p:spPr>
        <p:txBody>
          <a:bodyPr>
            <a:normAutofit/>
          </a:bodyPr>
          <a:lstStyle/>
          <a:p>
            <a:r>
              <a:rPr lang="en-US" dirty="0"/>
              <a:t>But the one important finding I have noticed from the data which is not a feature variable to predict the severity, the field ‘ST_COLDESC’ which is post investigation outcome by SDOT to categorize the collision.</a:t>
            </a:r>
          </a:p>
          <a:p>
            <a:r>
              <a:rPr lang="en-US" dirty="0"/>
              <a:t>The </a:t>
            </a:r>
            <a:r>
              <a:rPr lang="en-US" dirty="0" smtClean="0"/>
              <a:t>pie </a:t>
            </a:r>
            <a:r>
              <a:rPr lang="en-US" dirty="0"/>
              <a:t>chart depicts the share of the most collision types in the data, and the shocking finding is that collisions happened mostly with parked vehicle, with vehicle going in same direction and vehicles entering in angels.</a:t>
            </a:r>
          </a:p>
          <a:p>
            <a:endParaRPr lang="en-US" dirty="0"/>
          </a:p>
        </p:txBody>
      </p:sp>
      <p:pic>
        <p:nvPicPr>
          <p:cNvPr id="4" name="Picture 3"/>
          <p:cNvPicPr/>
          <p:nvPr/>
        </p:nvPicPr>
        <p:blipFill>
          <a:blip r:embed="rId2"/>
          <a:stretch>
            <a:fillRect/>
          </a:stretch>
        </p:blipFill>
        <p:spPr>
          <a:xfrm>
            <a:off x="6778246" y="1050324"/>
            <a:ext cx="5256358" cy="3863340"/>
          </a:xfrm>
          <a:prstGeom prst="rect">
            <a:avLst/>
          </a:prstGeom>
        </p:spPr>
      </p:pic>
      <p:sp>
        <p:nvSpPr>
          <p:cNvPr id="5" name="Rectangle 4"/>
          <p:cNvSpPr/>
          <p:nvPr/>
        </p:nvSpPr>
        <p:spPr>
          <a:xfrm>
            <a:off x="544911" y="5004516"/>
            <a:ext cx="8236923" cy="1676741"/>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conclusion from this finding is to manage the vehicles going in same direction to follow proper distancing between the vehicles going in the same direction and following the proper lines to avoid slipping into parking lanes.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Riders should make use of side signals mostly to avoid the accidents between the vehicles going in same direction or with parked cars.</a:t>
            </a:r>
          </a:p>
        </p:txBody>
      </p:sp>
    </p:spTree>
    <p:extLst>
      <p:ext uri="{BB962C8B-B14F-4D97-AF65-F5344CB8AC3E}">
        <p14:creationId xmlns:p14="http://schemas.microsoft.com/office/powerpoint/2010/main" val="240712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Directions:</a:t>
            </a:r>
            <a:endParaRPr lang="en-US" dirty="0"/>
          </a:p>
        </p:txBody>
      </p:sp>
      <p:sp>
        <p:nvSpPr>
          <p:cNvPr id="3" name="Content Placeholder 2"/>
          <p:cNvSpPr>
            <a:spLocks noGrp="1"/>
          </p:cNvSpPr>
          <p:nvPr>
            <p:ph idx="1"/>
          </p:nvPr>
        </p:nvSpPr>
        <p:spPr/>
        <p:txBody>
          <a:bodyPr/>
          <a:lstStyle/>
          <a:p>
            <a:pPr lvl="0"/>
            <a:r>
              <a:rPr lang="en-US" dirty="0"/>
              <a:t>Most of the data is not fitted into training data due to lack of all possible scenarios, it would be good to include data with all possible outcomes instead of only Severity code 1 &amp; 2.</a:t>
            </a:r>
          </a:p>
          <a:p>
            <a:pPr lvl="0"/>
            <a:r>
              <a:rPr lang="en-US" dirty="0"/>
              <a:t>We can avoid training this data into SVM model as it is taking lot of time and data is not very highly dimensional too.</a:t>
            </a:r>
          </a:p>
          <a:p>
            <a:endParaRPr lang="en-US" dirty="0"/>
          </a:p>
        </p:txBody>
      </p:sp>
      <p:sp>
        <p:nvSpPr>
          <p:cNvPr id="4" name="Rectangle 3"/>
          <p:cNvSpPr/>
          <p:nvPr/>
        </p:nvSpPr>
        <p:spPr>
          <a:xfrm>
            <a:off x="3808167" y="5438686"/>
            <a:ext cx="3554178"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Thank you</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044047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Problem/Interests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data we have is about accidents in Seattle city. With the data we have, we can predict the severity of the accident. So my attempt here or problem I choose here is to derive the severity of the accident. Generally in accidents, the primary things we would verify are road condition and visibility on the road and sometimes the weather plays a major role especially during rains and winter. Besides these speeding is the key indicator to judge the accident's cause. As all this information is there in that Seattle accident's data</a:t>
            </a:r>
            <a:r>
              <a:rPr lang="en-US" dirty="0" smtClean="0"/>
              <a:t>.</a:t>
            </a:r>
          </a:p>
          <a:p>
            <a:endParaRPr lang="en-US" dirty="0"/>
          </a:p>
          <a:p>
            <a:r>
              <a:rPr lang="en-US" dirty="0"/>
              <a:t>As we are predicting the severity of the accident here, the primary audience will be the traffic police to do the primary analysis at offsite and take further steps based on the outcome. Besides them, insurance stakeholders can use this to predict the likely outcome if their policyholders had involved in this as an initial investigation report offsite. And a small set of the group would be the people who can use to know the likelihood of an unexpected journey based on factors like weather, road &amp; lighting condition.</a:t>
            </a:r>
          </a:p>
          <a:p>
            <a:endParaRPr lang="en-US" dirty="0"/>
          </a:p>
        </p:txBody>
      </p:sp>
    </p:spTree>
    <p:extLst>
      <p:ext uri="{BB962C8B-B14F-4D97-AF65-F5344CB8AC3E}">
        <p14:creationId xmlns:p14="http://schemas.microsoft.com/office/powerpoint/2010/main" val="18941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22638"/>
          </a:xfrm>
        </p:spPr>
        <p:txBody>
          <a:bodyPr/>
          <a:lstStyle/>
          <a:p>
            <a:r>
              <a:rPr lang="en-US" dirty="0" smtClean="0"/>
              <a:t>Data acquisition and cleaning</a:t>
            </a:r>
            <a:endParaRPr lang="en-US" dirty="0"/>
          </a:p>
        </p:txBody>
      </p:sp>
      <p:sp>
        <p:nvSpPr>
          <p:cNvPr id="3" name="Content Placeholder 2"/>
          <p:cNvSpPr>
            <a:spLocks noGrp="1"/>
          </p:cNvSpPr>
          <p:nvPr>
            <p:ph idx="1"/>
          </p:nvPr>
        </p:nvSpPr>
        <p:spPr>
          <a:xfrm>
            <a:off x="677334" y="1631093"/>
            <a:ext cx="8596668" cy="4410270"/>
          </a:xfrm>
        </p:spPr>
        <p:txBody>
          <a:bodyPr>
            <a:normAutofit fontScale="92500" lnSpcReduction="20000"/>
          </a:bodyPr>
          <a:lstStyle/>
          <a:p>
            <a:r>
              <a:rPr lang="en-US" dirty="0"/>
              <a:t>The data in this data source is provided by SPD and recorded by Traffic Records. This includes all types of collisions. Collisions will display at the intersection or mid-block of a segment. Timeframe: 2004 to Present</a:t>
            </a:r>
            <a:r>
              <a:rPr lang="en-US" dirty="0" smtClean="0"/>
              <a:t>.</a:t>
            </a:r>
          </a:p>
          <a:p>
            <a:r>
              <a:rPr lang="en-US" dirty="0"/>
              <a:t>We had circa 193K+ records for accidents during the time span starting from 2004 to the recent past with 37 Independent variables and outcome or labelled data will severity of the accident. Severity has been categorized into 5 categories by SDOT.</a:t>
            </a:r>
          </a:p>
          <a:p>
            <a:pPr marL="800100" lvl="2" indent="0">
              <a:buNone/>
            </a:pPr>
            <a:r>
              <a:rPr lang="en-US" dirty="0"/>
              <a:t>3—fatality</a:t>
            </a:r>
          </a:p>
          <a:p>
            <a:pPr marL="800100" lvl="2" indent="0">
              <a:buNone/>
            </a:pPr>
            <a:r>
              <a:rPr lang="en-US" dirty="0"/>
              <a:t>2b—serious injury</a:t>
            </a:r>
          </a:p>
          <a:p>
            <a:pPr marL="800100" lvl="2" indent="0">
              <a:buNone/>
            </a:pPr>
            <a:r>
              <a:rPr lang="en-US" dirty="0"/>
              <a:t>2—injury</a:t>
            </a:r>
          </a:p>
          <a:p>
            <a:pPr marL="800100" lvl="2" indent="0">
              <a:buNone/>
            </a:pPr>
            <a:r>
              <a:rPr lang="en-US" dirty="0"/>
              <a:t>1—prop damage</a:t>
            </a:r>
          </a:p>
          <a:p>
            <a:pPr marL="800100" lvl="2" indent="0">
              <a:buNone/>
            </a:pPr>
            <a:r>
              <a:rPr lang="en-US" dirty="0" smtClean="0"/>
              <a:t>0—unknown</a:t>
            </a:r>
          </a:p>
          <a:p>
            <a:pPr marL="342900" lvl="2" indent="-342900"/>
            <a:r>
              <a:rPr lang="en-US" sz="1800" dirty="0"/>
              <a:t>Out of all records, only circa 30% is having the predicted severity '1' records and the rest were severity 2. So have balanced the number of records for both the outcomes to prevent the bias towards one outcome as majority records can pull off many variations in prediction.</a:t>
            </a:r>
          </a:p>
          <a:p>
            <a:pPr marL="800100" lvl="2" indent="0">
              <a:buNone/>
            </a:pPr>
            <a:endParaRPr lang="en-US" dirty="0" smtClean="0"/>
          </a:p>
          <a:p>
            <a:endParaRPr lang="en-US" dirty="0"/>
          </a:p>
        </p:txBody>
      </p:sp>
    </p:spTree>
    <p:extLst>
      <p:ext uri="{BB962C8B-B14F-4D97-AF65-F5344CB8AC3E}">
        <p14:creationId xmlns:p14="http://schemas.microsoft.com/office/powerpoint/2010/main" val="171861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 and </a:t>
            </a:r>
            <a:r>
              <a:rPr lang="en-US" dirty="0"/>
              <a:t>D</a:t>
            </a:r>
            <a:r>
              <a:rPr lang="en-US" dirty="0" smtClean="0"/>
              <a:t>ata preparation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So have selected all the key factors present in the data for prediction which are</a:t>
            </a:r>
          </a:p>
          <a:p>
            <a:pPr marL="400050" lvl="1" indent="0">
              <a:buNone/>
            </a:pPr>
            <a:r>
              <a:rPr lang="en-US" dirty="0"/>
              <a:t>1. Weather condition.</a:t>
            </a:r>
          </a:p>
          <a:p>
            <a:pPr marL="400050" lvl="1" indent="0">
              <a:buNone/>
            </a:pPr>
            <a:r>
              <a:rPr lang="en-US" dirty="0"/>
              <a:t>2. Road condition.</a:t>
            </a:r>
          </a:p>
          <a:p>
            <a:pPr marL="400050" lvl="1" indent="0">
              <a:buNone/>
            </a:pPr>
            <a:r>
              <a:rPr lang="en-US" dirty="0"/>
              <a:t>3. Lighting condition.</a:t>
            </a:r>
          </a:p>
          <a:p>
            <a:pPr marL="400050" lvl="1" indent="0">
              <a:buNone/>
            </a:pPr>
            <a:r>
              <a:rPr lang="en-US" dirty="0"/>
              <a:t>4. Collision Address type</a:t>
            </a:r>
          </a:p>
          <a:p>
            <a:pPr marL="400050" lvl="1" indent="0">
              <a:buNone/>
            </a:pPr>
            <a:r>
              <a:rPr lang="en-US" dirty="0"/>
              <a:t>5. Speeding flag</a:t>
            </a:r>
          </a:p>
          <a:p>
            <a:pPr marL="0" indent="0">
              <a:buNone/>
            </a:pPr>
            <a:r>
              <a:rPr lang="en-US" dirty="0"/>
              <a:t> </a:t>
            </a:r>
          </a:p>
          <a:p>
            <a:r>
              <a:rPr lang="en-US" dirty="0"/>
              <a:t>After selecting the data, I have seen some missing values and have updated them as follows.</a:t>
            </a:r>
          </a:p>
          <a:p>
            <a:r>
              <a:rPr lang="en-US" dirty="0"/>
              <a:t>For weather, road condition, light condition &amp; Address type data, have replaced the missing values with the unknown as already a certain number of records were having that values. A majority number of records are not having any data in the speeding flag, so assumed speeding was not there and replaced with no value as speeding not recorded.</a:t>
            </a:r>
          </a:p>
          <a:p>
            <a:r>
              <a:rPr lang="en-US" dirty="0"/>
              <a:t>After doing this sanitation, I have seen data in good form for normalizing and looked perfect as categorical values.</a:t>
            </a:r>
          </a:p>
        </p:txBody>
      </p:sp>
    </p:spTree>
    <p:extLst>
      <p:ext uri="{BB962C8B-B14F-4D97-AF65-F5344CB8AC3E}">
        <p14:creationId xmlns:p14="http://schemas.microsoft.com/office/powerpoint/2010/main" val="2148598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(contd..)</a:t>
            </a:r>
            <a:endParaRPr lang="en-US" dirty="0"/>
          </a:p>
        </p:txBody>
      </p:sp>
      <p:sp>
        <p:nvSpPr>
          <p:cNvPr id="3" name="Content Placeholder 2"/>
          <p:cNvSpPr>
            <a:spLocks noGrp="1"/>
          </p:cNvSpPr>
          <p:nvPr>
            <p:ph idx="1"/>
          </p:nvPr>
        </p:nvSpPr>
        <p:spPr>
          <a:xfrm>
            <a:off x="677334" y="1499287"/>
            <a:ext cx="8596668" cy="4542076"/>
          </a:xfrm>
        </p:spPr>
        <p:txBody>
          <a:bodyPr/>
          <a:lstStyle/>
          <a:p>
            <a:r>
              <a:rPr lang="en-US" dirty="0" smtClean="0"/>
              <a:t>Relation between Road condition with severity code of the accident.</a:t>
            </a:r>
          </a:p>
        </p:txBody>
      </p:sp>
      <p:pic>
        <p:nvPicPr>
          <p:cNvPr id="4" name="Picture 3"/>
          <p:cNvPicPr/>
          <p:nvPr/>
        </p:nvPicPr>
        <p:blipFill>
          <a:blip r:embed="rId2"/>
          <a:stretch>
            <a:fillRect/>
          </a:stretch>
        </p:blipFill>
        <p:spPr>
          <a:xfrm>
            <a:off x="618093" y="2278215"/>
            <a:ext cx="8655909" cy="3960856"/>
          </a:xfrm>
          <a:prstGeom prst="rect">
            <a:avLst/>
          </a:prstGeom>
        </p:spPr>
      </p:pic>
    </p:spTree>
    <p:extLst>
      <p:ext uri="{BB962C8B-B14F-4D97-AF65-F5344CB8AC3E}">
        <p14:creationId xmlns:p14="http://schemas.microsoft.com/office/powerpoint/2010/main" val="3529128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exploration </a:t>
            </a:r>
            <a:r>
              <a:rPr lang="en-US" dirty="0"/>
              <a:t>(contd</a:t>
            </a:r>
            <a:r>
              <a:rPr lang="en-US" dirty="0" smtClean="0"/>
              <a:t>..)</a:t>
            </a:r>
            <a:br>
              <a:rPr lang="en-US" dirty="0" smtClean="0"/>
            </a:br>
            <a:r>
              <a:rPr lang="en-US" dirty="0"/>
              <a:t/>
            </a:r>
            <a:br>
              <a:rPr lang="en-US" dirty="0"/>
            </a:br>
            <a:endParaRPr lang="en-US" dirty="0"/>
          </a:p>
        </p:txBody>
      </p:sp>
      <p:sp>
        <p:nvSpPr>
          <p:cNvPr id="3" name="Content Placeholder 2"/>
          <p:cNvSpPr>
            <a:spLocks noGrp="1"/>
          </p:cNvSpPr>
          <p:nvPr>
            <p:ph idx="1"/>
          </p:nvPr>
        </p:nvSpPr>
        <p:spPr>
          <a:xfrm>
            <a:off x="677334" y="1499287"/>
            <a:ext cx="8596668" cy="4542076"/>
          </a:xfrm>
        </p:spPr>
        <p:txBody>
          <a:bodyPr/>
          <a:lstStyle/>
          <a:p>
            <a:r>
              <a:rPr lang="en-US" dirty="0" smtClean="0"/>
              <a:t>Relation between Weather condition with severity code of the accident.</a:t>
            </a:r>
          </a:p>
        </p:txBody>
      </p:sp>
      <p:pic>
        <p:nvPicPr>
          <p:cNvPr id="4" name="Picture 3"/>
          <p:cNvPicPr/>
          <p:nvPr/>
        </p:nvPicPr>
        <p:blipFill>
          <a:blip r:embed="rId2"/>
          <a:stretch>
            <a:fillRect/>
          </a:stretch>
        </p:blipFill>
        <p:spPr>
          <a:xfrm>
            <a:off x="1031790" y="2120315"/>
            <a:ext cx="7519086" cy="3921047"/>
          </a:xfrm>
          <a:prstGeom prst="rect">
            <a:avLst/>
          </a:prstGeom>
        </p:spPr>
      </p:pic>
    </p:spTree>
    <p:extLst>
      <p:ext uri="{BB962C8B-B14F-4D97-AF65-F5344CB8AC3E}">
        <p14:creationId xmlns:p14="http://schemas.microsoft.com/office/powerpoint/2010/main" val="928811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exploration </a:t>
            </a:r>
            <a:r>
              <a:rPr lang="en-US" dirty="0"/>
              <a:t>(contd</a:t>
            </a:r>
            <a:r>
              <a:rPr lang="en-US" dirty="0" smtClean="0"/>
              <a:t>..)</a:t>
            </a:r>
            <a:br>
              <a:rPr lang="en-US" dirty="0" smtClean="0"/>
            </a:br>
            <a:r>
              <a:rPr lang="en-US" dirty="0"/>
              <a:t/>
            </a:r>
            <a:br>
              <a:rPr lang="en-US" dirty="0"/>
            </a:br>
            <a:endParaRPr lang="en-US" dirty="0"/>
          </a:p>
        </p:txBody>
      </p:sp>
      <p:sp>
        <p:nvSpPr>
          <p:cNvPr id="3" name="Content Placeholder 2"/>
          <p:cNvSpPr>
            <a:spLocks noGrp="1"/>
          </p:cNvSpPr>
          <p:nvPr>
            <p:ph idx="1"/>
          </p:nvPr>
        </p:nvSpPr>
        <p:spPr>
          <a:xfrm>
            <a:off x="677334" y="1499287"/>
            <a:ext cx="8596668" cy="4542076"/>
          </a:xfrm>
        </p:spPr>
        <p:txBody>
          <a:bodyPr/>
          <a:lstStyle/>
          <a:p>
            <a:r>
              <a:rPr lang="en-US" dirty="0" smtClean="0"/>
              <a:t>Relation between Lighting condition with severity code of the accident.</a:t>
            </a:r>
          </a:p>
        </p:txBody>
      </p:sp>
      <p:pic>
        <p:nvPicPr>
          <p:cNvPr id="5" name="Picture 4"/>
          <p:cNvPicPr/>
          <p:nvPr/>
        </p:nvPicPr>
        <p:blipFill>
          <a:blip r:embed="rId2"/>
          <a:stretch>
            <a:fillRect/>
          </a:stretch>
        </p:blipFill>
        <p:spPr>
          <a:xfrm>
            <a:off x="949410" y="2366413"/>
            <a:ext cx="7609703" cy="3674950"/>
          </a:xfrm>
          <a:prstGeom prst="rect">
            <a:avLst/>
          </a:prstGeom>
        </p:spPr>
      </p:pic>
    </p:spTree>
    <p:extLst>
      <p:ext uri="{BB962C8B-B14F-4D97-AF65-F5344CB8AC3E}">
        <p14:creationId xmlns:p14="http://schemas.microsoft.com/office/powerpoint/2010/main" val="1922571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exploration </a:t>
            </a:r>
            <a:r>
              <a:rPr lang="en-US" dirty="0"/>
              <a:t>(contd</a:t>
            </a:r>
            <a:r>
              <a:rPr lang="en-US" dirty="0" smtClean="0"/>
              <a:t>..)</a:t>
            </a:r>
            <a:br>
              <a:rPr lang="en-US" dirty="0" smtClean="0"/>
            </a:br>
            <a:r>
              <a:rPr lang="en-US" dirty="0"/>
              <a:t/>
            </a:r>
            <a:br>
              <a:rPr lang="en-US" dirty="0"/>
            </a:br>
            <a:endParaRPr lang="en-US" dirty="0"/>
          </a:p>
        </p:txBody>
      </p:sp>
      <p:sp>
        <p:nvSpPr>
          <p:cNvPr id="3" name="Content Placeholder 2"/>
          <p:cNvSpPr>
            <a:spLocks noGrp="1"/>
          </p:cNvSpPr>
          <p:nvPr>
            <p:ph idx="1"/>
          </p:nvPr>
        </p:nvSpPr>
        <p:spPr>
          <a:xfrm>
            <a:off x="677334" y="1499287"/>
            <a:ext cx="8596668" cy="4542076"/>
          </a:xfrm>
        </p:spPr>
        <p:txBody>
          <a:bodyPr/>
          <a:lstStyle/>
          <a:p>
            <a:r>
              <a:rPr lang="en-US" dirty="0" smtClean="0"/>
              <a:t>Relation between Collision address type condition with severity code of the accident and Speeding Index with Severity code.</a:t>
            </a:r>
          </a:p>
        </p:txBody>
      </p:sp>
      <p:pic>
        <p:nvPicPr>
          <p:cNvPr id="6" name="Picture 5"/>
          <p:cNvPicPr/>
          <p:nvPr/>
        </p:nvPicPr>
        <p:blipFill>
          <a:blip r:embed="rId2"/>
          <a:stretch>
            <a:fillRect/>
          </a:stretch>
        </p:blipFill>
        <p:spPr>
          <a:xfrm>
            <a:off x="759941" y="2473310"/>
            <a:ext cx="5146589" cy="3647403"/>
          </a:xfrm>
          <a:prstGeom prst="rect">
            <a:avLst/>
          </a:prstGeom>
        </p:spPr>
      </p:pic>
      <p:pic>
        <p:nvPicPr>
          <p:cNvPr id="9" name="Picture 8"/>
          <p:cNvPicPr/>
          <p:nvPr/>
        </p:nvPicPr>
        <p:blipFill>
          <a:blip r:embed="rId3"/>
          <a:stretch>
            <a:fillRect/>
          </a:stretch>
        </p:blipFill>
        <p:spPr>
          <a:xfrm>
            <a:off x="5906530" y="2506293"/>
            <a:ext cx="5943600" cy="3614420"/>
          </a:xfrm>
          <a:prstGeom prst="rect">
            <a:avLst/>
          </a:prstGeom>
        </p:spPr>
      </p:pic>
    </p:spTree>
    <p:extLst>
      <p:ext uri="{BB962C8B-B14F-4D97-AF65-F5344CB8AC3E}">
        <p14:creationId xmlns:p14="http://schemas.microsoft.com/office/powerpoint/2010/main" val="2272024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Methodology/Predicting Model</a:t>
            </a:r>
            <a:endParaRPr lang="en-US" dirty="0"/>
          </a:p>
        </p:txBody>
      </p:sp>
      <p:sp>
        <p:nvSpPr>
          <p:cNvPr id="3" name="Content Placeholder 2"/>
          <p:cNvSpPr>
            <a:spLocks noGrp="1"/>
          </p:cNvSpPr>
          <p:nvPr>
            <p:ph idx="1"/>
          </p:nvPr>
        </p:nvSpPr>
        <p:spPr>
          <a:xfrm>
            <a:off x="677334" y="1466335"/>
            <a:ext cx="8596668" cy="4575027"/>
          </a:xfrm>
        </p:spPr>
        <p:txBody>
          <a:bodyPr/>
          <a:lstStyle/>
          <a:p>
            <a:r>
              <a:rPr lang="en-US" dirty="0" smtClean="0"/>
              <a:t>As the outcome of the model will be a classified class, so we will use the classification models here for building the model. We can use any of these 3 models to build the data.</a:t>
            </a:r>
          </a:p>
          <a:p>
            <a:pPr lvl="1">
              <a:buFont typeface="Wingdings" panose="05000000000000000000" pitchFamily="2" charset="2"/>
              <a:buChar char="Ø"/>
            </a:pPr>
            <a:r>
              <a:rPr lang="en-US" dirty="0" smtClean="0"/>
              <a:t>K Nearest Neighbor(KNN)</a:t>
            </a:r>
          </a:p>
          <a:p>
            <a:pPr lvl="1">
              <a:buFont typeface="Wingdings" panose="05000000000000000000" pitchFamily="2" charset="2"/>
              <a:buChar char="Ø"/>
            </a:pPr>
            <a:r>
              <a:rPr lang="en-US" dirty="0" smtClean="0"/>
              <a:t>Decision Tree</a:t>
            </a:r>
          </a:p>
          <a:p>
            <a:pPr lvl="1">
              <a:buFont typeface="Wingdings" panose="05000000000000000000" pitchFamily="2" charset="2"/>
              <a:buChar char="Ø"/>
            </a:pPr>
            <a:r>
              <a:rPr lang="en-US" dirty="0" smtClean="0"/>
              <a:t>Support Vector mission (SVM)</a:t>
            </a:r>
          </a:p>
          <a:p>
            <a:pPr lvl="1">
              <a:buFont typeface="Wingdings" panose="05000000000000000000" pitchFamily="2" charset="2"/>
              <a:buChar char="Ø"/>
            </a:pPr>
            <a:endParaRPr lang="en-US" dirty="0" smtClean="0"/>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666566965"/>
              </p:ext>
            </p:extLst>
          </p:nvPr>
        </p:nvGraphicFramePr>
        <p:xfrm>
          <a:off x="646214" y="3616412"/>
          <a:ext cx="9257498" cy="1754657"/>
        </p:xfrm>
        <a:graphic>
          <a:graphicData uri="http://schemas.openxmlformats.org/drawingml/2006/table">
            <a:tbl>
              <a:tblPr firstRow="1" firstCol="1" bandRow="1">
                <a:tableStyleId>{5C22544A-7EE6-4342-B048-85BDC9FD1C3A}</a:tableStyleId>
              </a:tblPr>
              <a:tblGrid>
                <a:gridCol w="2313393">
                  <a:extLst>
                    <a:ext uri="{9D8B030D-6E8A-4147-A177-3AD203B41FA5}">
                      <a16:colId xmlns:a16="http://schemas.microsoft.com/office/drawing/2014/main" val="1077401135"/>
                    </a:ext>
                  </a:extLst>
                </a:gridCol>
                <a:gridCol w="2313393">
                  <a:extLst>
                    <a:ext uri="{9D8B030D-6E8A-4147-A177-3AD203B41FA5}">
                      <a16:colId xmlns:a16="http://schemas.microsoft.com/office/drawing/2014/main" val="2747981386"/>
                    </a:ext>
                  </a:extLst>
                </a:gridCol>
                <a:gridCol w="2315356">
                  <a:extLst>
                    <a:ext uri="{9D8B030D-6E8A-4147-A177-3AD203B41FA5}">
                      <a16:colId xmlns:a16="http://schemas.microsoft.com/office/drawing/2014/main" val="2618106029"/>
                    </a:ext>
                  </a:extLst>
                </a:gridCol>
                <a:gridCol w="2315356">
                  <a:extLst>
                    <a:ext uri="{9D8B030D-6E8A-4147-A177-3AD203B41FA5}">
                      <a16:colId xmlns:a16="http://schemas.microsoft.com/office/drawing/2014/main" val="2568481926"/>
                    </a:ext>
                  </a:extLst>
                </a:gridCol>
              </a:tblGrid>
              <a:tr h="589373">
                <a:tc>
                  <a:txBody>
                    <a:bodyPr/>
                    <a:lstStyle/>
                    <a:p>
                      <a:pPr marL="0" marR="0" algn="ctr">
                        <a:lnSpc>
                          <a:spcPct val="107000"/>
                        </a:lnSpc>
                        <a:spcBef>
                          <a:spcPts val="0"/>
                        </a:spcBef>
                        <a:spcAft>
                          <a:spcPts val="0"/>
                        </a:spcAft>
                      </a:pPr>
                      <a:r>
                        <a:rPr lang="en-US" sz="2000" b="1" dirty="0">
                          <a:effectLst/>
                        </a:rPr>
                        <a:t>Metrics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smtClean="0">
                          <a:effectLst/>
                        </a:rPr>
                        <a:t>KNN (K = 18)</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effectLst/>
                        </a:rPr>
                        <a:t>Decision Tree</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SVM</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2013072"/>
                  </a:ext>
                </a:extLst>
              </a:tr>
              <a:tr h="291321">
                <a:tc>
                  <a:txBody>
                    <a:bodyPr/>
                    <a:lstStyle/>
                    <a:p>
                      <a:pPr marL="0" marR="0">
                        <a:lnSpc>
                          <a:spcPct val="107000"/>
                        </a:lnSpc>
                        <a:spcBef>
                          <a:spcPts val="0"/>
                        </a:spcBef>
                        <a:spcAft>
                          <a:spcPts val="0"/>
                        </a:spcAft>
                      </a:pPr>
                      <a:r>
                        <a:rPr lang="en-US" sz="1100">
                          <a:effectLst/>
                        </a:rPr>
                        <a:t>Jaccard 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0.530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0.608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0.530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8588676"/>
                  </a:ext>
                </a:extLst>
              </a:tr>
              <a:tr h="291321">
                <a:tc>
                  <a:txBody>
                    <a:bodyPr/>
                    <a:lstStyle/>
                    <a:p>
                      <a:pPr marL="0" marR="0">
                        <a:lnSpc>
                          <a:spcPct val="107000"/>
                        </a:lnSpc>
                        <a:spcBef>
                          <a:spcPts val="0"/>
                        </a:spcBef>
                        <a:spcAft>
                          <a:spcPts val="0"/>
                        </a:spcAft>
                      </a:pPr>
                      <a:r>
                        <a:rPr lang="en-US" sz="1100">
                          <a:effectLst/>
                        </a:rPr>
                        <a:t>F1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0.529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0.605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0.529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4186830"/>
                  </a:ext>
                </a:extLst>
              </a:tr>
              <a:tr h="291321">
                <a:tc>
                  <a:txBody>
                    <a:bodyPr/>
                    <a:lstStyle/>
                    <a:p>
                      <a:pPr marL="0" marR="0">
                        <a:lnSpc>
                          <a:spcPct val="107000"/>
                        </a:lnSpc>
                        <a:spcBef>
                          <a:spcPts val="0"/>
                        </a:spcBef>
                        <a:spcAft>
                          <a:spcPts val="0"/>
                        </a:spcAft>
                      </a:pPr>
                      <a:r>
                        <a:rPr lang="en-US" sz="1100">
                          <a:effectLst/>
                        </a:rPr>
                        <a:t>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0.531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0.608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0.530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6925660"/>
                  </a:ext>
                </a:extLst>
              </a:tr>
              <a:tr h="291321">
                <a:tc>
                  <a:txBody>
                    <a:bodyPr/>
                    <a:lstStyle/>
                    <a:p>
                      <a:pPr marL="0" marR="0">
                        <a:lnSpc>
                          <a:spcPct val="107000"/>
                        </a:lnSpc>
                        <a:spcBef>
                          <a:spcPts val="0"/>
                        </a:spcBef>
                        <a:spcAft>
                          <a:spcPts val="0"/>
                        </a:spcAft>
                      </a:pPr>
                      <a:r>
                        <a:rPr lang="en-US" sz="1100">
                          <a:effectLst/>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0.530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0.612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0.531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8451716"/>
                  </a:ext>
                </a:extLst>
              </a:tr>
            </a:tbl>
          </a:graphicData>
        </a:graphic>
      </p:graphicFrame>
      <p:sp>
        <p:nvSpPr>
          <p:cNvPr id="5" name="Rectangle 4"/>
          <p:cNvSpPr/>
          <p:nvPr/>
        </p:nvSpPr>
        <p:spPr>
          <a:xfrm>
            <a:off x="576647" y="5722778"/>
            <a:ext cx="9012195" cy="981423"/>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After evaluating the scores for all the models we trained, Decision tree looks better than remaining with accuracy rate around 60%, model accuracy can be increased with help of more data as this data is not having all the possible outcomes.</a:t>
            </a:r>
          </a:p>
        </p:txBody>
      </p:sp>
    </p:spTree>
    <p:extLst>
      <p:ext uri="{BB962C8B-B14F-4D97-AF65-F5344CB8AC3E}">
        <p14:creationId xmlns:p14="http://schemas.microsoft.com/office/powerpoint/2010/main" val="6432925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0</TotalTime>
  <Words>1078</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Trebuchet MS</vt:lpstr>
      <vt:lpstr>Wingdings</vt:lpstr>
      <vt:lpstr>Wingdings 3</vt:lpstr>
      <vt:lpstr>Facet</vt:lpstr>
      <vt:lpstr>Predicting the Severity of the Seattle Road Accidents </vt:lpstr>
      <vt:lpstr>Business Problem/Interests</vt:lpstr>
      <vt:lpstr>Data acquisition and cleaning</vt:lpstr>
      <vt:lpstr>Feature Selection and Data preparation</vt:lpstr>
      <vt:lpstr>Data exploration (contd..)</vt:lpstr>
      <vt:lpstr>Data exploration (contd..)  </vt:lpstr>
      <vt:lpstr>Data exploration (contd..)  </vt:lpstr>
      <vt:lpstr>Data exploration (contd..)  </vt:lpstr>
      <vt:lpstr>Methodology/Predicting Model</vt:lpstr>
      <vt:lpstr>Conclusion: (contd..)</vt:lpstr>
      <vt:lpstr>Conclusion: (contd..)</vt:lpstr>
      <vt:lpstr>Future Directions:</vt:lpstr>
    </vt:vector>
  </TitlesOfParts>
  <Company>SopraSteria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Severity of the Seattle Road Accidents </dc:title>
  <dc:creator>PANDA Nikhil</dc:creator>
  <cp:lastModifiedBy>PANDA Nikhil</cp:lastModifiedBy>
  <cp:revision>9</cp:revision>
  <dcterms:created xsi:type="dcterms:W3CDTF">2020-09-06T01:10:01Z</dcterms:created>
  <dcterms:modified xsi:type="dcterms:W3CDTF">2020-09-06T01:30:11Z</dcterms:modified>
</cp:coreProperties>
</file>