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7" r:id="rId9"/>
    <p:sldId id="264" r:id="rId10"/>
    <p:sldId id="265" r:id="rId11"/>
  </p:sldIdLst>
  <p:sldSz cx="9144000" cy="5143500" type="screen16x9"/>
  <p:notesSz cx="6858000" cy="9144000"/>
  <p:embeddedFontLst>
    <p:embeddedFont>
      <p:font typeface="Chiller" panose="04020404031007020602" pitchFamily="82" charset="0"/>
      <p:regular r:id="rId13"/>
    </p:embeddedFont>
    <p:embeddedFont>
      <p:font typeface="Lato" panose="020B0604020202020204" charset="0"/>
      <p:regular r:id="rId14"/>
    </p:embeddedFont>
    <p:embeddedFont>
      <p:font typeface="Rockwell" panose="02060603020205020403" pitchFamily="18"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368d64804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368d64804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4d7d8533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b4d7d8533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368d64804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368d64804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4d7d853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4d7d853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4d7d8533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4d7d8533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4d7d8533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4d7d8533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4d7d8533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4d7d8533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0818" y="601724"/>
            <a:ext cx="6477805" cy="2190535"/>
          </a:xfrm>
        </p:spPr>
        <p:txBody>
          <a:bodyPr bIns="0" anchor="b">
            <a:normAutofit/>
          </a:bodyPr>
          <a:lstStyle>
            <a:lvl1pPr algn="ctr">
              <a:defRPr sz="4950"/>
            </a:lvl1pPr>
          </a:lstStyle>
          <a:p>
            <a:r>
              <a:rPr lang="en-US"/>
              <a:t>Click to edit Master title style</a:t>
            </a:r>
            <a:endParaRPr lang="en-US" dirty="0"/>
          </a:p>
        </p:txBody>
      </p:sp>
      <p:sp>
        <p:nvSpPr>
          <p:cNvPr id="3" name="Subtitle 2"/>
          <p:cNvSpPr>
            <a:spLocks noGrp="1"/>
          </p:cNvSpPr>
          <p:nvPr>
            <p:ph type="subTitle" idx="1"/>
          </p:nvPr>
        </p:nvSpPr>
        <p:spPr>
          <a:xfrm>
            <a:off x="1330818" y="2793056"/>
            <a:ext cx="6477804" cy="733216"/>
          </a:xfrm>
        </p:spPr>
        <p:txBody>
          <a:bodyPr tIns="91440" bIns="91440">
            <a:normAutofit/>
          </a:bodyPr>
          <a:lstStyle>
            <a:lvl1pPr marL="0" indent="0" algn="ctr">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1/19/2021</a:t>
            </a:fld>
            <a:endParaRPr lang="en-US" dirty="0"/>
          </a:p>
        </p:txBody>
      </p:sp>
      <p:sp>
        <p:nvSpPr>
          <p:cNvPr id="5" name="Footer Placeholder 4"/>
          <p:cNvSpPr>
            <a:spLocks noGrp="1"/>
          </p:cNvSpPr>
          <p:nvPr>
            <p:ph type="ftr" sz="quarter" idx="11"/>
          </p:nvPr>
        </p:nvSpPr>
        <p:spPr>
          <a:xfrm>
            <a:off x="1088684" y="246981"/>
            <a:ext cx="4220081" cy="231901"/>
          </a:xfrm>
        </p:spPr>
        <p:txBody>
          <a:bodyPr/>
          <a:lstStyle/>
          <a:p>
            <a:endParaRPr lang="en-US" dirty="0"/>
          </a:p>
        </p:txBody>
      </p:sp>
      <p:sp>
        <p:nvSpPr>
          <p:cNvPr id="6" name="Slide Number Placeholder 5"/>
          <p:cNvSpPr>
            <a:spLocks noGrp="1"/>
          </p:cNvSpPr>
          <p:nvPr>
            <p:ph type="sldNum" sz="quarter" idx="12"/>
          </p:nvPr>
        </p:nvSpPr>
        <p:spPr>
          <a:xfrm>
            <a:off x="357626" y="599230"/>
            <a:ext cx="608264" cy="37768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289"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638991"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0817" y="1317098"/>
            <a:ext cx="6482366" cy="1476755"/>
          </a:xfrm>
        </p:spPr>
        <p:txBody>
          <a:bodyPr anchor="b">
            <a:normAutofit/>
          </a:bodyPr>
          <a:lstStyle>
            <a:lvl1pPr algn="ctr">
              <a:defRPr sz="2700"/>
            </a:lvl1pPr>
          </a:lstStyle>
          <a:p>
            <a:r>
              <a:rPr lang="en-US"/>
              <a:t>Click to edit Master title style</a:t>
            </a:r>
            <a:endParaRPr lang="en-US" dirty="0"/>
          </a:p>
        </p:txBody>
      </p:sp>
      <p:sp>
        <p:nvSpPr>
          <p:cNvPr id="3" name="Text Placeholder 2"/>
          <p:cNvSpPr>
            <a:spLocks noGrp="1"/>
          </p:cNvSpPr>
          <p:nvPr>
            <p:ph type="body" idx="1"/>
          </p:nvPr>
        </p:nvSpPr>
        <p:spPr>
          <a:xfrm>
            <a:off x="1330817" y="2793853"/>
            <a:ext cx="6482366" cy="820490"/>
          </a:xfrm>
        </p:spPr>
        <p:txBody>
          <a:bodyPr tIns="91440">
            <a:normAutofit/>
          </a:bodyPr>
          <a:lstStyle>
            <a:lvl1pPr marL="0" indent="0" algn="ctr">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6970183"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366491"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0605" y="1513007"/>
            <a:ext cx="3366491"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6971702"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366596"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366596"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2019" y="1517253"/>
            <a:ext cx="3366596"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2019" y="2116119"/>
            <a:ext cx="3366596"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221475" cy="1804889"/>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547743"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221475"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5608041" y="361628"/>
            <a:ext cx="3055900" cy="3861826"/>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441724"/>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24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087747" y="2294700"/>
            <a:ext cx="4143303" cy="1567601"/>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61BEF0D-F0BB-DE4B-95CE-6DB70DBA9567}" type="datetimeFigureOut">
              <a:rPr lang="en-US" smtClean="0"/>
              <a:t>1/19/2021</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8685" y="603390"/>
            <a:ext cx="6968411" cy="7869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6968411"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31560"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t>1/19/2021</a:t>
            </a:fld>
            <a:endParaRPr lang="en-US" dirty="0"/>
          </a:p>
        </p:txBody>
      </p:sp>
      <p:sp>
        <p:nvSpPr>
          <p:cNvPr id="5" name="Footer Placeholder 4"/>
          <p:cNvSpPr>
            <a:spLocks noGrp="1"/>
          </p:cNvSpPr>
          <p:nvPr>
            <p:ph type="ftr" sz="quarter" idx="3"/>
          </p:nvPr>
        </p:nvSpPr>
        <p:spPr>
          <a:xfrm>
            <a:off x="1088684" y="246981"/>
            <a:ext cx="4220081"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
        <p:nvSpPr>
          <p:cNvPr id="9" name="Rectangle 8"/>
          <p:cNvSpPr/>
          <p:nvPr/>
        </p:nvSpPr>
        <p:spPr>
          <a:xfrm>
            <a:off x="0" y="2716718"/>
            <a:ext cx="9144000" cy="1879488"/>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4">
            <a:extLst>
              <a:ext uri="{28A0092B-C50C-407E-A947-70E740481C1C}">
                <a14:useLocalDpi xmlns:a14="http://schemas.microsoft.com/office/drawing/2010/main" val="0"/>
              </a:ext>
            </a:extLst>
          </a:blip>
          <a:srcRect t="1538" b="-1538"/>
          <a:stretch>
            <a:fillRect/>
          </a:stretch>
        </p:blipFill>
        <p:spPr>
          <a:xfrm>
            <a:off x="0" y="4597003"/>
            <a:ext cx="9144000" cy="557213"/>
          </a:xfrm>
          <a:prstGeom prst="rect">
            <a:avLst/>
          </a:prstGeom>
        </p:spPr>
      </p:pic>
      <p:cxnSp>
        <p:nvCxnSpPr>
          <p:cNvPr id="12" name="Straight Connector 11"/>
          <p:cNvCxnSpPr/>
          <p:nvPr/>
        </p:nvCxnSpPr>
        <p:spPr>
          <a:xfrm>
            <a:off x="0" y="460360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685800" rtl="0" eaLnBrk="1" latinLnBrk="0" hangingPunct="1">
        <a:lnSpc>
          <a:spcPct val="90000"/>
        </a:lnSpc>
        <a:spcBef>
          <a:spcPct val="0"/>
        </a:spcBef>
        <a:buNone/>
        <a:defRPr sz="2400" b="0" i="0" kern="1200" cap="all">
          <a:solidFill>
            <a:schemeClr val="accent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181071" y="1422210"/>
            <a:ext cx="8520600" cy="792300"/>
          </a:xfrm>
          <a:prstGeom prst="rect">
            <a:avLst/>
          </a:prstGeom>
        </p:spPr>
        <p:txBody>
          <a:bodyPr spcFirstLastPara="1" wrap="square" lIns="91425" tIns="91425" rIns="91425" bIns="91425" anchor="b" anchorCtr="0">
            <a:noAutofit/>
          </a:bodyPr>
          <a:lstStyle/>
          <a:p>
            <a:pPr marL="0" lvl="0" indent="0" rtl="0">
              <a:spcBef>
                <a:spcPts val="1000"/>
              </a:spcBef>
              <a:spcAft>
                <a:spcPts val="0"/>
              </a:spcAft>
              <a:buNone/>
            </a:pPr>
            <a:br>
              <a:rPr lang="en-GB" dirty="0">
                <a:solidFill>
                  <a:srgbClr val="FFFF00"/>
                </a:solidFill>
              </a:rPr>
            </a:br>
            <a:br>
              <a:rPr lang="en-GB" dirty="0">
                <a:solidFill>
                  <a:srgbClr val="FFFF00"/>
                </a:solidFill>
              </a:rPr>
            </a:br>
            <a:br>
              <a:rPr lang="en-GB" dirty="0">
                <a:solidFill>
                  <a:srgbClr val="FFFF00"/>
                </a:solidFill>
              </a:rPr>
            </a:br>
            <a:r>
              <a:rPr lang="en-GB" dirty="0">
                <a:solidFill>
                  <a:srgbClr val="FFFF00"/>
                </a:solidFill>
              </a:rPr>
              <a:t>Bank Management System</a:t>
            </a:r>
            <a:endParaRPr dirty="0">
              <a:solidFill>
                <a:srgbClr val="FFFF00"/>
              </a:solidFill>
            </a:endParaRPr>
          </a:p>
        </p:txBody>
      </p:sp>
      <p:sp>
        <p:nvSpPr>
          <p:cNvPr id="69" name="Google Shape;69;p13"/>
          <p:cNvSpPr txBox="1">
            <a:spLocks noGrp="1"/>
          </p:cNvSpPr>
          <p:nvPr>
            <p:ph type="subTitle" idx="1"/>
          </p:nvPr>
        </p:nvSpPr>
        <p:spPr>
          <a:xfrm>
            <a:off x="311700" y="2350175"/>
            <a:ext cx="8520600" cy="2175300"/>
          </a:xfrm>
          <a:prstGeom prst="rect">
            <a:avLst/>
          </a:prstGeom>
        </p:spPr>
        <p:txBody>
          <a:bodyPr spcFirstLastPara="1" wrap="square" lIns="91425" tIns="91425" rIns="91425" bIns="91425" anchor="b" anchorCtr="0">
            <a:noAutofit/>
          </a:bodyPr>
          <a:lstStyle/>
          <a:p>
            <a:pPr marL="0" lvl="0" indent="0" algn="l" rtl="0">
              <a:spcBef>
                <a:spcPts val="1000"/>
              </a:spcBef>
              <a:spcAft>
                <a:spcPts val="0"/>
              </a:spcAft>
              <a:buNone/>
            </a:pPr>
            <a:r>
              <a:rPr lang="en-GB">
                <a:solidFill>
                  <a:srgbClr val="FFFFFF"/>
                </a:solidFill>
              </a:rPr>
              <a:t>Done by Group 10</a:t>
            </a:r>
            <a:br>
              <a:rPr lang="en-GB">
                <a:solidFill>
                  <a:srgbClr val="FFFFFF"/>
                </a:solidFill>
              </a:rPr>
            </a:br>
            <a:r>
              <a:rPr lang="en-GB">
                <a:solidFill>
                  <a:srgbClr val="FFFFFF"/>
                </a:solidFill>
              </a:rPr>
              <a:t>Members:  </a:t>
            </a:r>
            <a:br>
              <a:rPr lang="en-GB">
                <a:solidFill>
                  <a:srgbClr val="FFFFFF"/>
                </a:solidFill>
              </a:rPr>
            </a:br>
            <a:r>
              <a:rPr lang="en-GB">
                <a:solidFill>
                  <a:srgbClr val="FFFFFF"/>
                </a:solidFill>
              </a:rPr>
              <a:t>Kuruvila </a:t>
            </a:r>
            <a:r>
              <a:rPr lang="en-US" altLang="en-GB">
                <a:solidFill>
                  <a:srgbClr val="FFFFFF"/>
                </a:solidFill>
              </a:rPr>
              <a:t>Cheruvallil</a:t>
            </a:r>
            <a:r>
              <a:rPr lang="en-GB">
                <a:solidFill>
                  <a:srgbClr val="FFFFFF"/>
                </a:solidFill>
              </a:rPr>
              <a:t>          Harun Jamal</a:t>
            </a:r>
            <a:br>
              <a:rPr lang="en-GB">
                <a:solidFill>
                  <a:srgbClr val="FFFFFF"/>
                </a:solidFill>
              </a:rPr>
            </a:br>
            <a:r>
              <a:rPr lang="en-GB">
                <a:solidFill>
                  <a:srgbClr val="FFFFFF"/>
                </a:solidFill>
              </a:rPr>
              <a:t>Jibin </a:t>
            </a:r>
            <a:r>
              <a:rPr lang="en-US" altLang="en-GB">
                <a:solidFill>
                  <a:srgbClr val="FFFFFF"/>
                </a:solidFill>
              </a:rPr>
              <a:t>k B</a:t>
            </a:r>
            <a:r>
              <a:rPr lang="en-GB">
                <a:solidFill>
                  <a:srgbClr val="FFFFFF"/>
                </a:solidFill>
              </a:rPr>
              <a:t>                           </a:t>
            </a:r>
            <a:r>
              <a:rPr lang="en-US" altLang="en-GB">
                <a:solidFill>
                  <a:srgbClr val="FFFFFF"/>
                </a:solidFill>
              </a:rPr>
              <a:t>              </a:t>
            </a:r>
            <a:r>
              <a:rPr lang="en-GB">
                <a:solidFill>
                  <a:srgbClr val="FFFFFF"/>
                </a:solidFill>
              </a:rPr>
              <a:t>Lijin Benny</a:t>
            </a:r>
            <a:br>
              <a:rPr lang="en-GB">
                <a:solidFill>
                  <a:srgbClr val="FFFFFF"/>
                </a:solidFill>
              </a:rPr>
            </a:br>
            <a:r>
              <a:rPr lang="en-GB">
                <a:solidFill>
                  <a:srgbClr val="FFFFFF"/>
                </a:solidFill>
              </a:rPr>
              <a:t>Jacob</a:t>
            </a:r>
            <a:r>
              <a:rPr lang="en-US" altLang="en-GB">
                <a:solidFill>
                  <a:srgbClr val="FFFFFF"/>
                </a:solidFill>
              </a:rPr>
              <a:t> SAji</a:t>
            </a:r>
            <a:r>
              <a:rPr lang="en-GB">
                <a:solidFill>
                  <a:srgbClr val="FFFFFF"/>
                </a:solidFill>
              </a:rPr>
              <a:t>                          </a:t>
            </a:r>
            <a:r>
              <a:rPr lang="en-US" altLang="en-GB">
                <a:solidFill>
                  <a:srgbClr val="FFFFFF"/>
                </a:solidFill>
              </a:rPr>
              <a:t>         </a:t>
            </a:r>
            <a:r>
              <a:rPr lang="en-GB">
                <a:solidFill>
                  <a:srgbClr val="FFFFFF"/>
                </a:solidFill>
              </a:rPr>
              <a:t> Muhammad Shamnas</a:t>
            </a: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
        <p:nvSpPr>
          <p:cNvPr id="6" name="Rectangle 5"/>
          <p:cNvSpPr/>
          <p:nvPr/>
        </p:nvSpPr>
        <p:spPr>
          <a:xfrm>
            <a:off x="0" y="574800"/>
            <a:ext cx="9144000" cy="221599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3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hiller" panose="04020404031007020602" pitchFamily="82" charset="0"/>
              </a:rPr>
              <a:t>THANK</a:t>
            </a:r>
          </a:p>
        </p:txBody>
      </p:sp>
      <p:sp>
        <p:nvSpPr>
          <p:cNvPr id="7" name="Rectangle 6"/>
          <p:cNvSpPr/>
          <p:nvPr/>
        </p:nvSpPr>
        <p:spPr>
          <a:xfrm>
            <a:off x="421821" y="2164115"/>
            <a:ext cx="9144000" cy="221599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3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hiller" panose="04020404031007020602" pitchFamily="82" charset="0"/>
              </a:rPr>
              <a:t>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00"/>
                </a:solidFill>
              </a:rPr>
              <a:t>Scope</a:t>
            </a:r>
            <a:endParaRPr>
              <a:solidFill>
                <a:srgbClr val="FFFF00"/>
              </a:solidFill>
            </a:endParaRPr>
          </a:p>
        </p:txBody>
      </p:sp>
      <p:sp>
        <p:nvSpPr>
          <p:cNvPr id="75" name="Google Shape;75;p14"/>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GB" dirty="0"/>
              <a:t>This is a program </a:t>
            </a:r>
            <a:r>
              <a:rPr lang="en-US" altLang="en-GB" dirty="0"/>
              <a:t>that </a:t>
            </a:r>
            <a:r>
              <a:rPr lang="en-GB" dirty="0"/>
              <a:t>accommodates </a:t>
            </a:r>
            <a:r>
              <a:rPr lang="en-US" altLang="en-GB" dirty="0"/>
              <a:t>2 types of users: Account holder and Bank official</a:t>
            </a:r>
            <a:r>
              <a:rPr lang="en-GB" dirty="0"/>
              <a:t> </a:t>
            </a:r>
          </a:p>
          <a:p>
            <a:pPr marL="285750" indent="-285750">
              <a:spcAft>
                <a:spcPts val="1600"/>
              </a:spcAft>
            </a:pPr>
            <a:r>
              <a:rPr lang="en-GB" dirty="0"/>
              <a:t>The program </a:t>
            </a:r>
            <a:r>
              <a:rPr lang="en-US" altLang="en-GB" dirty="0"/>
              <a:t>can be</a:t>
            </a:r>
            <a:r>
              <a:rPr lang="en-GB" dirty="0"/>
              <a:t> operated by the Bank official to </a:t>
            </a:r>
            <a:r>
              <a:rPr lang="en-GB" u="sng" dirty="0"/>
              <a:t>enter/alter/view bank account holder information</a:t>
            </a:r>
            <a:r>
              <a:rPr lang="en-GB" dirty="0"/>
              <a:t>.</a:t>
            </a:r>
          </a:p>
          <a:p>
            <a:pPr marL="285750" indent="-285750">
              <a:spcAft>
                <a:spcPts val="1600"/>
              </a:spcAft>
            </a:pPr>
            <a:r>
              <a:rPr lang="en-US" dirty="0"/>
              <a:t>The Account holder, on the other hand, can perform, such as getting details of the bank account by entering the account number and CVV, and transfer of money from one bank account to another.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1000"/>
                                        <p:tgtEl>
                                          <p:spTgt spid="75">
                                            <p:txEl>
                                              <p:pRg st="0" end="0"/>
                                            </p:txEl>
                                          </p:spTgt>
                                        </p:tgtEl>
                                      </p:cBhvr>
                                    </p:animEffect>
                                    <p:anim calcmode="lin" valueType="num">
                                      <p:cBhvr>
                                        <p:cTn id="8" dur="1000" fill="hold"/>
                                        <p:tgtEl>
                                          <p:spTgt spid="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5">
                                            <p:txEl>
                                              <p:pRg st="1" end="1"/>
                                            </p:txEl>
                                          </p:spTgt>
                                        </p:tgtEl>
                                        <p:attrNameLst>
                                          <p:attrName>style.visibility</p:attrName>
                                        </p:attrNameLst>
                                      </p:cBhvr>
                                      <p:to>
                                        <p:strVal val="visible"/>
                                      </p:to>
                                    </p:set>
                                    <p:animEffect transition="in" filter="fade">
                                      <p:cBhvr>
                                        <p:cTn id="13" dur="1000"/>
                                        <p:tgtEl>
                                          <p:spTgt spid="75">
                                            <p:txEl>
                                              <p:pRg st="1" end="1"/>
                                            </p:txEl>
                                          </p:spTgt>
                                        </p:tgtEl>
                                      </p:cBhvr>
                                    </p:animEffect>
                                    <p:anim calcmode="lin" valueType="num">
                                      <p:cBhvr>
                                        <p:cTn id="14" dur="1000" fill="hold"/>
                                        <p:tgtEl>
                                          <p:spTgt spid="7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5">
                                            <p:txEl>
                                              <p:pRg st="2" end="2"/>
                                            </p:txEl>
                                          </p:spTgt>
                                        </p:tgtEl>
                                        <p:attrNameLst>
                                          <p:attrName>style.visibility</p:attrName>
                                        </p:attrNameLst>
                                      </p:cBhvr>
                                      <p:to>
                                        <p:strVal val="visible"/>
                                      </p:to>
                                    </p:set>
                                    <p:animEffect transition="in" filter="fade">
                                      <p:cBhvr>
                                        <p:cTn id="19" dur="1000"/>
                                        <p:tgtEl>
                                          <p:spTgt spid="75">
                                            <p:txEl>
                                              <p:pRg st="2" end="2"/>
                                            </p:txEl>
                                          </p:spTgt>
                                        </p:tgtEl>
                                      </p:cBhvr>
                                    </p:animEffect>
                                    <p:anim calcmode="lin" valueType="num">
                                      <p:cBhvr>
                                        <p:cTn id="20" dur="1000" fill="hold"/>
                                        <p:tgtEl>
                                          <p:spTgt spid="7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00"/>
                </a:solidFill>
              </a:rPr>
              <a:t>Requirements</a:t>
            </a:r>
            <a:endParaRPr>
              <a:solidFill>
                <a:srgbClr val="FFFF00"/>
              </a:solidFill>
            </a:endParaRPr>
          </a:p>
        </p:txBody>
      </p:sp>
      <p:sp>
        <p:nvSpPr>
          <p:cNvPr id="81" name="Google Shape;81;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program can the following:</a:t>
            </a:r>
            <a:endParaRPr dirty="0"/>
          </a:p>
          <a:p>
            <a:pPr marL="457200" lvl="0" indent="-342900" algn="l" rtl="0">
              <a:spcBef>
                <a:spcPts val="1600"/>
              </a:spcBef>
              <a:spcAft>
                <a:spcPts val="0"/>
              </a:spcAft>
              <a:buSzPts val="1800"/>
              <a:buChar char="●"/>
            </a:pPr>
            <a:r>
              <a:rPr lang="en-GB" dirty="0"/>
              <a:t>Create a bank account.</a:t>
            </a:r>
            <a:endParaRPr dirty="0"/>
          </a:p>
          <a:p>
            <a:pPr marL="457200" lvl="0" indent="-342900" algn="l" rtl="0">
              <a:spcBef>
                <a:spcPts val="0"/>
              </a:spcBef>
              <a:spcAft>
                <a:spcPts val="0"/>
              </a:spcAft>
              <a:buSzPts val="1800"/>
              <a:buChar char="●"/>
            </a:pPr>
            <a:r>
              <a:rPr lang="en-GB" dirty="0"/>
              <a:t>Deposit/Withdraw money from an existing bank account.</a:t>
            </a:r>
            <a:endParaRPr dirty="0"/>
          </a:p>
          <a:p>
            <a:pPr marL="457200" lvl="0" indent="-342900" algn="l" rtl="0">
              <a:spcBef>
                <a:spcPts val="0"/>
              </a:spcBef>
              <a:spcAft>
                <a:spcPts val="0"/>
              </a:spcAft>
              <a:buSzPts val="1800"/>
              <a:buChar char="●"/>
            </a:pPr>
            <a:r>
              <a:rPr lang="en-GB" dirty="0"/>
              <a:t>Allow for Balance enquiry for an existing bank account.</a:t>
            </a:r>
            <a:endParaRPr dirty="0"/>
          </a:p>
          <a:p>
            <a:pPr marL="457200" lvl="0" indent="-342900" algn="l" rtl="0">
              <a:spcBef>
                <a:spcPts val="0"/>
              </a:spcBef>
              <a:spcAft>
                <a:spcPts val="0"/>
              </a:spcAft>
              <a:buSzPts val="1800"/>
              <a:buChar char="●"/>
            </a:pPr>
            <a:r>
              <a:rPr lang="en-GB" dirty="0"/>
              <a:t>Display details of all existing bank accounts.</a:t>
            </a:r>
            <a:endParaRPr dirty="0"/>
          </a:p>
          <a:p>
            <a:pPr marL="457200" lvl="0" indent="-342900" algn="l" rtl="0">
              <a:spcBef>
                <a:spcPts val="0"/>
              </a:spcBef>
              <a:spcAft>
                <a:spcPts val="0"/>
              </a:spcAft>
              <a:buSzPts val="1800"/>
              <a:buChar char="●"/>
            </a:pPr>
            <a:r>
              <a:rPr lang="en-GB" dirty="0"/>
              <a:t>Close a bank account.</a:t>
            </a:r>
            <a:endParaRPr dirty="0"/>
          </a:p>
          <a:p>
            <a:pPr marL="457200" lvl="0" indent="-342900" algn="l" rtl="0">
              <a:spcBef>
                <a:spcPts val="0"/>
              </a:spcBef>
              <a:spcAft>
                <a:spcPts val="0"/>
              </a:spcAft>
              <a:buSzPts val="1800"/>
              <a:buChar char="●"/>
            </a:pPr>
            <a:r>
              <a:rPr lang="en-GB" dirty="0"/>
              <a:t>Modify the name of an account holder.  </a:t>
            </a:r>
          </a:p>
          <a:p>
            <a:pPr marL="457200" lvl="0" indent="-342900" algn="l" rtl="0">
              <a:spcBef>
                <a:spcPts val="0"/>
              </a:spcBef>
              <a:spcAft>
                <a:spcPts val="0"/>
              </a:spcAft>
              <a:buSzPts val="1800"/>
              <a:buChar char="●"/>
            </a:pPr>
            <a:r>
              <a:rPr lang="en-US" altLang="en-GB" dirty="0"/>
              <a:t>Transfer money from one bank account to another</a:t>
            </a:r>
            <a:r>
              <a:rPr lang="en-GB" dirty="0"/>
              <a:t> </a:t>
            </a:r>
            <a:br>
              <a:rPr lang="en-GB" dirty="0"/>
            </a:br>
            <a:r>
              <a:rPr lang="en-GB" dirty="0"/>
              <a:t>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fade">
                                      <p:cBhvr>
                                        <p:cTn id="12" dur="1000"/>
                                        <p:tgtEl>
                                          <p:spTgt spid="81">
                                            <p:txEl>
                                              <p:pRg st="1" end="1"/>
                                            </p:txEl>
                                          </p:spTgt>
                                        </p:tgtEl>
                                      </p:cBhvr>
                                    </p:animEffect>
                                    <p:anim calcmode="lin" valueType="num">
                                      <p:cBhvr>
                                        <p:cTn id="13" dur="1000" fill="hold"/>
                                        <p:tgtEl>
                                          <p:spTgt spid="8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1">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81">
                                            <p:txEl>
                                              <p:pRg st="2" end="2"/>
                                            </p:txEl>
                                          </p:spTgt>
                                        </p:tgtEl>
                                        <p:attrNameLst>
                                          <p:attrName>style.visibility</p:attrName>
                                        </p:attrNameLst>
                                      </p:cBhvr>
                                      <p:to>
                                        <p:strVal val="visible"/>
                                      </p:to>
                                    </p:set>
                                    <p:animEffect transition="in" filter="fade">
                                      <p:cBhvr>
                                        <p:cTn id="18" dur="1000"/>
                                        <p:tgtEl>
                                          <p:spTgt spid="81">
                                            <p:txEl>
                                              <p:pRg st="2" end="2"/>
                                            </p:txEl>
                                          </p:spTgt>
                                        </p:tgtEl>
                                      </p:cBhvr>
                                    </p:animEffect>
                                    <p:anim calcmode="lin" valueType="num">
                                      <p:cBhvr>
                                        <p:cTn id="19" dur="1000" fill="hold"/>
                                        <p:tgtEl>
                                          <p:spTgt spid="81">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81">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81">
                                            <p:txEl>
                                              <p:pRg st="3" end="3"/>
                                            </p:txEl>
                                          </p:spTgt>
                                        </p:tgtEl>
                                        <p:attrNameLst>
                                          <p:attrName>style.visibility</p:attrName>
                                        </p:attrNameLst>
                                      </p:cBhvr>
                                      <p:to>
                                        <p:strVal val="visible"/>
                                      </p:to>
                                    </p:set>
                                    <p:animEffect transition="in" filter="fade">
                                      <p:cBhvr>
                                        <p:cTn id="24" dur="1000"/>
                                        <p:tgtEl>
                                          <p:spTgt spid="81">
                                            <p:txEl>
                                              <p:pRg st="3" end="3"/>
                                            </p:txEl>
                                          </p:spTgt>
                                        </p:tgtEl>
                                      </p:cBhvr>
                                    </p:animEffect>
                                    <p:anim calcmode="lin" valueType="num">
                                      <p:cBhvr>
                                        <p:cTn id="25" dur="1000" fill="hold"/>
                                        <p:tgtEl>
                                          <p:spTgt spid="8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1">
                                            <p:txEl>
                                              <p:pRg st="3" end="3"/>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81">
                                            <p:txEl>
                                              <p:pRg st="4" end="4"/>
                                            </p:txEl>
                                          </p:spTgt>
                                        </p:tgtEl>
                                        <p:attrNameLst>
                                          <p:attrName>style.visibility</p:attrName>
                                        </p:attrNameLst>
                                      </p:cBhvr>
                                      <p:to>
                                        <p:strVal val="visible"/>
                                      </p:to>
                                    </p:set>
                                    <p:animEffect transition="in" filter="fade">
                                      <p:cBhvr>
                                        <p:cTn id="30" dur="1000"/>
                                        <p:tgtEl>
                                          <p:spTgt spid="81">
                                            <p:txEl>
                                              <p:pRg st="4" end="4"/>
                                            </p:txEl>
                                          </p:spTgt>
                                        </p:tgtEl>
                                      </p:cBhvr>
                                    </p:animEffect>
                                    <p:anim calcmode="lin" valueType="num">
                                      <p:cBhvr>
                                        <p:cTn id="31" dur="1000" fill="hold"/>
                                        <p:tgtEl>
                                          <p:spTgt spid="81">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81">
                                            <p:txEl>
                                              <p:pRg st="4" end="4"/>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81">
                                            <p:txEl>
                                              <p:pRg st="5" end="5"/>
                                            </p:txEl>
                                          </p:spTgt>
                                        </p:tgtEl>
                                        <p:attrNameLst>
                                          <p:attrName>style.visibility</p:attrName>
                                        </p:attrNameLst>
                                      </p:cBhvr>
                                      <p:to>
                                        <p:strVal val="visible"/>
                                      </p:to>
                                    </p:set>
                                    <p:animEffect transition="in" filter="fade">
                                      <p:cBhvr>
                                        <p:cTn id="36" dur="1000"/>
                                        <p:tgtEl>
                                          <p:spTgt spid="81">
                                            <p:txEl>
                                              <p:pRg st="5" end="5"/>
                                            </p:txEl>
                                          </p:spTgt>
                                        </p:tgtEl>
                                      </p:cBhvr>
                                    </p:animEffect>
                                    <p:anim calcmode="lin" valueType="num">
                                      <p:cBhvr>
                                        <p:cTn id="37" dur="1000" fill="hold"/>
                                        <p:tgtEl>
                                          <p:spTgt spid="81">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81">
                                            <p:txEl>
                                              <p:pRg st="5" end="5"/>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81">
                                            <p:txEl>
                                              <p:pRg st="6" end="6"/>
                                            </p:txEl>
                                          </p:spTgt>
                                        </p:tgtEl>
                                        <p:attrNameLst>
                                          <p:attrName>style.visibility</p:attrName>
                                        </p:attrNameLst>
                                      </p:cBhvr>
                                      <p:to>
                                        <p:strVal val="visible"/>
                                      </p:to>
                                    </p:set>
                                    <p:animEffect transition="in" filter="fade">
                                      <p:cBhvr>
                                        <p:cTn id="42" dur="1000"/>
                                        <p:tgtEl>
                                          <p:spTgt spid="81">
                                            <p:txEl>
                                              <p:pRg st="6" end="6"/>
                                            </p:txEl>
                                          </p:spTgt>
                                        </p:tgtEl>
                                      </p:cBhvr>
                                    </p:animEffect>
                                    <p:anim calcmode="lin" valueType="num">
                                      <p:cBhvr>
                                        <p:cTn id="43" dur="1000" fill="hold"/>
                                        <p:tgtEl>
                                          <p:spTgt spid="81">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81">
                                            <p:txEl>
                                              <p:pRg st="6" end="6"/>
                                            </p:txEl>
                                          </p:spTgt>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42" presetClass="entr" presetSubtype="0" fill="hold" nodeType="afterEffect">
                                  <p:stCondLst>
                                    <p:cond delay="0"/>
                                  </p:stCondLst>
                                  <p:childTnLst>
                                    <p:set>
                                      <p:cBhvr>
                                        <p:cTn id="47" dur="1" fill="hold">
                                          <p:stCondLst>
                                            <p:cond delay="0"/>
                                          </p:stCondLst>
                                        </p:cTn>
                                        <p:tgtEl>
                                          <p:spTgt spid="81">
                                            <p:txEl>
                                              <p:pRg st="7" end="7"/>
                                            </p:txEl>
                                          </p:spTgt>
                                        </p:tgtEl>
                                        <p:attrNameLst>
                                          <p:attrName>style.visibility</p:attrName>
                                        </p:attrNameLst>
                                      </p:cBhvr>
                                      <p:to>
                                        <p:strVal val="visible"/>
                                      </p:to>
                                    </p:set>
                                    <p:animEffect transition="in" filter="fade">
                                      <p:cBhvr>
                                        <p:cTn id="48" dur="1000"/>
                                        <p:tgtEl>
                                          <p:spTgt spid="81">
                                            <p:txEl>
                                              <p:pRg st="7" end="7"/>
                                            </p:txEl>
                                          </p:spTgt>
                                        </p:tgtEl>
                                      </p:cBhvr>
                                    </p:animEffect>
                                    <p:anim calcmode="lin" valueType="num">
                                      <p:cBhvr>
                                        <p:cTn id="49" dur="1000" fill="hold"/>
                                        <p:tgtEl>
                                          <p:spTgt spid="81">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8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00"/>
                </a:solidFill>
              </a:rPr>
              <a:t>Description</a:t>
            </a:r>
            <a:endParaRPr>
              <a:solidFill>
                <a:srgbClr val="FFFF00"/>
              </a:solidFill>
            </a:endParaRPr>
          </a:p>
        </p:txBody>
      </p:sp>
      <p:sp>
        <p:nvSpPr>
          <p:cNvPr id="87" name="Google Shape;87;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program is stored in multiple files in such a way that one file, which acts as a main file/program, uses a menu to call each function stored in separate files using  </a:t>
            </a:r>
            <a:r>
              <a:rPr lang="en-GB" dirty="0">
                <a:latin typeface="Courier New" panose="02070309020205020404"/>
                <a:ea typeface="Courier New" panose="02070309020205020404"/>
                <a:cs typeface="Courier New" panose="02070309020205020404"/>
                <a:sym typeface="Courier New" panose="02070309020205020404"/>
              </a:rPr>
              <a:t>import </a:t>
            </a:r>
            <a:r>
              <a:rPr lang="en-GB" dirty="0"/>
              <a:t>method.     </a:t>
            </a:r>
            <a:endParaRPr dirty="0"/>
          </a:p>
          <a:p>
            <a:pPr marL="0" lvl="0" indent="0" algn="l" rtl="0">
              <a:spcBef>
                <a:spcPts val="1600"/>
              </a:spcBef>
              <a:spcAft>
                <a:spcPts val="0"/>
              </a:spcAft>
              <a:buNone/>
            </a:pPr>
            <a:r>
              <a:rPr lang="en-GB" dirty="0"/>
              <a:t>A common step in all the</a:t>
            </a:r>
            <a:r>
              <a:rPr lang="en-US" altLang="en-GB" dirty="0"/>
              <a:t> functions involving the altering of the contents in an existing bank account is the conversion from a string to a dictionary</a:t>
            </a:r>
          </a:p>
          <a:p>
            <a:pPr marL="0" lvl="0" indent="0" algn="l" rtl="0">
              <a:spcBef>
                <a:spcPts val="1600"/>
              </a:spcBef>
              <a:spcAft>
                <a:spcPts val="0"/>
              </a:spcAft>
              <a:buNone/>
            </a:pPr>
            <a:r>
              <a:rPr lang="en-US" dirty="0"/>
              <a:t>This allows for greater understandability on the behalf of the compiler when comparing and altering details of an account and rewriting them as the new detaisl of the bank account</a:t>
            </a:r>
            <a:r>
              <a:rPr lang="en-GB" dirty="0"/>
              <a:t>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Effect transition="in" filter="fade">
                                      <p:cBhvr>
                                        <p:cTn id="7" dur="500"/>
                                        <p:tgtEl>
                                          <p:spTgt spid="8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7">
                                            <p:txEl>
                                              <p:pRg st="1" end="1"/>
                                            </p:txEl>
                                          </p:spTgt>
                                        </p:tgtEl>
                                        <p:attrNameLst>
                                          <p:attrName>style.visibility</p:attrName>
                                        </p:attrNameLst>
                                      </p:cBhvr>
                                      <p:to>
                                        <p:strVal val="visible"/>
                                      </p:to>
                                    </p:set>
                                    <p:animEffect transition="in" filter="fade">
                                      <p:cBhvr>
                                        <p:cTn id="10" dur="500"/>
                                        <p:tgtEl>
                                          <p:spTgt spid="8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7">
                                            <p:txEl>
                                              <p:pRg st="2" end="2"/>
                                            </p:txEl>
                                          </p:spTgt>
                                        </p:tgtEl>
                                        <p:attrNameLst>
                                          <p:attrName>style.visibility</p:attrName>
                                        </p:attrNameLst>
                                      </p:cBhvr>
                                      <p:to>
                                        <p:strVal val="visible"/>
                                      </p:to>
                                    </p:set>
                                    <p:animEffect transition="in" filter="fade">
                                      <p:cBhvr>
                                        <p:cTn id="13" dur="500"/>
                                        <p:tgtEl>
                                          <p:spTgt spid="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FF00"/>
                </a:solidFill>
              </a:rPr>
              <a:t>Function Description</a:t>
            </a:r>
            <a:endParaRPr dirty="0">
              <a:solidFill>
                <a:srgbClr val="FFFF00"/>
              </a:solidFill>
            </a:endParaRPr>
          </a:p>
        </p:txBody>
      </p:sp>
      <p:sp>
        <p:nvSpPr>
          <p:cNvPr id="93" name="Google Shape;93;p17"/>
          <p:cNvSpPr txBox="1">
            <a:spLocks noGrp="1"/>
          </p:cNvSpPr>
          <p:nvPr>
            <p:ph type="body" idx="1"/>
          </p:nvPr>
        </p:nvSpPr>
        <p:spPr>
          <a:xfrm>
            <a:off x="311700" y="1275800"/>
            <a:ext cx="8520600" cy="3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Program has the following functions:</a:t>
            </a:r>
            <a:endParaRPr dirty="0"/>
          </a:p>
          <a:p>
            <a:pPr marL="457200" lvl="0" indent="-342900" algn="l" rtl="0">
              <a:spcBef>
                <a:spcPts val="1600"/>
              </a:spcBef>
              <a:spcAft>
                <a:spcPts val="0"/>
              </a:spcAft>
              <a:buClr>
                <a:srgbClr val="FFFF00"/>
              </a:buClr>
              <a:buSzPts val="1800"/>
              <a:buChar char="●"/>
            </a:pPr>
            <a:r>
              <a:rPr lang="en-GB" u="sng" dirty="0">
                <a:solidFill>
                  <a:srgbClr val="FFFF00"/>
                </a:solidFill>
              </a:rPr>
              <a:t>Create():</a:t>
            </a:r>
            <a:r>
              <a:rPr lang="en-GB" dirty="0">
                <a:solidFill>
                  <a:srgbClr val="FFFF00"/>
                </a:solidFill>
              </a:rPr>
              <a:t>  </a:t>
            </a:r>
            <a:endParaRPr dirty="0">
              <a:solidFill>
                <a:srgbClr val="FFFF00"/>
              </a:solidFill>
            </a:endParaRPr>
          </a:p>
          <a:p>
            <a:pPr marL="914400" lvl="1" indent="-330200" algn="l" rtl="0">
              <a:spcBef>
                <a:spcPts val="0"/>
              </a:spcBef>
              <a:spcAft>
                <a:spcPts val="0"/>
              </a:spcAft>
              <a:buClr>
                <a:schemeClr val="tx1"/>
              </a:buClr>
              <a:buSzPts val="1600"/>
              <a:buChar char="○"/>
            </a:pPr>
            <a:r>
              <a:rPr lang="en-GB" sz="1600" dirty="0"/>
              <a:t>Asks for Account holder name and Initial Deposit</a:t>
            </a:r>
            <a:endParaRPr sz="1600" dirty="0"/>
          </a:p>
          <a:p>
            <a:pPr marL="914400" lvl="1" indent="-304800" algn="l" rtl="0">
              <a:spcBef>
                <a:spcPts val="0"/>
              </a:spcBef>
              <a:spcAft>
                <a:spcPts val="0"/>
              </a:spcAft>
              <a:buClr>
                <a:schemeClr val="tx1"/>
              </a:buClr>
              <a:buSzPts val="1200"/>
              <a:buChar char="○"/>
            </a:pPr>
            <a:r>
              <a:rPr lang="en-GB" sz="1600" dirty="0"/>
              <a:t>Card number and CVV are autogenerated</a:t>
            </a:r>
            <a:endParaRPr sz="1600" dirty="0"/>
          </a:p>
          <a:p>
            <a:pPr marL="914400" lvl="1" indent="-317500" algn="l" rtl="0">
              <a:spcBef>
                <a:spcPts val="0"/>
              </a:spcBef>
              <a:spcAft>
                <a:spcPts val="0"/>
              </a:spcAft>
              <a:buClr>
                <a:schemeClr val="tx1"/>
              </a:buClr>
              <a:buSzPts val="1400"/>
              <a:buChar char="○"/>
            </a:pPr>
            <a:r>
              <a:rPr lang="en-GB" sz="1600" dirty="0"/>
              <a:t>These details  are written to a text file as an account containing all     account holder details.        </a:t>
            </a:r>
            <a:r>
              <a:rPr lang="en-GB" sz="1800" dirty="0"/>
              <a:t>    </a:t>
            </a:r>
            <a:r>
              <a:rPr lang="en-GB" dirty="0"/>
              <a:t>               </a:t>
            </a:r>
            <a:endParaRPr dirty="0"/>
          </a:p>
          <a:p>
            <a:pPr marL="457200" lvl="0" indent="-342900" algn="l" rtl="0">
              <a:spcBef>
                <a:spcPts val="0"/>
              </a:spcBef>
              <a:spcAft>
                <a:spcPts val="0"/>
              </a:spcAft>
              <a:buClr>
                <a:srgbClr val="FFFF00"/>
              </a:buClr>
              <a:buSzPts val="1800"/>
              <a:buChar char="●"/>
            </a:pPr>
            <a:r>
              <a:rPr lang="en-GB" u="sng" dirty="0">
                <a:solidFill>
                  <a:srgbClr val="FFFF00"/>
                </a:solidFill>
              </a:rPr>
              <a:t>Deposit()</a:t>
            </a:r>
            <a:r>
              <a:rPr lang="en-GB" dirty="0">
                <a:solidFill>
                  <a:srgbClr val="FFFF00"/>
                </a:solidFill>
              </a:rPr>
              <a:t>: </a:t>
            </a:r>
            <a:endParaRPr dirty="0">
              <a:solidFill>
                <a:srgbClr val="FFFF00"/>
              </a:solidFill>
            </a:endParaRPr>
          </a:p>
          <a:p>
            <a:pPr marL="914400" lvl="1" indent="-330200" algn="l" rtl="0">
              <a:spcBef>
                <a:spcPts val="0"/>
              </a:spcBef>
              <a:spcAft>
                <a:spcPts val="0"/>
              </a:spcAft>
              <a:buClr>
                <a:schemeClr val="tx1"/>
              </a:buClr>
              <a:buSzPts val="1600"/>
              <a:buChar char="○"/>
            </a:pPr>
            <a:r>
              <a:rPr lang="en-GB" sz="1600" dirty="0"/>
              <a:t>Asks for account number to identify which account to deposit</a:t>
            </a:r>
            <a:endParaRPr sz="1600" dirty="0"/>
          </a:p>
          <a:p>
            <a:pPr marL="914400" lvl="1" indent="-330200" algn="l" rtl="0">
              <a:spcBef>
                <a:spcPts val="0"/>
              </a:spcBef>
              <a:spcAft>
                <a:spcPts val="0"/>
              </a:spcAft>
              <a:buClr>
                <a:schemeClr val="tx1"/>
              </a:buClr>
              <a:buSzPts val="1600"/>
              <a:buChar char="○"/>
            </a:pPr>
            <a:r>
              <a:rPr lang="en-GB" sz="1600" dirty="0"/>
              <a:t>Asks for amount to deposit into account</a:t>
            </a:r>
            <a:endParaRPr sz="1600" dirty="0"/>
          </a:p>
          <a:p>
            <a:pPr marL="914400" lvl="1" indent="-330200" algn="l" rtl="0">
              <a:spcBef>
                <a:spcPts val="0"/>
              </a:spcBef>
              <a:spcAft>
                <a:spcPts val="0"/>
              </a:spcAft>
              <a:buClr>
                <a:schemeClr val="tx1"/>
              </a:buClr>
              <a:buSzPts val="1600"/>
              <a:buChar char="○"/>
            </a:pPr>
            <a:r>
              <a:rPr lang="en-GB" sz="1600" dirty="0"/>
              <a:t>Enters the new amount into file</a:t>
            </a:r>
            <a:endParaRPr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xEl>
                                              <p:pRg st="1" end="1"/>
                                            </p:txEl>
                                          </p:spTgt>
                                        </p:tgtEl>
                                        <p:attrNameLst>
                                          <p:attrName>style.visibility</p:attrName>
                                        </p:attrNameLst>
                                      </p:cBhvr>
                                      <p:to>
                                        <p:strVal val="visible"/>
                                      </p:to>
                                    </p:set>
                                    <p:animEffect transition="in" filter="fade">
                                      <p:cBhvr>
                                        <p:cTn id="7" dur="500"/>
                                        <p:tgtEl>
                                          <p:spTgt spid="9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3">
                                            <p:txEl>
                                              <p:pRg st="2" end="2"/>
                                            </p:txEl>
                                          </p:spTgt>
                                        </p:tgtEl>
                                        <p:attrNameLst>
                                          <p:attrName>style.visibility</p:attrName>
                                        </p:attrNameLst>
                                      </p:cBhvr>
                                      <p:to>
                                        <p:strVal val="visible"/>
                                      </p:to>
                                    </p:set>
                                    <p:animEffect transition="in" filter="fade">
                                      <p:cBhvr>
                                        <p:cTn id="12" dur="750"/>
                                        <p:tgtEl>
                                          <p:spTgt spid="93">
                                            <p:txEl>
                                              <p:pRg st="2" end="2"/>
                                            </p:txEl>
                                          </p:spTgt>
                                        </p:tgtEl>
                                      </p:cBhvr>
                                    </p:animEffect>
                                    <p:anim calcmode="lin" valueType="num">
                                      <p:cBhvr>
                                        <p:cTn id="13" dur="750" fill="hold"/>
                                        <p:tgtEl>
                                          <p:spTgt spid="93">
                                            <p:txEl>
                                              <p:pRg st="2" end="2"/>
                                            </p:txEl>
                                          </p:spTgt>
                                        </p:tgtEl>
                                        <p:attrNameLst>
                                          <p:attrName>ppt_x</p:attrName>
                                        </p:attrNameLst>
                                      </p:cBhvr>
                                      <p:tavLst>
                                        <p:tav tm="0">
                                          <p:val>
                                            <p:strVal val="#ppt_x"/>
                                          </p:val>
                                        </p:tav>
                                        <p:tav tm="100000">
                                          <p:val>
                                            <p:strVal val="#ppt_x"/>
                                          </p:val>
                                        </p:tav>
                                      </p:tavLst>
                                    </p:anim>
                                    <p:anim calcmode="lin" valueType="num">
                                      <p:cBhvr>
                                        <p:cTn id="14" dur="750" fill="hold"/>
                                        <p:tgtEl>
                                          <p:spTgt spid="93">
                                            <p:txEl>
                                              <p:pRg st="2" end="2"/>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93">
                                            <p:txEl>
                                              <p:pRg st="3" end="3"/>
                                            </p:txEl>
                                          </p:spTgt>
                                        </p:tgtEl>
                                        <p:attrNameLst>
                                          <p:attrName>style.visibility</p:attrName>
                                        </p:attrNameLst>
                                      </p:cBhvr>
                                      <p:to>
                                        <p:strVal val="visible"/>
                                      </p:to>
                                    </p:set>
                                    <p:animEffect transition="in" filter="fade">
                                      <p:cBhvr>
                                        <p:cTn id="18" dur="750"/>
                                        <p:tgtEl>
                                          <p:spTgt spid="93">
                                            <p:txEl>
                                              <p:pRg st="3" end="3"/>
                                            </p:txEl>
                                          </p:spTgt>
                                        </p:tgtEl>
                                      </p:cBhvr>
                                    </p:animEffect>
                                    <p:anim calcmode="lin" valueType="num">
                                      <p:cBhvr>
                                        <p:cTn id="19" dur="750" fill="hold"/>
                                        <p:tgtEl>
                                          <p:spTgt spid="93">
                                            <p:txEl>
                                              <p:pRg st="3" end="3"/>
                                            </p:txEl>
                                          </p:spTgt>
                                        </p:tgtEl>
                                        <p:attrNameLst>
                                          <p:attrName>ppt_x</p:attrName>
                                        </p:attrNameLst>
                                      </p:cBhvr>
                                      <p:tavLst>
                                        <p:tav tm="0">
                                          <p:val>
                                            <p:strVal val="#ppt_x"/>
                                          </p:val>
                                        </p:tav>
                                        <p:tav tm="100000">
                                          <p:val>
                                            <p:strVal val="#ppt_x"/>
                                          </p:val>
                                        </p:tav>
                                      </p:tavLst>
                                    </p:anim>
                                    <p:anim calcmode="lin" valueType="num">
                                      <p:cBhvr>
                                        <p:cTn id="20" dur="750" fill="hold"/>
                                        <p:tgtEl>
                                          <p:spTgt spid="93">
                                            <p:txEl>
                                              <p:pRg st="3" end="3"/>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93">
                                            <p:txEl>
                                              <p:pRg st="4" end="4"/>
                                            </p:txEl>
                                          </p:spTgt>
                                        </p:tgtEl>
                                        <p:attrNameLst>
                                          <p:attrName>style.visibility</p:attrName>
                                        </p:attrNameLst>
                                      </p:cBhvr>
                                      <p:to>
                                        <p:strVal val="visible"/>
                                      </p:to>
                                    </p:set>
                                    <p:animEffect transition="in" filter="fade">
                                      <p:cBhvr>
                                        <p:cTn id="24" dur="750"/>
                                        <p:tgtEl>
                                          <p:spTgt spid="93">
                                            <p:txEl>
                                              <p:pRg st="4" end="4"/>
                                            </p:txEl>
                                          </p:spTgt>
                                        </p:tgtEl>
                                      </p:cBhvr>
                                    </p:animEffect>
                                    <p:anim calcmode="lin" valueType="num">
                                      <p:cBhvr>
                                        <p:cTn id="25" dur="750" fill="hold"/>
                                        <p:tgtEl>
                                          <p:spTgt spid="93">
                                            <p:txEl>
                                              <p:pRg st="4" end="4"/>
                                            </p:txEl>
                                          </p:spTgt>
                                        </p:tgtEl>
                                        <p:attrNameLst>
                                          <p:attrName>ppt_x</p:attrName>
                                        </p:attrNameLst>
                                      </p:cBhvr>
                                      <p:tavLst>
                                        <p:tav tm="0">
                                          <p:val>
                                            <p:strVal val="#ppt_x"/>
                                          </p:val>
                                        </p:tav>
                                        <p:tav tm="100000">
                                          <p:val>
                                            <p:strVal val="#ppt_x"/>
                                          </p:val>
                                        </p:tav>
                                      </p:tavLst>
                                    </p:anim>
                                    <p:anim calcmode="lin" valueType="num">
                                      <p:cBhvr>
                                        <p:cTn id="26" dur="750" fill="hold"/>
                                        <p:tgtEl>
                                          <p:spTgt spid="9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3">
                                            <p:txEl>
                                              <p:pRg st="5" end="5"/>
                                            </p:txEl>
                                          </p:spTgt>
                                        </p:tgtEl>
                                        <p:attrNameLst>
                                          <p:attrName>style.visibility</p:attrName>
                                        </p:attrNameLst>
                                      </p:cBhvr>
                                      <p:to>
                                        <p:strVal val="visible"/>
                                      </p:to>
                                    </p:set>
                                    <p:animEffect transition="in" filter="fade">
                                      <p:cBhvr>
                                        <p:cTn id="31" dur="500"/>
                                        <p:tgtEl>
                                          <p:spTgt spid="9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3">
                                            <p:txEl>
                                              <p:pRg st="6" end="6"/>
                                            </p:txEl>
                                          </p:spTgt>
                                        </p:tgtEl>
                                        <p:attrNameLst>
                                          <p:attrName>style.visibility</p:attrName>
                                        </p:attrNameLst>
                                      </p:cBhvr>
                                      <p:to>
                                        <p:strVal val="visible"/>
                                      </p:to>
                                    </p:set>
                                    <p:animEffect transition="in" filter="fade">
                                      <p:cBhvr>
                                        <p:cTn id="36" dur="1000"/>
                                        <p:tgtEl>
                                          <p:spTgt spid="93">
                                            <p:txEl>
                                              <p:pRg st="6" end="6"/>
                                            </p:txEl>
                                          </p:spTgt>
                                        </p:tgtEl>
                                      </p:cBhvr>
                                    </p:animEffect>
                                    <p:anim calcmode="lin" valueType="num">
                                      <p:cBhvr>
                                        <p:cTn id="37" dur="1000" fill="hold"/>
                                        <p:tgtEl>
                                          <p:spTgt spid="9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93">
                                            <p:txEl>
                                              <p:pRg st="6" end="6"/>
                                            </p:txEl>
                                          </p:spTgt>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42" presetClass="entr" presetSubtype="0" fill="hold" nodeType="afterEffect">
                                  <p:stCondLst>
                                    <p:cond delay="0"/>
                                  </p:stCondLst>
                                  <p:childTnLst>
                                    <p:set>
                                      <p:cBhvr>
                                        <p:cTn id="41" dur="1" fill="hold">
                                          <p:stCondLst>
                                            <p:cond delay="0"/>
                                          </p:stCondLst>
                                        </p:cTn>
                                        <p:tgtEl>
                                          <p:spTgt spid="93">
                                            <p:txEl>
                                              <p:pRg st="7" end="7"/>
                                            </p:txEl>
                                          </p:spTgt>
                                        </p:tgtEl>
                                        <p:attrNameLst>
                                          <p:attrName>style.visibility</p:attrName>
                                        </p:attrNameLst>
                                      </p:cBhvr>
                                      <p:to>
                                        <p:strVal val="visible"/>
                                      </p:to>
                                    </p:set>
                                    <p:animEffect transition="in" filter="fade">
                                      <p:cBhvr>
                                        <p:cTn id="42" dur="1000"/>
                                        <p:tgtEl>
                                          <p:spTgt spid="93">
                                            <p:txEl>
                                              <p:pRg st="7" end="7"/>
                                            </p:txEl>
                                          </p:spTgt>
                                        </p:tgtEl>
                                      </p:cBhvr>
                                    </p:animEffect>
                                    <p:anim calcmode="lin" valueType="num">
                                      <p:cBhvr>
                                        <p:cTn id="43" dur="1000" fill="hold"/>
                                        <p:tgtEl>
                                          <p:spTgt spid="9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93">
                                            <p:txEl>
                                              <p:pRg st="7" end="7"/>
                                            </p:txEl>
                                          </p:spTgt>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2" presetClass="entr" presetSubtype="0" fill="hold" nodeType="afterEffect">
                                  <p:stCondLst>
                                    <p:cond delay="0"/>
                                  </p:stCondLst>
                                  <p:childTnLst>
                                    <p:set>
                                      <p:cBhvr>
                                        <p:cTn id="47" dur="1" fill="hold">
                                          <p:stCondLst>
                                            <p:cond delay="0"/>
                                          </p:stCondLst>
                                        </p:cTn>
                                        <p:tgtEl>
                                          <p:spTgt spid="93">
                                            <p:txEl>
                                              <p:pRg st="8" end="8"/>
                                            </p:txEl>
                                          </p:spTgt>
                                        </p:tgtEl>
                                        <p:attrNameLst>
                                          <p:attrName>style.visibility</p:attrName>
                                        </p:attrNameLst>
                                      </p:cBhvr>
                                      <p:to>
                                        <p:strVal val="visible"/>
                                      </p:to>
                                    </p:set>
                                    <p:animEffect transition="in" filter="fade">
                                      <p:cBhvr>
                                        <p:cTn id="48" dur="1000"/>
                                        <p:tgtEl>
                                          <p:spTgt spid="93">
                                            <p:txEl>
                                              <p:pRg st="8" end="8"/>
                                            </p:txEl>
                                          </p:spTgt>
                                        </p:tgtEl>
                                      </p:cBhvr>
                                    </p:animEffect>
                                    <p:anim calcmode="lin" valueType="num">
                                      <p:cBhvr>
                                        <p:cTn id="49" dur="1000" fill="hold"/>
                                        <p:tgtEl>
                                          <p:spTgt spid="9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9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p:nvPr/>
        </p:nvSpPr>
        <p:spPr>
          <a:xfrm>
            <a:off x="214875" y="537175"/>
            <a:ext cx="8433600" cy="4311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00"/>
              </a:buClr>
              <a:buSzPts val="1800"/>
              <a:buFont typeface="Lato" panose="020F0502020204030203"/>
              <a:buChar char="●"/>
            </a:pPr>
            <a:r>
              <a:rPr lang="en-GB" sz="1800" u="sng" dirty="0">
                <a:solidFill>
                  <a:srgbClr val="FFFF00"/>
                </a:solidFill>
                <a:latin typeface="Lato" panose="020F0502020204030203"/>
                <a:ea typeface="Lato" panose="020F0502020204030203"/>
                <a:cs typeface="Lato" panose="020F0502020204030203"/>
                <a:sym typeface="Lato" panose="020F0502020204030203"/>
              </a:rPr>
              <a:t>Withdraw()</a:t>
            </a:r>
            <a:r>
              <a:rPr lang="en-GB" sz="1800" dirty="0">
                <a:solidFill>
                  <a:srgbClr val="FFFF00"/>
                </a:solidFill>
                <a:latin typeface="Lato" panose="020F0502020204030203"/>
                <a:ea typeface="Lato" panose="020F0502020204030203"/>
                <a:cs typeface="Lato" panose="020F0502020204030203"/>
                <a:sym typeface="Lato" panose="020F0502020204030203"/>
              </a:rPr>
              <a:t>:</a:t>
            </a:r>
            <a:r>
              <a:rPr lang="en-GB" sz="1800" dirty="0">
                <a:solidFill>
                  <a:schemeClr val="dk1"/>
                </a:solidFill>
                <a:latin typeface="Lato" panose="020F0502020204030203"/>
                <a:ea typeface="Lato" panose="020F0502020204030203"/>
                <a:cs typeface="Lato" panose="020F0502020204030203"/>
                <a:sym typeface="Lato" panose="020F0502020204030203"/>
              </a:rPr>
              <a:t> </a:t>
            </a:r>
            <a:endParaRPr sz="1800" dirty="0">
              <a:solidFill>
                <a:schemeClr val="dk1"/>
              </a:solidFill>
              <a:latin typeface="Lato" panose="020F0502020204030203"/>
              <a:ea typeface="Lato" panose="020F0502020204030203"/>
              <a:cs typeface="Lato" panose="020F0502020204030203"/>
              <a:sym typeface="Lato" panose="020F0502020204030203"/>
            </a:endParaRPr>
          </a:p>
          <a:p>
            <a:pPr marL="869950" lvl="1" indent="-285750" algn="l" rtl="0">
              <a:lnSpc>
                <a:spcPct val="115000"/>
              </a:lnSpc>
              <a:spcBef>
                <a:spcPts val="0"/>
              </a:spcBef>
              <a:spcAft>
                <a:spcPts val="0"/>
              </a:spcAft>
              <a:buClr>
                <a:schemeClr val="tx1"/>
              </a:buClr>
              <a:buSzPts val="1600"/>
              <a:buFont typeface="Courier New" panose="02070309020205020404" pitchFamily="49" charset="0"/>
              <a:buChar char="o"/>
            </a:pPr>
            <a:r>
              <a:rPr lang="en-GB" sz="1600"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rPr>
              <a:t>asks for account number to identify which account to withdraw from </a:t>
            </a:r>
            <a:endParaRPr sz="1600"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endParaRPr>
          </a:p>
          <a:p>
            <a:pPr marL="869950" lvl="1" indent="-285750" algn="l" rtl="0">
              <a:lnSpc>
                <a:spcPct val="115000"/>
              </a:lnSpc>
              <a:spcBef>
                <a:spcPts val="0"/>
              </a:spcBef>
              <a:spcAft>
                <a:spcPts val="0"/>
              </a:spcAft>
              <a:buClr>
                <a:schemeClr val="tx1"/>
              </a:buClr>
              <a:buSzPts val="1600"/>
              <a:buFont typeface="Courier New" panose="02070309020205020404" pitchFamily="49" charset="0"/>
              <a:buChar char="o"/>
            </a:pPr>
            <a:r>
              <a:rPr lang="en-GB" sz="1600"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rPr>
              <a:t>asks for amount to withdraw from account</a:t>
            </a:r>
            <a:endParaRPr sz="1600"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endParaRPr>
          </a:p>
          <a:p>
            <a:pPr marL="869950" lvl="1" indent="-285750" algn="l" rtl="0">
              <a:lnSpc>
                <a:spcPct val="115000"/>
              </a:lnSpc>
              <a:spcBef>
                <a:spcPts val="0"/>
              </a:spcBef>
              <a:spcAft>
                <a:spcPts val="0"/>
              </a:spcAft>
              <a:buClr>
                <a:schemeClr val="tx1"/>
              </a:buClr>
              <a:buSzPts val="1600"/>
              <a:buFont typeface="Courier New" panose="02070309020205020404" pitchFamily="49" charset="0"/>
              <a:buChar char="o"/>
            </a:pPr>
            <a:r>
              <a:rPr lang="en-GB" sz="1600"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rPr>
              <a:t>Enters the new amount into file</a:t>
            </a:r>
            <a:br>
              <a:rPr lang="en-GB" sz="1600" dirty="0">
                <a:solidFill>
                  <a:schemeClr val="dk1"/>
                </a:solidFill>
                <a:latin typeface="Lato" panose="020F0502020204030203"/>
                <a:ea typeface="Lato" panose="020F0502020204030203"/>
                <a:cs typeface="Lato" panose="020F0502020204030203"/>
                <a:sym typeface="Lato" panose="020F0502020204030203"/>
              </a:rPr>
            </a:br>
            <a:endParaRPr sz="1600" dirty="0">
              <a:solidFill>
                <a:schemeClr val="dk1"/>
              </a:solidFill>
              <a:latin typeface="Lato" panose="020F0502020204030203"/>
              <a:ea typeface="Lato" panose="020F0502020204030203"/>
              <a:cs typeface="Lato" panose="020F0502020204030203"/>
              <a:sym typeface="Lato" panose="020F0502020204030203"/>
            </a:endParaRPr>
          </a:p>
          <a:p>
            <a:pPr marL="457200" lvl="0" indent="-342900" algn="l" rtl="0">
              <a:lnSpc>
                <a:spcPct val="115000"/>
              </a:lnSpc>
              <a:spcBef>
                <a:spcPts val="0"/>
              </a:spcBef>
              <a:spcAft>
                <a:spcPts val="0"/>
              </a:spcAft>
              <a:buClr>
                <a:srgbClr val="FFFF00"/>
              </a:buClr>
              <a:buSzPts val="1800"/>
              <a:buFont typeface="Lato" panose="020F0502020204030203"/>
              <a:buChar char="●"/>
            </a:pPr>
            <a:r>
              <a:rPr lang="en-GB" sz="1800" dirty="0">
                <a:solidFill>
                  <a:srgbClr val="FFFF00"/>
                </a:solidFill>
                <a:latin typeface="Lato" panose="020F0502020204030203"/>
                <a:ea typeface="Lato" panose="020F0502020204030203"/>
                <a:cs typeface="Lato" panose="020F0502020204030203"/>
                <a:sym typeface="Lato" panose="020F0502020204030203"/>
              </a:rPr>
              <a:t>  </a:t>
            </a:r>
            <a:r>
              <a:rPr lang="en-GB" u="sng" dirty="0" err="1">
                <a:solidFill>
                  <a:srgbClr val="FFFF00"/>
                </a:solidFill>
                <a:latin typeface="Lato" panose="020F0502020204030203"/>
                <a:ea typeface="Lato" panose="020F0502020204030203"/>
                <a:cs typeface="Lato" panose="020F0502020204030203"/>
                <a:sym typeface="Lato" panose="020F0502020204030203"/>
              </a:rPr>
              <a:t>B</a:t>
            </a:r>
            <a:r>
              <a:rPr lang="en-GB" sz="1800" u="sng" dirty="0" err="1">
                <a:solidFill>
                  <a:srgbClr val="FFFF00"/>
                </a:solidFill>
                <a:latin typeface="Lato" panose="020F0502020204030203"/>
                <a:ea typeface="Lato" panose="020F0502020204030203"/>
                <a:cs typeface="Lato" panose="020F0502020204030203"/>
                <a:sym typeface="Lato" panose="020F0502020204030203"/>
              </a:rPr>
              <a:t>alance_enq</a:t>
            </a:r>
            <a:r>
              <a:rPr lang="en-GB" sz="1800" u="sng" dirty="0">
                <a:solidFill>
                  <a:srgbClr val="FFFF00"/>
                </a:solidFill>
                <a:latin typeface="Lato" panose="020F0502020204030203"/>
                <a:ea typeface="Lato" panose="020F0502020204030203"/>
                <a:cs typeface="Lato" panose="020F0502020204030203"/>
                <a:sym typeface="Lato" panose="020F0502020204030203"/>
              </a:rPr>
              <a:t>():</a:t>
            </a:r>
            <a:endParaRPr sz="1800"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endParaRPr>
          </a:p>
          <a:p>
            <a:pPr marL="844550" lvl="1" indent="-285750" algn="l" rtl="0">
              <a:lnSpc>
                <a:spcPct val="115000"/>
              </a:lnSpc>
              <a:spcBef>
                <a:spcPts val="0"/>
              </a:spcBef>
              <a:spcAft>
                <a:spcPts val="0"/>
              </a:spcAft>
              <a:buClr>
                <a:schemeClr val="tx1"/>
              </a:buClr>
              <a:buSzPts val="2000"/>
              <a:buFont typeface="Courier New" panose="02070309020205020404" pitchFamily="49" charset="0"/>
              <a:buChar char="o"/>
            </a:pPr>
            <a:r>
              <a:rPr lang="en-GB" sz="1600"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rPr>
              <a:t>asks for account number to check if account exists in the list.                           </a:t>
            </a:r>
            <a:endParaRPr sz="1600"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endParaRPr>
          </a:p>
          <a:p>
            <a:pPr marL="914400" lvl="1" indent="-355600" algn="l" rtl="0">
              <a:lnSpc>
                <a:spcPct val="115000"/>
              </a:lnSpc>
              <a:spcBef>
                <a:spcPts val="0"/>
              </a:spcBef>
              <a:spcAft>
                <a:spcPts val="0"/>
              </a:spcAft>
              <a:buClr>
                <a:schemeClr val="tx1"/>
              </a:buClr>
              <a:buSzPts val="2000"/>
              <a:buFont typeface="Lato" panose="020F0502020204030203"/>
              <a:buChar char="○"/>
            </a:pPr>
            <a:r>
              <a:rPr lang="en-GB" sz="1600"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rPr>
              <a:t>prints out the balance of the existing account                                </a:t>
            </a:r>
            <a:endParaRPr sz="1600"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endParaRPr>
          </a:p>
          <a:p>
            <a:pPr marL="914400" lvl="1" indent="-342900" algn="l" rtl="0">
              <a:lnSpc>
                <a:spcPct val="115000"/>
              </a:lnSpc>
              <a:spcBef>
                <a:spcPts val="0"/>
              </a:spcBef>
              <a:spcAft>
                <a:spcPts val="0"/>
              </a:spcAft>
              <a:buClr>
                <a:schemeClr val="tx1"/>
              </a:buClr>
              <a:buSzPts val="1800"/>
              <a:buFont typeface="Lato" panose="020F0502020204030203"/>
              <a:buChar char="○"/>
            </a:pPr>
            <a:r>
              <a:rPr lang="en-GB" sz="1600"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rPr>
              <a:t>As an additional feature, the program allows for the creation of a separate file for each user, separate from the  file that stores all the bank account holder details</a:t>
            </a:r>
            <a:r>
              <a:rPr lang="en-GB"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rPr>
              <a:t>.</a:t>
            </a:r>
            <a:r>
              <a:rPr lang="en-GB" sz="1800"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rPr>
              <a:t>                                              </a:t>
            </a:r>
            <a:br>
              <a:rPr lang="en-GB" sz="1800"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rPr>
            </a:br>
            <a:endParaRPr dirty="0">
              <a:ln w="0"/>
              <a:effectLst>
                <a:outerShdw blurRad="38100" dist="19050" dir="2700000" algn="tl" rotWithShape="0">
                  <a:schemeClr val="dk1">
                    <a:alpha val="40000"/>
                  </a:schemeClr>
                </a:outerShdw>
              </a:effectLst>
              <a:latin typeface="Lato" panose="020F0502020204030203"/>
              <a:ea typeface="Lato" panose="020F0502020204030203"/>
              <a:cs typeface="Lato" panose="020F0502020204030203"/>
              <a:sym typeface="Lato" panose="020F0502020204030203"/>
            </a:endParaRPr>
          </a:p>
          <a:p>
            <a:pPr marL="0" lvl="0" indent="0" algn="l" rtl="0">
              <a:spcBef>
                <a:spcPts val="1600"/>
              </a:spcBef>
              <a:spcAft>
                <a:spcPts val="0"/>
              </a:spcAft>
              <a:buNone/>
            </a:pPr>
            <a:endParaRPr sz="1600" dirty="0">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8">
                                            <p:txEl>
                                              <p:pRg st="1" end="1"/>
                                            </p:txEl>
                                          </p:spTgt>
                                        </p:tgtEl>
                                        <p:attrNameLst>
                                          <p:attrName>style.visibility</p:attrName>
                                        </p:attrNameLst>
                                      </p:cBhvr>
                                      <p:to>
                                        <p:strVal val="visible"/>
                                      </p:to>
                                    </p:set>
                                    <p:animEffect transition="in" filter="fade">
                                      <p:cBhvr>
                                        <p:cTn id="7" dur="1000"/>
                                        <p:tgtEl>
                                          <p:spTgt spid="98">
                                            <p:txEl>
                                              <p:pRg st="1" end="1"/>
                                            </p:txEl>
                                          </p:spTgt>
                                        </p:tgtEl>
                                      </p:cBhvr>
                                    </p:animEffect>
                                    <p:anim calcmode="lin" valueType="num">
                                      <p:cBhvr>
                                        <p:cTn id="8" dur="1000" fill="hold"/>
                                        <p:tgtEl>
                                          <p:spTgt spid="9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8">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8">
                                            <p:txEl>
                                              <p:pRg st="2" end="2"/>
                                            </p:txEl>
                                          </p:spTgt>
                                        </p:tgtEl>
                                        <p:attrNameLst>
                                          <p:attrName>style.visibility</p:attrName>
                                        </p:attrNameLst>
                                      </p:cBhvr>
                                      <p:to>
                                        <p:strVal val="visible"/>
                                      </p:to>
                                    </p:set>
                                    <p:animEffect transition="in" filter="fade">
                                      <p:cBhvr>
                                        <p:cTn id="13" dur="1000"/>
                                        <p:tgtEl>
                                          <p:spTgt spid="98">
                                            <p:txEl>
                                              <p:pRg st="2" end="2"/>
                                            </p:txEl>
                                          </p:spTgt>
                                        </p:tgtEl>
                                      </p:cBhvr>
                                    </p:animEffect>
                                    <p:anim calcmode="lin" valueType="num">
                                      <p:cBhvr>
                                        <p:cTn id="14" dur="1000" fill="hold"/>
                                        <p:tgtEl>
                                          <p:spTgt spid="98">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98">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animEffect transition="in" filter="fade">
                                      <p:cBhvr>
                                        <p:cTn id="19" dur="1000"/>
                                        <p:tgtEl>
                                          <p:spTgt spid="98">
                                            <p:txEl>
                                              <p:pRg st="3" end="3"/>
                                            </p:txEl>
                                          </p:spTgt>
                                        </p:tgtEl>
                                      </p:cBhvr>
                                    </p:animEffect>
                                    <p:anim calcmode="lin" valueType="num">
                                      <p:cBhvr>
                                        <p:cTn id="20" dur="1000" fill="hold"/>
                                        <p:tgtEl>
                                          <p:spTgt spid="9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9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8">
                                            <p:txEl>
                                              <p:pRg st="4" end="4"/>
                                            </p:txEl>
                                          </p:spTgt>
                                        </p:tgtEl>
                                        <p:attrNameLst>
                                          <p:attrName>style.visibility</p:attrName>
                                        </p:attrNameLst>
                                      </p:cBhvr>
                                      <p:to>
                                        <p:strVal val="visible"/>
                                      </p:to>
                                    </p:set>
                                    <p:animEffect transition="in" filter="fade">
                                      <p:cBhvr>
                                        <p:cTn id="26" dur="500"/>
                                        <p:tgtEl>
                                          <p:spTgt spid="9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8">
                                            <p:txEl>
                                              <p:pRg st="5" end="5"/>
                                            </p:txEl>
                                          </p:spTgt>
                                        </p:tgtEl>
                                        <p:attrNameLst>
                                          <p:attrName>style.visibility</p:attrName>
                                        </p:attrNameLst>
                                      </p:cBhvr>
                                      <p:to>
                                        <p:strVal val="visible"/>
                                      </p:to>
                                    </p:set>
                                    <p:animEffect transition="in" filter="fade">
                                      <p:cBhvr>
                                        <p:cTn id="31" dur="1000"/>
                                        <p:tgtEl>
                                          <p:spTgt spid="98">
                                            <p:txEl>
                                              <p:pRg st="5" end="5"/>
                                            </p:txEl>
                                          </p:spTgt>
                                        </p:tgtEl>
                                      </p:cBhvr>
                                    </p:animEffect>
                                    <p:anim calcmode="lin" valueType="num">
                                      <p:cBhvr>
                                        <p:cTn id="32" dur="1000" fill="hold"/>
                                        <p:tgtEl>
                                          <p:spTgt spid="98">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98">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nodeType="afterEffect">
                                  <p:stCondLst>
                                    <p:cond delay="0"/>
                                  </p:stCondLst>
                                  <p:childTnLst>
                                    <p:set>
                                      <p:cBhvr>
                                        <p:cTn id="36" dur="1" fill="hold">
                                          <p:stCondLst>
                                            <p:cond delay="0"/>
                                          </p:stCondLst>
                                        </p:cTn>
                                        <p:tgtEl>
                                          <p:spTgt spid="98">
                                            <p:txEl>
                                              <p:pRg st="6" end="6"/>
                                            </p:txEl>
                                          </p:spTgt>
                                        </p:tgtEl>
                                        <p:attrNameLst>
                                          <p:attrName>style.visibility</p:attrName>
                                        </p:attrNameLst>
                                      </p:cBhvr>
                                      <p:to>
                                        <p:strVal val="visible"/>
                                      </p:to>
                                    </p:set>
                                    <p:animEffect transition="in" filter="fade">
                                      <p:cBhvr>
                                        <p:cTn id="37" dur="1000"/>
                                        <p:tgtEl>
                                          <p:spTgt spid="98">
                                            <p:txEl>
                                              <p:pRg st="6" end="6"/>
                                            </p:txEl>
                                          </p:spTgt>
                                        </p:tgtEl>
                                      </p:cBhvr>
                                    </p:animEffect>
                                    <p:anim calcmode="lin" valueType="num">
                                      <p:cBhvr>
                                        <p:cTn id="38" dur="1000" fill="hold"/>
                                        <p:tgtEl>
                                          <p:spTgt spid="98">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98">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42" presetClass="entr" presetSubtype="0" fill="hold" nodeType="afterEffect">
                                  <p:stCondLst>
                                    <p:cond delay="0"/>
                                  </p:stCondLst>
                                  <p:childTnLst>
                                    <p:set>
                                      <p:cBhvr>
                                        <p:cTn id="42" dur="1" fill="hold">
                                          <p:stCondLst>
                                            <p:cond delay="0"/>
                                          </p:stCondLst>
                                        </p:cTn>
                                        <p:tgtEl>
                                          <p:spTgt spid="98">
                                            <p:txEl>
                                              <p:pRg st="7" end="7"/>
                                            </p:txEl>
                                          </p:spTgt>
                                        </p:tgtEl>
                                        <p:attrNameLst>
                                          <p:attrName>style.visibility</p:attrName>
                                        </p:attrNameLst>
                                      </p:cBhvr>
                                      <p:to>
                                        <p:strVal val="visible"/>
                                      </p:to>
                                    </p:set>
                                    <p:animEffect transition="in" filter="fade">
                                      <p:cBhvr>
                                        <p:cTn id="43" dur="1000"/>
                                        <p:tgtEl>
                                          <p:spTgt spid="98">
                                            <p:txEl>
                                              <p:pRg st="7" end="7"/>
                                            </p:txEl>
                                          </p:spTgt>
                                        </p:tgtEl>
                                      </p:cBhvr>
                                    </p:animEffect>
                                    <p:anim calcmode="lin" valueType="num">
                                      <p:cBhvr>
                                        <p:cTn id="44" dur="1000" fill="hold"/>
                                        <p:tgtEl>
                                          <p:spTgt spid="98">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9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308875" y="349175"/>
            <a:ext cx="8393400" cy="4391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00"/>
              </a:buClr>
              <a:buSzPts val="1800"/>
              <a:buFont typeface="Lato" panose="020F0502020204030203"/>
              <a:buChar char="●"/>
            </a:pPr>
            <a:r>
              <a:rPr lang="en-GB" sz="1800" u="sng" dirty="0" err="1">
                <a:solidFill>
                  <a:srgbClr val="FFFF00"/>
                </a:solidFill>
                <a:latin typeface="Lato" panose="020F0502020204030203"/>
                <a:ea typeface="Lato" panose="020F0502020204030203"/>
                <a:cs typeface="Lato" panose="020F0502020204030203"/>
                <a:sym typeface="Lato" panose="020F0502020204030203"/>
              </a:rPr>
              <a:t>All_account_holder_list</a:t>
            </a:r>
            <a:r>
              <a:rPr lang="en-GB" sz="1800" u="sng" dirty="0">
                <a:solidFill>
                  <a:srgbClr val="FFFF00"/>
                </a:solidFill>
                <a:latin typeface="Lato" panose="020F0502020204030203"/>
                <a:ea typeface="Lato" panose="020F0502020204030203"/>
                <a:cs typeface="Lato" panose="020F0502020204030203"/>
                <a:sym typeface="Lato" panose="020F0502020204030203"/>
              </a:rPr>
              <a:t>():</a:t>
            </a:r>
            <a:endParaRPr sz="1800" u="sng" dirty="0">
              <a:solidFill>
                <a:srgbClr val="FFFF00"/>
              </a:solidFill>
              <a:latin typeface="Lato" panose="020F0502020204030203"/>
              <a:ea typeface="Lato" panose="020F0502020204030203"/>
              <a:cs typeface="Lato" panose="020F0502020204030203"/>
              <a:sym typeface="Lato" panose="020F0502020204030203"/>
            </a:endParaRPr>
          </a:p>
          <a:p>
            <a:pPr marL="914400" lvl="1" indent="-342900" algn="l" rtl="0">
              <a:spcBef>
                <a:spcPts val="0"/>
              </a:spcBef>
              <a:spcAft>
                <a:spcPts val="0"/>
              </a:spcAft>
              <a:buClr>
                <a:srgbClr val="FFFFFF"/>
              </a:buClr>
              <a:buSzPts val="1800"/>
              <a:buFont typeface="Lato" panose="020F0502020204030203"/>
              <a:buChar char="○"/>
            </a:pPr>
            <a:r>
              <a:rPr lang="en-GB" sz="1800" dirty="0">
                <a:solidFill>
                  <a:srgbClr val="FFFFFF"/>
                </a:solidFill>
                <a:latin typeface="Lato" panose="020F0502020204030203"/>
                <a:ea typeface="Lato" panose="020F0502020204030203"/>
                <a:cs typeface="Lato" panose="020F0502020204030203"/>
                <a:sym typeface="Lato" panose="020F0502020204030203"/>
              </a:rPr>
              <a:t>Reads and displays the entire file where account details of every account is stored.</a:t>
            </a:r>
            <a:endParaRPr sz="1800" dirty="0">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800" dirty="0">
              <a:solidFill>
                <a:srgbClr val="FFFFFF"/>
              </a:solidFill>
              <a:latin typeface="Lato" panose="020F0502020204030203"/>
              <a:ea typeface="Lato" panose="020F0502020204030203"/>
              <a:cs typeface="Lato" panose="020F0502020204030203"/>
              <a:sym typeface="Lato" panose="020F0502020204030203"/>
            </a:endParaRPr>
          </a:p>
          <a:p>
            <a:pPr marL="457200" lvl="0" indent="-342900" algn="l" rtl="0">
              <a:spcBef>
                <a:spcPts val="0"/>
              </a:spcBef>
              <a:spcAft>
                <a:spcPts val="0"/>
              </a:spcAft>
              <a:buClr>
                <a:srgbClr val="FFFF00"/>
              </a:buClr>
              <a:buSzPts val="1800"/>
              <a:buFont typeface="Lato" panose="020F0502020204030203"/>
              <a:buChar char="●"/>
            </a:pPr>
            <a:r>
              <a:rPr lang="en-GB" sz="1800" u="sng" dirty="0">
                <a:solidFill>
                  <a:srgbClr val="FFFF00"/>
                </a:solidFill>
                <a:latin typeface="Lato" panose="020F0502020204030203"/>
                <a:ea typeface="Lato" panose="020F0502020204030203"/>
                <a:cs typeface="Lato" panose="020F0502020204030203"/>
                <a:sym typeface="Lato" panose="020F0502020204030203"/>
              </a:rPr>
              <a:t>close():</a:t>
            </a:r>
            <a:r>
              <a:rPr lang="en-GB" sz="1800" dirty="0">
                <a:solidFill>
                  <a:srgbClr val="FFFF00"/>
                </a:solidFill>
                <a:latin typeface="Lato" panose="020F0502020204030203"/>
                <a:ea typeface="Lato" panose="020F0502020204030203"/>
                <a:cs typeface="Lato" panose="020F0502020204030203"/>
                <a:sym typeface="Lato" panose="020F0502020204030203"/>
              </a:rPr>
              <a:t> </a:t>
            </a:r>
            <a:endParaRPr sz="1800" dirty="0">
              <a:solidFill>
                <a:srgbClr val="FFFF00"/>
              </a:solidFill>
              <a:latin typeface="Lato" panose="020F0502020204030203"/>
              <a:ea typeface="Lato" panose="020F0502020204030203"/>
              <a:cs typeface="Lato" panose="020F0502020204030203"/>
              <a:sym typeface="Lato" panose="020F0502020204030203"/>
            </a:endParaRPr>
          </a:p>
          <a:p>
            <a:pPr marL="914400" lvl="1" indent="-342900" algn="l" rtl="0">
              <a:spcBef>
                <a:spcPts val="0"/>
              </a:spcBef>
              <a:spcAft>
                <a:spcPts val="0"/>
              </a:spcAft>
              <a:buClr>
                <a:srgbClr val="FFFFFF"/>
              </a:buClr>
              <a:buSzPts val="1800"/>
              <a:buFont typeface="Lato" panose="020F0502020204030203"/>
              <a:buChar char="○"/>
            </a:pPr>
            <a:r>
              <a:rPr lang="en-GB" sz="1800" dirty="0">
                <a:solidFill>
                  <a:srgbClr val="FFFFFF"/>
                </a:solidFill>
                <a:latin typeface="Lato" panose="020F0502020204030203"/>
                <a:ea typeface="Lato" panose="020F0502020204030203"/>
                <a:cs typeface="Lato" panose="020F0502020204030203"/>
                <a:sym typeface="Lato" panose="020F0502020204030203"/>
              </a:rPr>
              <a:t>Asks for account number to search in the file that has all bank accounts</a:t>
            </a:r>
            <a:endParaRPr sz="1800" dirty="0">
              <a:solidFill>
                <a:srgbClr val="FFFFFF"/>
              </a:solidFill>
              <a:latin typeface="Lato" panose="020F0502020204030203"/>
              <a:ea typeface="Lato" panose="020F0502020204030203"/>
              <a:cs typeface="Lato" panose="020F0502020204030203"/>
              <a:sym typeface="Lato" panose="020F0502020204030203"/>
            </a:endParaRPr>
          </a:p>
          <a:p>
            <a:pPr marL="914400" lvl="1" indent="-342900" algn="l" rtl="0">
              <a:spcBef>
                <a:spcPts val="0"/>
              </a:spcBef>
              <a:spcAft>
                <a:spcPts val="0"/>
              </a:spcAft>
              <a:buClr>
                <a:srgbClr val="FFFFFF"/>
              </a:buClr>
              <a:buSzPts val="1800"/>
              <a:buFont typeface="Lato" panose="020F0502020204030203"/>
              <a:buChar char="○"/>
            </a:pPr>
            <a:r>
              <a:rPr lang="en-GB" sz="1800" dirty="0">
                <a:solidFill>
                  <a:srgbClr val="FFFFFF"/>
                </a:solidFill>
                <a:latin typeface="Lato" panose="020F0502020204030203"/>
                <a:ea typeface="Lato" panose="020F0502020204030203"/>
                <a:cs typeface="Lato" panose="020F0502020204030203"/>
                <a:sym typeface="Lato" panose="020F0502020204030203"/>
              </a:rPr>
              <a:t>If account is found, the contents of the file are moved to a file called temp, and all accounts except the account to be closed are rewritten to the original file storing all bank account details.</a:t>
            </a:r>
            <a:endParaRPr sz="1800" dirty="0">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800" dirty="0">
              <a:solidFill>
                <a:srgbClr val="FFFFFF"/>
              </a:solidFill>
              <a:latin typeface="Lato" panose="020F0502020204030203"/>
              <a:ea typeface="Lato" panose="020F0502020204030203"/>
              <a:cs typeface="Lato" panose="020F0502020204030203"/>
              <a:sym typeface="Lato" panose="020F0502020204030203"/>
            </a:endParaRPr>
          </a:p>
          <a:p>
            <a:pPr marL="457200" lvl="0" indent="-342900" algn="l" rtl="0">
              <a:spcBef>
                <a:spcPts val="0"/>
              </a:spcBef>
              <a:spcAft>
                <a:spcPts val="0"/>
              </a:spcAft>
              <a:buClr>
                <a:srgbClr val="FFFF00"/>
              </a:buClr>
              <a:buSzPts val="1800"/>
              <a:buFont typeface="Lato" panose="020F0502020204030203"/>
              <a:buChar char="●"/>
            </a:pPr>
            <a:r>
              <a:rPr lang="en-GB" sz="1800" u="sng" dirty="0">
                <a:solidFill>
                  <a:srgbClr val="FFFF00"/>
                </a:solidFill>
                <a:latin typeface="Lato" panose="020F0502020204030203"/>
                <a:ea typeface="Lato" panose="020F0502020204030203"/>
                <a:cs typeface="Lato" panose="020F0502020204030203"/>
                <a:sym typeface="Lato" panose="020F0502020204030203"/>
              </a:rPr>
              <a:t>modify():</a:t>
            </a:r>
            <a:endParaRPr sz="1800" u="sng" dirty="0">
              <a:solidFill>
                <a:srgbClr val="FFFF00"/>
              </a:solidFill>
              <a:latin typeface="Lato" panose="020F0502020204030203"/>
              <a:ea typeface="Lato" panose="020F0502020204030203"/>
              <a:cs typeface="Lato" panose="020F0502020204030203"/>
              <a:sym typeface="Lato" panose="020F0502020204030203"/>
            </a:endParaRPr>
          </a:p>
          <a:p>
            <a:pPr marL="914400" lvl="1" indent="-342900" algn="l" rtl="0">
              <a:spcBef>
                <a:spcPts val="0"/>
              </a:spcBef>
              <a:spcAft>
                <a:spcPts val="0"/>
              </a:spcAft>
              <a:buClr>
                <a:srgbClr val="FFFFFF"/>
              </a:buClr>
              <a:buSzPts val="1800"/>
              <a:buFont typeface="Lato" panose="020F0502020204030203"/>
              <a:buChar char="○"/>
            </a:pPr>
            <a:r>
              <a:rPr lang="en-GB" sz="1800" dirty="0">
                <a:solidFill>
                  <a:srgbClr val="FFFFFF"/>
                </a:solidFill>
                <a:latin typeface="Lato" panose="020F0502020204030203"/>
                <a:ea typeface="Lato" panose="020F0502020204030203"/>
                <a:cs typeface="Lato" panose="020F0502020204030203"/>
                <a:sym typeface="Lato" panose="020F0502020204030203"/>
              </a:rPr>
              <a:t>Asks for card number to search in the file that has all bank accounts</a:t>
            </a:r>
            <a:endParaRPr sz="1800" dirty="0">
              <a:solidFill>
                <a:srgbClr val="FFFFFF"/>
              </a:solidFill>
              <a:latin typeface="Lato" panose="020F0502020204030203"/>
              <a:ea typeface="Lato" panose="020F0502020204030203"/>
              <a:cs typeface="Lato" panose="020F0502020204030203"/>
              <a:sym typeface="Lato" panose="020F0502020204030203"/>
            </a:endParaRPr>
          </a:p>
          <a:p>
            <a:pPr marL="914400" lvl="1" indent="-342900" algn="l" rtl="0">
              <a:spcBef>
                <a:spcPts val="0"/>
              </a:spcBef>
              <a:spcAft>
                <a:spcPts val="0"/>
              </a:spcAft>
              <a:buClr>
                <a:srgbClr val="FFFFFF"/>
              </a:buClr>
              <a:buSzPts val="1800"/>
              <a:buFont typeface="Lato" panose="020F0502020204030203"/>
              <a:buChar char="○"/>
            </a:pPr>
            <a:r>
              <a:rPr lang="en-GB" sz="1800" dirty="0">
                <a:solidFill>
                  <a:srgbClr val="FFFFFF"/>
                </a:solidFill>
                <a:latin typeface="Lato" panose="020F0502020204030203"/>
                <a:ea typeface="Lato" panose="020F0502020204030203"/>
                <a:cs typeface="Lato" panose="020F0502020204030203"/>
                <a:sym typeface="Lato" panose="020F0502020204030203"/>
              </a:rPr>
              <a:t>If account is found, the new name of the account holder is asked to be entered</a:t>
            </a:r>
            <a:endParaRPr sz="1800" dirty="0">
              <a:solidFill>
                <a:srgbClr val="FFFFFF"/>
              </a:solidFill>
              <a:latin typeface="Lato" panose="020F0502020204030203"/>
              <a:ea typeface="Lato" panose="020F0502020204030203"/>
              <a:cs typeface="Lato" panose="020F0502020204030203"/>
              <a:sym typeface="Lato" panose="020F0502020204030203"/>
            </a:endParaRPr>
          </a:p>
          <a:p>
            <a:pPr marL="914400" lvl="1" indent="-342900" algn="l" rtl="0">
              <a:spcBef>
                <a:spcPts val="0"/>
              </a:spcBef>
              <a:spcAft>
                <a:spcPts val="0"/>
              </a:spcAft>
              <a:buClr>
                <a:srgbClr val="FFFFFF"/>
              </a:buClr>
              <a:buSzPts val="1800"/>
              <a:buFont typeface="Lato" panose="020F0502020204030203"/>
              <a:buChar char="○"/>
            </a:pPr>
            <a:r>
              <a:rPr lang="en-GB" sz="1800" dirty="0">
                <a:solidFill>
                  <a:srgbClr val="FFFFFF"/>
                </a:solidFill>
                <a:latin typeface="Lato" panose="020F0502020204030203"/>
                <a:ea typeface="Lato" panose="020F0502020204030203"/>
                <a:cs typeface="Lato" panose="020F0502020204030203"/>
                <a:sym typeface="Lato" panose="020F0502020204030203"/>
              </a:rPr>
              <a:t>The function ends with the name of the account holder changed.</a:t>
            </a:r>
            <a:endParaRPr sz="1800" u="sng" dirty="0">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800" dirty="0">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800" dirty="0">
                <a:solidFill>
                  <a:srgbClr val="FFFFFF"/>
                </a:solidFill>
                <a:latin typeface="Lato" panose="020F0502020204030203"/>
                <a:ea typeface="Lato" panose="020F0502020204030203"/>
                <a:cs typeface="Lato" panose="020F0502020204030203"/>
                <a:sym typeface="Lato" panose="020F0502020204030203"/>
              </a:rPr>
              <a:t> </a:t>
            </a:r>
            <a:endParaRPr sz="1800" dirty="0">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
                                            <p:txEl>
                                              <p:pRg st="1" end="1"/>
                                            </p:txEl>
                                          </p:spTgt>
                                        </p:tgtEl>
                                        <p:attrNameLst>
                                          <p:attrName>style.visibility</p:attrName>
                                        </p:attrNameLst>
                                      </p:cBhvr>
                                      <p:to>
                                        <p:strVal val="visible"/>
                                      </p:to>
                                    </p:set>
                                    <p:animEffect transition="in" filter="fade">
                                      <p:cBhvr>
                                        <p:cTn id="7" dur="1000"/>
                                        <p:tgtEl>
                                          <p:spTgt spid="103">
                                            <p:txEl>
                                              <p:pRg st="1" end="1"/>
                                            </p:txEl>
                                          </p:spTgt>
                                        </p:tgtEl>
                                      </p:cBhvr>
                                    </p:animEffect>
                                    <p:anim calcmode="lin" valueType="num">
                                      <p:cBhvr>
                                        <p:cTn id="8" dur="1000" fill="hold"/>
                                        <p:tgtEl>
                                          <p:spTgt spid="10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3">
                                            <p:txEl>
                                              <p:pRg st="3" end="3"/>
                                            </p:txEl>
                                          </p:spTgt>
                                        </p:tgtEl>
                                        <p:attrNameLst>
                                          <p:attrName>style.visibility</p:attrName>
                                        </p:attrNameLst>
                                      </p:cBhvr>
                                      <p:to>
                                        <p:strVal val="visible"/>
                                      </p:to>
                                    </p:set>
                                    <p:animEffect transition="in" filter="fade">
                                      <p:cBhvr>
                                        <p:cTn id="14" dur="500"/>
                                        <p:tgtEl>
                                          <p:spTgt spid="10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3">
                                            <p:txEl>
                                              <p:pRg st="4" end="4"/>
                                            </p:txEl>
                                          </p:spTgt>
                                        </p:tgtEl>
                                        <p:attrNameLst>
                                          <p:attrName>style.visibility</p:attrName>
                                        </p:attrNameLst>
                                      </p:cBhvr>
                                      <p:to>
                                        <p:strVal val="visible"/>
                                      </p:to>
                                    </p:set>
                                    <p:animEffect transition="in" filter="fade">
                                      <p:cBhvr>
                                        <p:cTn id="19" dur="1000"/>
                                        <p:tgtEl>
                                          <p:spTgt spid="103">
                                            <p:txEl>
                                              <p:pRg st="4" end="4"/>
                                            </p:txEl>
                                          </p:spTgt>
                                        </p:tgtEl>
                                      </p:cBhvr>
                                    </p:animEffect>
                                    <p:anim calcmode="lin" valueType="num">
                                      <p:cBhvr>
                                        <p:cTn id="20" dur="1000" fill="hold"/>
                                        <p:tgtEl>
                                          <p:spTgt spid="10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03">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103">
                                            <p:txEl>
                                              <p:pRg st="5" end="5"/>
                                            </p:txEl>
                                          </p:spTgt>
                                        </p:tgtEl>
                                        <p:attrNameLst>
                                          <p:attrName>style.visibility</p:attrName>
                                        </p:attrNameLst>
                                      </p:cBhvr>
                                      <p:to>
                                        <p:strVal val="visible"/>
                                      </p:to>
                                    </p:set>
                                    <p:animEffect transition="in" filter="fade">
                                      <p:cBhvr>
                                        <p:cTn id="25" dur="1000"/>
                                        <p:tgtEl>
                                          <p:spTgt spid="103">
                                            <p:txEl>
                                              <p:pRg st="5" end="5"/>
                                            </p:txEl>
                                          </p:spTgt>
                                        </p:tgtEl>
                                      </p:cBhvr>
                                    </p:animEffect>
                                    <p:anim calcmode="lin" valueType="num">
                                      <p:cBhvr>
                                        <p:cTn id="26" dur="1000" fill="hold"/>
                                        <p:tgtEl>
                                          <p:spTgt spid="10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10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
                                            <p:txEl>
                                              <p:pRg st="7" end="7"/>
                                            </p:txEl>
                                          </p:spTgt>
                                        </p:tgtEl>
                                        <p:attrNameLst>
                                          <p:attrName>style.visibility</p:attrName>
                                        </p:attrNameLst>
                                      </p:cBhvr>
                                      <p:to>
                                        <p:strVal val="visible"/>
                                      </p:to>
                                    </p:set>
                                    <p:animEffect transition="in" filter="fade">
                                      <p:cBhvr>
                                        <p:cTn id="32" dur="500"/>
                                        <p:tgtEl>
                                          <p:spTgt spid="10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03">
                                            <p:txEl>
                                              <p:pRg st="8" end="8"/>
                                            </p:txEl>
                                          </p:spTgt>
                                        </p:tgtEl>
                                        <p:attrNameLst>
                                          <p:attrName>style.visibility</p:attrName>
                                        </p:attrNameLst>
                                      </p:cBhvr>
                                      <p:to>
                                        <p:strVal val="visible"/>
                                      </p:to>
                                    </p:set>
                                    <p:animEffect transition="in" filter="fade">
                                      <p:cBhvr>
                                        <p:cTn id="37" dur="1000"/>
                                        <p:tgtEl>
                                          <p:spTgt spid="103">
                                            <p:txEl>
                                              <p:pRg st="8" end="8"/>
                                            </p:txEl>
                                          </p:spTgt>
                                        </p:tgtEl>
                                      </p:cBhvr>
                                    </p:animEffect>
                                    <p:anim calcmode="lin" valueType="num">
                                      <p:cBhvr>
                                        <p:cTn id="38" dur="1000" fill="hold"/>
                                        <p:tgtEl>
                                          <p:spTgt spid="10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103">
                                            <p:txEl>
                                              <p:pRg st="8" end="8"/>
                                            </p:txEl>
                                          </p:spTgt>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nodeType="afterEffect">
                                  <p:stCondLst>
                                    <p:cond delay="0"/>
                                  </p:stCondLst>
                                  <p:childTnLst>
                                    <p:set>
                                      <p:cBhvr>
                                        <p:cTn id="42" dur="1" fill="hold">
                                          <p:stCondLst>
                                            <p:cond delay="0"/>
                                          </p:stCondLst>
                                        </p:cTn>
                                        <p:tgtEl>
                                          <p:spTgt spid="103">
                                            <p:txEl>
                                              <p:pRg st="9" end="9"/>
                                            </p:txEl>
                                          </p:spTgt>
                                        </p:tgtEl>
                                        <p:attrNameLst>
                                          <p:attrName>style.visibility</p:attrName>
                                        </p:attrNameLst>
                                      </p:cBhvr>
                                      <p:to>
                                        <p:strVal val="visible"/>
                                      </p:to>
                                    </p:set>
                                    <p:animEffect transition="in" filter="fade">
                                      <p:cBhvr>
                                        <p:cTn id="43" dur="1000"/>
                                        <p:tgtEl>
                                          <p:spTgt spid="103">
                                            <p:txEl>
                                              <p:pRg st="9" end="9"/>
                                            </p:txEl>
                                          </p:spTgt>
                                        </p:tgtEl>
                                      </p:cBhvr>
                                    </p:animEffect>
                                    <p:anim calcmode="lin" valueType="num">
                                      <p:cBhvr>
                                        <p:cTn id="44" dur="1000" fill="hold"/>
                                        <p:tgtEl>
                                          <p:spTgt spid="10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103">
                                            <p:txEl>
                                              <p:pRg st="9" end="9"/>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nodeType="afterEffect">
                                  <p:stCondLst>
                                    <p:cond delay="0"/>
                                  </p:stCondLst>
                                  <p:childTnLst>
                                    <p:set>
                                      <p:cBhvr>
                                        <p:cTn id="48" dur="1" fill="hold">
                                          <p:stCondLst>
                                            <p:cond delay="0"/>
                                          </p:stCondLst>
                                        </p:cTn>
                                        <p:tgtEl>
                                          <p:spTgt spid="103">
                                            <p:txEl>
                                              <p:pRg st="10" end="10"/>
                                            </p:txEl>
                                          </p:spTgt>
                                        </p:tgtEl>
                                        <p:attrNameLst>
                                          <p:attrName>style.visibility</p:attrName>
                                        </p:attrNameLst>
                                      </p:cBhvr>
                                      <p:to>
                                        <p:strVal val="visible"/>
                                      </p:to>
                                    </p:set>
                                    <p:animEffect transition="in" filter="fade">
                                      <p:cBhvr>
                                        <p:cTn id="49" dur="1000"/>
                                        <p:tgtEl>
                                          <p:spTgt spid="103">
                                            <p:txEl>
                                              <p:pRg st="10" end="10"/>
                                            </p:txEl>
                                          </p:spTgt>
                                        </p:tgtEl>
                                      </p:cBhvr>
                                    </p:animEffect>
                                    <p:anim calcmode="lin" valueType="num">
                                      <p:cBhvr>
                                        <p:cTn id="50" dur="1000" fill="hold"/>
                                        <p:tgtEl>
                                          <p:spTgt spid="10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10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73380" y="353060"/>
            <a:ext cx="8396605" cy="3139321"/>
          </a:xfrm>
          <a:prstGeom prst="rect">
            <a:avLst/>
          </a:prstGeom>
          <a:noFill/>
        </p:spPr>
        <p:txBody>
          <a:bodyPr wrap="square" rtlCol="0">
            <a:spAutoFit/>
          </a:bodyPr>
          <a:lstStyle/>
          <a:p>
            <a:pPr marL="457200" lvl="0" indent="-342900" algn="l" rtl="0">
              <a:spcBef>
                <a:spcPts val="0"/>
              </a:spcBef>
              <a:spcAft>
                <a:spcPts val="0"/>
              </a:spcAft>
              <a:buClr>
                <a:srgbClr val="FFFF00"/>
              </a:buClr>
              <a:buSzPts val="1800"/>
              <a:buFont typeface="Lato" panose="020F0502020204030203"/>
              <a:buChar char="●"/>
            </a:pPr>
            <a:r>
              <a:rPr lang="en-GB" u="sng" dirty="0">
                <a:solidFill>
                  <a:srgbClr val="FFFF00"/>
                </a:solidFill>
                <a:latin typeface="Lato" panose="020F0502020204030203"/>
                <a:ea typeface="Lato" panose="020F0502020204030203"/>
                <a:cs typeface="Lato" panose="020F0502020204030203"/>
                <a:sym typeface="Lato" panose="020F0502020204030203"/>
              </a:rPr>
              <a:t>user</a:t>
            </a:r>
            <a:r>
              <a:rPr lang="en-GB" sz="1800" u="sng" dirty="0">
                <a:solidFill>
                  <a:srgbClr val="FFFF00"/>
                </a:solidFill>
                <a:latin typeface="Lato" panose="020F0502020204030203"/>
                <a:ea typeface="Lato" panose="020F0502020204030203"/>
                <a:cs typeface="Lato" panose="020F0502020204030203"/>
                <a:sym typeface="Lato" panose="020F0502020204030203"/>
              </a:rPr>
              <a:t>():</a:t>
            </a:r>
          </a:p>
          <a:p>
            <a:pPr marL="742950" lvl="1" indent="-285750">
              <a:buFont typeface="Arial" panose="020B0604020202020204" pitchFamily="34" charset="0"/>
              <a:buChar char="•"/>
            </a:pPr>
            <a:r>
              <a:rPr lang="en-US" dirty="0"/>
              <a:t>This is a function dedicated to the Bank Account holder,  and may be divided into sub-functions, such as:</a:t>
            </a:r>
          </a:p>
          <a:p>
            <a:pPr marL="1257300" lvl="2" indent="-342900">
              <a:buFont typeface="Arial" panose="020B0604020202020204" pitchFamily="34" charset="0"/>
              <a:buChar char="•"/>
            </a:pPr>
            <a:r>
              <a:rPr lang="en-US" dirty="0"/>
              <a:t>Enquiry, which involves asking for the account details such as name, account number, CVV and Amount.  If the account exists, the entire bank account details are printed including bank balance.</a:t>
            </a:r>
          </a:p>
          <a:p>
            <a:pPr marL="1257300" lvl="2" indent="-342900">
              <a:buFont typeface="Arial" panose="020B0604020202020204" pitchFamily="34" charset="0"/>
              <a:buChar char="•"/>
            </a:pPr>
            <a:r>
              <a:rPr lang="en-US" dirty="0"/>
              <a:t>Transact, which allows for the transaction of money from one bank account to another</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FF00"/>
                </a:solidFill>
              </a:rPr>
              <a:t>Conclusion</a:t>
            </a:r>
            <a:endParaRPr dirty="0">
              <a:solidFill>
                <a:srgbClr val="FFFF00"/>
              </a:solidFill>
            </a:endParaRPr>
          </a:p>
        </p:txBody>
      </p:sp>
      <p:sp>
        <p:nvSpPr>
          <p:cNvPr id="115" name="Google Shape;115;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We, as a team, were able to create a comprehensive bank management system which has all the essential functionalities, and optimized various parts of the program for more efficient functioning.</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TotalTime>
  <Words>653</Words>
  <Application>Microsoft Office PowerPoint</Application>
  <PresentationFormat>On-screen Show (16:9)</PresentationFormat>
  <Paragraphs>58</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Chiller</vt:lpstr>
      <vt:lpstr>Lato</vt:lpstr>
      <vt:lpstr>Rockwell</vt:lpstr>
      <vt:lpstr>Arial</vt:lpstr>
      <vt:lpstr>Courier New</vt:lpstr>
      <vt:lpstr>Gallery</vt:lpstr>
      <vt:lpstr>   Bank Management System</vt:lpstr>
      <vt:lpstr>Scope</vt:lpstr>
      <vt:lpstr>Requirements</vt:lpstr>
      <vt:lpstr>Description</vt:lpstr>
      <vt:lpstr>Function Description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Bank Management System</dc:title>
  <dc:creator/>
  <cp:lastModifiedBy>Kuruvilla Biju Cheruvallil</cp:lastModifiedBy>
  <cp:revision>10</cp:revision>
  <dcterms:created xsi:type="dcterms:W3CDTF">2021-01-18T15:43:20Z</dcterms:created>
  <dcterms:modified xsi:type="dcterms:W3CDTF">2021-01-19T04:28:06Z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1033-11.2.0.9911</vt:lpwstr>
  </property>
</Properties>
</file>