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b="def" i="def"/>
      <a:tcStyle>
        <a:tcBdr/>
        <a:fill>
          <a:solidFill>
            <a:srgbClr val="FBE9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b="def" i="def"/>
      <a:tcStyle>
        <a:tcBdr/>
        <a:fill>
          <a:solidFill>
            <a:srgbClr val="FFF3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1A9988"/>
        </a:fontRef>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1A9988"/>
        </a:fontRef>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b="def" i="def"/>
      <a:tcStyle>
        <a:tcBdr/>
        <a:fill>
          <a:solidFill>
            <a:srgbClr val="E7EF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8" name="Shape 208"/>
          <p:cNvSpPr/>
          <p:nvPr>
            <p:ph type="sldImg"/>
          </p:nvPr>
        </p:nvSpPr>
        <p:spPr>
          <a:xfrm>
            <a:off x="1143000" y="685800"/>
            <a:ext cx="4572000" cy="3429000"/>
          </a:xfrm>
          <a:prstGeom prst="rect">
            <a:avLst/>
          </a:prstGeom>
        </p:spPr>
        <p:txBody>
          <a:bodyPr/>
          <a:lstStyle/>
          <a:p>
            <a:pPr/>
          </a:p>
        </p:txBody>
      </p:sp>
      <p:sp>
        <p:nvSpPr>
          <p:cNvPr id="209" name="Shape 20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E9EDEE"/>
        </a:solidFill>
      </p:bgPr>
    </p:bg>
    <p:spTree>
      <p:nvGrpSpPr>
        <p:cNvPr id="1" name=""/>
        <p:cNvGrpSpPr/>
        <p:nvPr/>
      </p:nvGrpSpPr>
      <p:grpSpPr>
        <a:xfrm>
          <a:off x="0" y="0"/>
          <a:ext cx="0" cy="0"/>
          <a:chOff x="0" y="0"/>
          <a:chExt cx="0" cy="0"/>
        </a:xfrm>
      </p:grpSpPr>
      <p:sp>
        <p:nvSpPr>
          <p:cNvPr id="11" name="Title Text"/>
          <p:cNvSpPr txBox="1"/>
          <p:nvPr>
            <p:ph type="title"/>
          </p:nvPr>
        </p:nvSpPr>
        <p:spPr>
          <a:xfrm>
            <a:off x="729599" y="1069550"/>
            <a:ext cx="3787802" cy="1988100"/>
          </a:xfrm>
          <a:prstGeom prst="rect">
            <a:avLst/>
          </a:prstGeom>
        </p:spPr>
        <p:txBody>
          <a:bodyPr/>
          <a:lstStyle>
            <a:lvl1pPr>
              <a:defRPr sz="4000"/>
            </a:lvl1pPr>
          </a:lstStyle>
          <a:p>
            <a:pPr/>
            <a:r>
              <a:t>Title Text</a:t>
            </a:r>
          </a:p>
        </p:txBody>
      </p:sp>
      <p:sp>
        <p:nvSpPr>
          <p:cNvPr id="12" name="Body Level One…"/>
          <p:cNvSpPr txBox="1"/>
          <p:nvPr>
            <p:ph type="body" sz="quarter" idx="1"/>
          </p:nvPr>
        </p:nvSpPr>
        <p:spPr>
          <a:xfrm>
            <a:off x="729595" y="3401500"/>
            <a:ext cx="3787801" cy="5412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grpSp>
        <p:nvGrpSpPr>
          <p:cNvPr id="15" name="Google Shape;13;p2"/>
          <p:cNvGrpSpPr/>
          <p:nvPr/>
        </p:nvGrpSpPr>
        <p:grpSpPr>
          <a:xfrm>
            <a:off x="830392" y="679905"/>
            <a:ext cx="745763" cy="45827"/>
            <a:chOff x="0" y="0"/>
            <a:chExt cx="745762" cy="45826"/>
          </a:xfrm>
        </p:grpSpPr>
        <p:sp>
          <p:nvSpPr>
            <p:cNvPr id="13" name="Google Shape;14;p2"/>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 name="Google Shape;15;p2"/>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6" name="Google Shape;16;p2"/>
          <p:cNvSpPr/>
          <p:nvPr/>
        </p:nvSpPr>
        <p:spPr>
          <a:xfrm>
            <a:off x="0" y="0"/>
            <a:ext cx="9144000" cy="227100"/>
          </a:xfrm>
          <a:prstGeom prst="rect">
            <a:avLst/>
          </a:prstGeom>
          <a:solidFill>
            <a:schemeClr val="accent6"/>
          </a:solidFill>
          <a:ln w="12700">
            <a:miter lim="400000"/>
          </a:ln>
        </p:spPr>
        <p:txBody>
          <a:bodyPr lIns="0" tIns="0" rIns="0" bIns="0" anchor="ctr"/>
          <a:lstStyle/>
          <a:p>
            <a:pPr>
              <a:defRPr>
                <a:solidFill>
                  <a:srgbClr val="000000"/>
                </a:solidFill>
              </a:defRPr>
            </a:pP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133" name="Google Shape;87;p11"/>
          <p:cNvSpPr/>
          <p:nvPr/>
        </p:nvSpPr>
        <p:spPr>
          <a:xfrm>
            <a:off x="0" y="0"/>
            <a:ext cx="5367000" cy="5143500"/>
          </a:xfrm>
          <a:prstGeom prst="rect">
            <a:avLst/>
          </a:prstGeom>
          <a:solidFill>
            <a:srgbClr val="E9EDEE"/>
          </a:solidFill>
          <a:ln w="12700">
            <a:miter lim="400000"/>
          </a:ln>
        </p:spPr>
        <p:txBody>
          <a:bodyPr lIns="0" tIns="0" rIns="0" bIns="0" anchor="ctr"/>
          <a:lstStyle/>
          <a:p>
            <a:pPr>
              <a:defRPr>
                <a:solidFill>
                  <a:srgbClr val="000000"/>
                </a:solidFill>
              </a:defRPr>
            </a:pPr>
          </a:p>
        </p:txBody>
      </p:sp>
      <p:sp>
        <p:nvSpPr>
          <p:cNvPr id="134" name="Title Text"/>
          <p:cNvSpPr txBox="1"/>
          <p:nvPr>
            <p:ph type="title"/>
          </p:nvPr>
        </p:nvSpPr>
        <p:spPr>
          <a:xfrm>
            <a:off x="674849" y="419399"/>
            <a:ext cx="4017302" cy="1687201"/>
          </a:xfrm>
          <a:prstGeom prst="rect">
            <a:avLst/>
          </a:prstGeom>
        </p:spPr>
        <p:txBody>
          <a:bodyPr/>
          <a:lstStyle/>
          <a:p>
            <a:pPr/>
            <a:r>
              <a:t>Title Text</a:t>
            </a:r>
          </a:p>
        </p:txBody>
      </p:sp>
      <p:sp>
        <p:nvSpPr>
          <p:cNvPr id="135" name="Body Level One…"/>
          <p:cNvSpPr txBox="1"/>
          <p:nvPr>
            <p:ph type="body" sz="half" idx="1"/>
          </p:nvPr>
        </p:nvSpPr>
        <p:spPr>
          <a:xfrm>
            <a:off x="724949" y="1590250"/>
            <a:ext cx="3913201" cy="32940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36" name="Google Shape;90;p11"/>
          <p:cNvSpPr txBox="1"/>
          <p:nvPr>
            <p:ph type="body" sz="half" idx="13"/>
          </p:nvPr>
        </p:nvSpPr>
        <p:spPr>
          <a:xfrm>
            <a:off x="5174224" y="1352624"/>
            <a:ext cx="3374400" cy="3025502"/>
          </a:xfrm>
          <a:prstGeom prst="rect">
            <a:avLst/>
          </a:prstGeom>
        </p:spPr>
        <p:txBody>
          <a:bodyPr/>
          <a:lstStyle/>
          <a:p>
            <a:pP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_1">
    <p:spTree>
      <p:nvGrpSpPr>
        <p:cNvPr id="1" name=""/>
        <p:cNvGrpSpPr/>
        <p:nvPr/>
      </p:nvGrpSpPr>
      <p:grpSpPr>
        <a:xfrm>
          <a:off x="0" y="0"/>
          <a:ext cx="0" cy="0"/>
          <a:chOff x="0" y="0"/>
          <a:chExt cx="0" cy="0"/>
        </a:xfrm>
      </p:grpSpPr>
      <p:grpSp>
        <p:nvGrpSpPr>
          <p:cNvPr id="146" name="Google Shape;94;p12"/>
          <p:cNvGrpSpPr/>
          <p:nvPr/>
        </p:nvGrpSpPr>
        <p:grpSpPr>
          <a:xfrm>
            <a:off x="792516" y="490780"/>
            <a:ext cx="745764" cy="45827"/>
            <a:chOff x="0" y="0"/>
            <a:chExt cx="745762" cy="45826"/>
          </a:xfrm>
        </p:grpSpPr>
        <p:sp>
          <p:nvSpPr>
            <p:cNvPr id="144" name="Google Shape;95;p12"/>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45" name="Google Shape;96;p12"/>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47" name="Title Text"/>
          <p:cNvSpPr txBox="1"/>
          <p:nvPr>
            <p:ph type="title"/>
          </p:nvPr>
        </p:nvSpPr>
        <p:spPr>
          <a:xfrm>
            <a:off x="635550" y="1005463"/>
            <a:ext cx="3300901" cy="1687200"/>
          </a:xfrm>
          <a:prstGeom prst="rect">
            <a:avLst/>
          </a:prstGeom>
        </p:spPr>
        <p:txBody>
          <a:bodyPr/>
          <a:lstStyle>
            <a:lvl1pPr>
              <a:defRPr>
                <a:solidFill>
                  <a:srgbClr val="FFFFFF"/>
                </a:solidFill>
              </a:defRPr>
            </a:lvl1pPr>
          </a:lstStyle>
          <a:p>
            <a:pPr/>
            <a:r>
              <a:t>Title Text</a:t>
            </a:r>
          </a:p>
        </p:txBody>
      </p:sp>
      <p:sp>
        <p:nvSpPr>
          <p:cNvPr id="148" name="Body Level One…"/>
          <p:cNvSpPr txBox="1"/>
          <p:nvPr>
            <p:ph type="body" sz="quarter" idx="1"/>
          </p:nvPr>
        </p:nvSpPr>
        <p:spPr>
          <a:xfrm>
            <a:off x="792524" y="2877549"/>
            <a:ext cx="3300902" cy="759001"/>
          </a:xfrm>
          <a:prstGeom prst="rect">
            <a:avLst/>
          </a:prstGeom>
        </p:spPr>
        <p:txBody>
          <a:bodyPr/>
          <a:lstStyle>
            <a:lvl1pPr marL="311150" indent="-165100">
              <a:lnSpc>
                <a:spcPct val="100000"/>
              </a:lnSpc>
              <a:buClrTx/>
              <a:buSzTx/>
              <a:buFontTx/>
              <a:buNone/>
              <a:defRPr sz="1600">
                <a:solidFill>
                  <a:srgbClr val="FFFFFF"/>
                </a:solidFill>
              </a:defRPr>
            </a:lvl1pPr>
            <a:lvl2pPr marL="311150" indent="304800">
              <a:lnSpc>
                <a:spcPct val="100000"/>
              </a:lnSpc>
              <a:buClrTx/>
              <a:buSzTx/>
              <a:buFontTx/>
              <a:buNone/>
              <a:defRPr sz="1600">
                <a:solidFill>
                  <a:srgbClr val="FFFFFF"/>
                </a:solidFill>
              </a:defRPr>
            </a:lvl2pPr>
            <a:lvl3pPr marL="311150" indent="762000">
              <a:lnSpc>
                <a:spcPct val="100000"/>
              </a:lnSpc>
              <a:buClrTx/>
              <a:buSzTx/>
              <a:buFontTx/>
              <a:buNone/>
              <a:defRPr sz="1600">
                <a:solidFill>
                  <a:srgbClr val="FFFFFF"/>
                </a:solidFill>
              </a:defRPr>
            </a:lvl3pPr>
            <a:lvl4pPr marL="311150" indent="1219200">
              <a:lnSpc>
                <a:spcPct val="100000"/>
              </a:lnSpc>
              <a:buClrTx/>
              <a:buSzTx/>
              <a:buFontTx/>
              <a:buNone/>
              <a:defRPr sz="1600">
                <a:solidFill>
                  <a:srgbClr val="FFFFFF"/>
                </a:solidFill>
              </a:defRPr>
            </a:lvl4pPr>
            <a:lvl5pPr marL="311150" indent="1676400">
              <a:lnSpc>
                <a:spcPct val="100000"/>
              </a:lnSpc>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49" name="Google Shape;99;p12"/>
          <p:cNvSpPr txBox="1"/>
          <p:nvPr>
            <p:ph type="body" sz="half" idx="13"/>
          </p:nvPr>
        </p:nvSpPr>
        <p:spPr>
          <a:xfrm>
            <a:off x="5174224" y="1352624"/>
            <a:ext cx="3374400" cy="3025502"/>
          </a:xfrm>
          <a:prstGeom prst="rect">
            <a:avLst/>
          </a:prstGeom>
        </p:spPr>
        <p:txBody>
          <a:bodyPr/>
          <a:lstStyle/>
          <a:p>
            <a:pPr/>
          </a:p>
        </p:txBody>
      </p:sp>
      <p:sp>
        <p:nvSpPr>
          <p:cNvPr id="150" name="Slide Number"/>
          <p:cNvSpPr txBox="1"/>
          <p:nvPr>
            <p:ph type="sldNum" sz="quarter" idx="2"/>
          </p:nvPr>
        </p:nvSpPr>
        <p:spPr>
          <a:xfrm>
            <a:off x="8748187" y="4779025"/>
            <a:ext cx="336813"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_1_2">
    <p:spTree>
      <p:nvGrpSpPr>
        <p:cNvPr id="1" name=""/>
        <p:cNvGrpSpPr/>
        <p:nvPr/>
      </p:nvGrpSpPr>
      <p:grpSpPr>
        <a:xfrm>
          <a:off x="0" y="0"/>
          <a:ext cx="0" cy="0"/>
          <a:chOff x="0" y="0"/>
          <a:chExt cx="0" cy="0"/>
        </a:xfrm>
      </p:grpSpPr>
      <p:pic>
        <p:nvPicPr>
          <p:cNvPr id="157" name="Google Shape;102;p13" descr="Google Shape;102;p13"/>
          <p:cNvPicPr>
            <a:picLocks noChangeAspect="1"/>
          </p:cNvPicPr>
          <p:nvPr/>
        </p:nvPicPr>
        <p:blipFill>
          <a:blip r:embed="rId2">
            <a:extLst/>
          </a:blip>
          <a:srcRect l="31883" t="8096" r="25713" b="0"/>
          <a:stretch>
            <a:fillRect/>
          </a:stretch>
        </p:blipFill>
        <p:spPr>
          <a:xfrm>
            <a:off x="0" y="0"/>
            <a:ext cx="2991300" cy="5143500"/>
          </a:xfrm>
          <a:prstGeom prst="rect">
            <a:avLst/>
          </a:prstGeom>
          <a:ln w="12700">
            <a:miter lim="400000"/>
          </a:ln>
        </p:spPr>
      </p:pic>
      <p:sp>
        <p:nvSpPr>
          <p:cNvPr id="158" name="Google Shape;103;p13"/>
          <p:cNvSpPr/>
          <p:nvPr/>
        </p:nvSpPr>
        <p:spPr>
          <a:xfrm>
            <a:off x="-75" y="0"/>
            <a:ext cx="2991300" cy="5143500"/>
          </a:xfrm>
          <a:prstGeom prst="rect">
            <a:avLst/>
          </a:prstGeom>
          <a:solidFill>
            <a:srgbClr val="178D7D">
              <a:alpha val="68080"/>
            </a:srgbClr>
          </a:solidFill>
          <a:ln w="12700">
            <a:miter lim="400000"/>
          </a:ln>
        </p:spPr>
        <p:txBody>
          <a:bodyPr lIns="0" tIns="0" rIns="0" bIns="0" anchor="ctr"/>
          <a:lstStyle/>
          <a:p>
            <a:pPr>
              <a:defRPr>
                <a:solidFill>
                  <a:srgbClr val="000000"/>
                </a:solidFill>
              </a:defRPr>
            </a:pPr>
          </a:p>
        </p:txBody>
      </p:sp>
      <p:grpSp>
        <p:nvGrpSpPr>
          <p:cNvPr id="161" name="Google Shape;104;p13"/>
          <p:cNvGrpSpPr/>
          <p:nvPr/>
        </p:nvGrpSpPr>
        <p:grpSpPr>
          <a:xfrm>
            <a:off x="319291" y="471880"/>
            <a:ext cx="688964" cy="45827"/>
            <a:chOff x="0" y="0"/>
            <a:chExt cx="688962" cy="45826"/>
          </a:xfrm>
        </p:grpSpPr>
        <p:sp>
          <p:nvSpPr>
            <p:cNvPr id="159" name="Google Shape;105;p13"/>
            <p:cNvSpPr/>
            <p:nvPr/>
          </p:nvSpPr>
          <p:spPr>
            <a:xfrm rot="16200000">
              <a:off x="4796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60" name="Google Shape;106;p13"/>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62" name="Title Text"/>
          <p:cNvSpPr txBox="1"/>
          <p:nvPr>
            <p:ph type="title"/>
          </p:nvPr>
        </p:nvSpPr>
        <p:spPr>
          <a:xfrm>
            <a:off x="318225" y="778300"/>
            <a:ext cx="2354701" cy="1687200"/>
          </a:xfrm>
          <a:prstGeom prst="rect">
            <a:avLst/>
          </a:prstGeom>
        </p:spPr>
        <p:txBody>
          <a:bodyPr/>
          <a:lstStyle>
            <a:lvl1pPr>
              <a:defRPr>
                <a:solidFill>
                  <a:srgbClr val="FFFFFF"/>
                </a:solidFill>
              </a:defRPr>
            </a:lvl1pPr>
          </a:lstStyle>
          <a:p>
            <a:pPr/>
            <a:r>
              <a:t>Title Text</a:t>
            </a:r>
          </a:p>
        </p:txBody>
      </p:sp>
      <p:sp>
        <p:nvSpPr>
          <p:cNvPr id="163" name="Body Level One…"/>
          <p:cNvSpPr txBox="1"/>
          <p:nvPr>
            <p:ph type="body" sz="half" idx="1"/>
          </p:nvPr>
        </p:nvSpPr>
        <p:spPr>
          <a:xfrm>
            <a:off x="5174224" y="1352624"/>
            <a:ext cx="3374401" cy="30255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171" name="Body Level One…"/>
          <p:cNvSpPr txBox="1"/>
          <p:nvPr>
            <p:ph type="body" sz="quarter" idx="1"/>
          </p:nvPr>
        </p:nvSpPr>
        <p:spPr>
          <a:xfrm>
            <a:off x="724949" y="4372550"/>
            <a:ext cx="7697401" cy="4605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bg>
      <p:bgPr>
        <a:solidFill>
          <a:srgbClr val="1A9988"/>
        </a:solidFill>
      </p:bgPr>
    </p:bg>
    <p:spTree>
      <p:nvGrpSpPr>
        <p:cNvPr id="1" name=""/>
        <p:cNvGrpSpPr/>
        <p:nvPr/>
      </p:nvGrpSpPr>
      <p:grpSpPr>
        <a:xfrm>
          <a:off x="0" y="0"/>
          <a:ext cx="0" cy="0"/>
          <a:chOff x="0" y="0"/>
          <a:chExt cx="0" cy="0"/>
        </a:xfrm>
      </p:grpSpPr>
      <p:grpSp>
        <p:nvGrpSpPr>
          <p:cNvPr id="181" name="Google Shape;114;p15"/>
          <p:cNvGrpSpPr/>
          <p:nvPr/>
        </p:nvGrpSpPr>
        <p:grpSpPr>
          <a:xfrm>
            <a:off x="830392" y="4169130"/>
            <a:ext cx="745763" cy="45827"/>
            <a:chOff x="0" y="0"/>
            <a:chExt cx="745762" cy="45826"/>
          </a:xfrm>
        </p:grpSpPr>
        <p:sp>
          <p:nvSpPr>
            <p:cNvPr id="179" name="Google Shape;115;p15"/>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80" name="Google Shape;116;p15"/>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82" name="Title Text"/>
          <p:cNvSpPr txBox="1"/>
          <p:nvPr>
            <p:ph type="title"/>
          </p:nvPr>
        </p:nvSpPr>
        <p:spPr>
          <a:xfrm>
            <a:off x="729450" y="733950"/>
            <a:ext cx="7688400" cy="1244701"/>
          </a:xfrm>
          <a:prstGeom prst="rect">
            <a:avLst/>
          </a:prstGeom>
        </p:spPr>
        <p:txBody>
          <a:bodyPr/>
          <a:lstStyle>
            <a:lvl1pPr>
              <a:defRPr sz="8000">
                <a:solidFill>
                  <a:srgbClr val="FFFFFF"/>
                </a:solidFill>
              </a:defRPr>
            </a:lvl1pPr>
          </a:lstStyle>
          <a:p>
            <a:pPr/>
            <a:r>
              <a:t>Title Text</a:t>
            </a:r>
          </a:p>
        </p:txBody>
      </p:sp>
      <p:sp>
        <p:nvSpPr>
          <p:cNvPr id="183" name="Body Level One…"/>
          <p:cNvSpPr txBox="1"/>
          <p:nvPr>
            <p:ph type="body" sz="half" idx="1"/>
          </p:nvPr>
        </p:nvSpPr>
        <p:spPr>
          <a:xfrm>
            <a:off x="729450" y="2272888"/>
            <a:ext cx="7688400" cy="1580401"/>
          </a:xfrm>
          <a:prstGeom prst="rect">
            <a:avLst/>
          </a:prstGeom>
        </p:spPr>
        <p:txBody>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TOLAYOUT">
    <p:spTree>
      <p:nvGrpSpPr>
        <p:cNvPr id="1" name=""/>
        <p:cNvGrpSpPr/>
        <p:nvPr/>
      </p:nvGrpSpPr>
      <p:grpSpPr>
        <a:xfrm>
          <a:off x="0" y="0"/>
          <a:ext cx="0" cy="0"/>
          <a:chOff x="0" y="0"/>
          <a:chExt cx="0" cy="0"/>
        </a:xfrm>
      </p:grpSpPr>
      <p:sp>
        <p:nvSpPr>
          <p:cNvPr id="198" name="Google Shape;123;p17"/>
          <p:cNvSpPr/>
          <p:nvPr/>
        </p:nvSpPr>
        <p:spPr>
          <a:xfrm>
            <a:off x="0" y="0"/>
            <a:ext cx="9144000" cy="5143500"/>
          </a:xfrm>
          <a:prstGeom prst="rect">
            <a:avLst/>
          </a:prstGeom>
          <a:solidFill>
            <a:srgbClr val="FFFFFF"/>
          </a:solidFill>
          <a:ln w="12700">
            <a:miter lim="400000"/>
          </a:ln>
        </p:spPr>
        <p:txBody>
          <a:bodyPr lIns="0" tIns="0" rIns="0" bIns="0" anchor="ctr"/>
          <a:lstStyle/>
          <a:p>
            <a:pPr>
              <a:defRPr>
                <a:solidFill>
                  <a:srgbClr val="000000"/>
                </a:solidFill>
              </a:defRPr>
            </a:pPr>
          </a:p>
        </p:txBody>
      </p:sp>
      <p:sp>
        <p:nvSpPr>
          <p:cNvPr id="199" name="Google Shape;124;p17"/>
          <p:cNvSpPr/>
          <p:nvPr/>
        </p:nvSpPr>
        <p:spPr>
          <a:xfrm>
            <a:off x="0" y="0"/>
            <a:ext cx="2543400" cy="5143500"/>
          </a:xfrm>
          <a:prstGeom prst="rect">
            <a:avLst/>
          </a:prstGeom>
          <a:solidFill>
            <a:srgbClr val="1A9988"/>
          </a:solidFill>
          <a:ln w="12700">
            <a:miter lim="400000"/>
          </a:ln>
        </p:spPr>
        <p:txBody>
          <a:bodyPr lIns="0" tIns="0" rIns="0" bIns="0" anchor="ctr"/>
          <a:lstStyle/>
          <a:p>
            <a:pPr>
              <a:defRPr>
                <a:solidFill>
                  <a:srgbClr val="000000"/>
                </a:solidFill>
              </a:defRPr>
            </a:pPr>
          </a:p>
        </p:txBody>
      </p:sp>
      <p:sp>
        <p:nvSpPr>
          <p:cNvPr id="200" name="Title Text"/>
          <p:cNvSpPr txBox="1"/>
          <p:nvPr>
            <p:ph type="title"/>
          </p:nvPr>
        </p:nvSpPr>
        <p:spPr>
          <a:xfrm>
            <a:off x="311724" y="653326"/>
            <a:ext cx="3706502" cy="3334500"/>
          </a:xfrm>
          <a:prstGeom prst="rect">
            <a:avLst/>
          </a:prstGeom>
        </p:spPr>
        <p:txBody>
          <a:bodyPr/>
          <a:lstStyle>
            <a:lvl1pPr>
              <a:defRPr sz="2400">
                <a:solidFill>
                  <a:srgbClr val="FFFFFF"/>
                </a:solidFill>
              </a:defRPr>
            </a:lvl1pPr>
          </a:lstStyle>
          <a:p>
            <a:pPr/>
            <a:r>
              <a:t>Title Text</a:t>
            </a:r>
          </a:p>
        </p:txBody>
      </p:sp>
      <p:sp>
        <p:nvSpPr>
          <p:cNvPr id="201" name="Body Level One…"/>
          <p:cNvSpPr txBox="1"/>
          <p:nvPr>
            <p:ph type="body" sz="half" idx="1"/>
          </p:nvPr>
        </p:nvSpPr>
        <p:spPr>
          <a:xfrm>
            <a:off x="4620574" y="653324"/>
            <a:ext cx="4211701" cy="3741301"/>
          </a:xfrm>
          <a:prstGeom prst="rect">
            <a:avLst/>
          </a:prstGeom>
        </p:spPr>
        <p:txBody>
          <a:bodyPr/>
          <a:lstStyle>
            <a:lvl1pPr indent="-304800">
              <a:buClr>
                <a:srgbClr val="284F7D"/>
              </a:buClr>
              <a:buSzPts val="1200"/>
              <a:defRPr sz="1200">
                <a:solidFill>
                  <a:srgbClr val="E9EDEE"/>
                </a:solidFill>
              </a:defRPr>
            </a:lvl1pPr>
            <a:lvl2pPr marL="972819" indent="-350519">
              <a:buClr>
                <a:srgbClr val="284F7D"/>
              </a:buClr>
              <a:buSzPts val="1200"/>
              <a:defRPr sz="1200">
                <a:solidFill>
                  <a:srgbClr val="E9EDEE"/>
                </a:solidFill>
              </a:defRPr>
            </a:lvl2pPr>
            <a:lvl3pPr marL="1430019" indent="-350519">
              <a:buClr>
                <a:srgbClr val="284F7D"/>
              </a:buClr>
              <a:buSzPts val="1200"/>
              <a:defRPr sz="1200">
                <a:solidFill>
                  <a:srgbClr val="E9EDEE"/>
                </a:solidFill>
              </a:defRPr>
            </a:lvl3pPr>
            <a:lvl4pPr marL="1887220" indent="-350520">
              <a:buClr>
                <a:srgbClr val="284F7D"/>
              </a:buClr>
              <a:buSzPts val="1200"/>
              <a:defRPr sz="1200">
                <a:solidFill>
                  <a:srgbClr val="E9EDEE"/>
                </a:solidFill>
              </a:defRPr>
            </a:lvl4pPr>
            <a:lvl5pPr marL="2344420" indent="-350520">
              <a:buClr>
                <a:srgbClr val="284F7D"/>
              </a:buClr>
              <a:buSzPts val="1200"/>
              <a:defRPr sz="1200">
                <a:solidFill>
                  <a:srgbClr val="E9EDEE"/>
                </a:solidFill>
              </a:defRPr>
            </a:lvl5pPr>
          </a:lstStyle>
          <a:p>
            <a:pPr/>
            <a:r>
              <a:t>Body Level One</a:t>
            </a:r>
          </a:p>
          <a:p>
            <a:pPr lvl="1"/>
            <a:r>
              <a:t>Body Level Two</a:t>
            </a:r>
          </a:p>
          <a:p>
            <a:pPr lvl="2"/>
            <a:r>
              <a:t>Body Level Three</a:t>
            </a:r>
          </a:p>
          <a:p>
            <a:pPr lvl="3"/>
            <a:r>
              <a:t>Body Level Four</a:t>
            </a:r>
          </a:p>
          <a:p>
            <a:pPr lvl="4"/>
            <a:r>
              <a:t>Body Level Five</a:t>
            </a:r>
          </a:p>
        </p:txBody>
      </p:sp>
      <p:sp>
        <p:nvSpPr>
          <p:cNvPr id="202" name="Slide Number"/>
          <p:cNvSpPr txBox="1"/>
          <p:nvPr>
            <p:ph type="sldNum" sz="quarter" idx="2"/>
          </p:nvPr>
        </p:nvSpPr>
        <p:spPr>
          <a:xfrm>
            <a:off x="8684345" y="4692391"/>
            <a:ext cx="336813" cy="335251"/>
          </a:xfrm>
          <a:prstGeom prst="rect">
            <a:avLst/>
          </a:prstGeom>
        </p:spPr>
        <p:txBody>
          <a:bodyPr/>
          <a:lstStyle>
            <a:lvl1pPr>
              <a:defRPr>
                <a:solidFill>
                  <a:srgbClr val="61616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bg>
      <p:bgPr>
        <a:solidFill>
          <a:srgbClr val="E9EDEE"/>
        </a:solidFill>
      </p:bgPr>
    </p:bg>
    <p:spTree>
      <p:nvGrpSpPr>
        <p:cNvPr id="1" name=""/>
        <p:cNvGrpSpPr/>
        <p:nvPr/>
      </p:nvGrpSpPr>
      <p:grpSpPr>
        <a:xfrm>
          <a:off x="0" y="0"/>
          <a:ext cx="0" cy="0"/>
          <a:chOff x="0" y="0"/>
          <a:chExt cx="0" cy="0"/>
        </a:xfrm>
      </p:grpSpPr>
      <p:sp>
        <p:nvSpPr>
          <p:cNvPr id="24" name="Title Text"/>
          <p:cNvSpPr txBox="1"/>
          <p:nvPr>
            <p:ph type="title"/>
          </p:nvPr>
        </p:nvSpPr>
        <p:spPr>
          <a:xfrm>
            <a:off x="729450" y="1322449"/>
            <a:ext cx="3787801" cy="1988101"/>
          </a:xfrm>
          <a:prstGeom prst="rect">
            <a:avLst/>
          </a:prstGeom>
        </p:spPr>
        <p:txBody>
          <a:bodyPr/>
          <a:lstStyle>
            <a:lvl1pPr>
              <a:defRPr sz="4000"/>
            </a:lvl1pPr>
          </a:lstStyle>
          <a:p>
            <a:pPr/>
            <a:r>
              <a:t>Title Text</a:t>
            </a:r>
          </a:p>
        </p:txBody>
      </p:sp>
      <p:sp>
        <p:nvSpPr>
          <p:cNvPr id="25" name="Body Level One…"/>
          <p:cNvSpPr txBox="1"/>
          <p:nvPr>
            <p:ph type="body" sz="quarter" idx="1"/>
          </p:nvPr>
        </p:nvSpPr>
        <p:spPr>
          <a:xfrm>
            <a:off x="729595" y="3401500"/>
            <a:ext cx="3787801" cy="5412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grpSp>
        <p:nvGrpSpPr>
          <p:cNvPr id="28" name="Google Shape;21;p3"/>
          <p:cNvGrpSpPr/>
          <p:nvPr/>
        </p:nvGrpSpPr>
        <p:grpSpPr>
          <a:xfrm>
            <a:off x="830392" y="1191255"/>
            <a:ext cx="745763" cy="45827"/>
            <a:chOff x="0" y="0"/>
            <a:chExt cx="745762" cy="45826"/>
          </a:xfrm>
        </p:grpSpPr>
        <p:sp>
          <p:nvSpPr>
            <p:cNvPr id="26" name="Google Shape;22;p3"/>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Google Shape;23;p3"/>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29" name="Google Shape;24;p3"/>
          <p:cNvSpPr/>
          <p:nvPr/>
        </p:nvSpPr>
        <p:spPr>
          <a:xfrm>
            <a:off x="0" y="0"/>
            <a:ext cx="9144000" cy="467101"/>
          </a:xfrm>
          <a:prstGeom prst="rect">
            <a:avLst/>
          </a:prstGeom>
          <a:solidFill>
            <a:srgbClr val="FFFFFF"/>
          </a:solidFill>
          <a:ln w="12700">
            <a:miter lim="400000"/>
          </a:ln>
        </p:spPr>
        <p:txBody>
          <a:bodyPr lIns="0" tIns="0" rIns="0" bIns="0" anchor="ctr"/>
          <a:lstStyle/>
          <a:p>
            <a:pPr>
              <a:defRPr>
                <a:solidFill>
                  <a:srgbClr val="000000"/>
                </a:solidFill>
              </a:defRPr>
            </a:pPr>
          </a:p>
        </p:txBody>
      </p:sp>
      <p:grpSp>
        <p:nvGrpSpPr>
          <p:cNvPr id="38" name="Google Shape;25;p3"/>
          <p:cNvGrpSpPr/>
          <p:nvPr/>
        </p:nvGrpSpPr>
        <p:grpSpPr>
          <a:xfrm>
            <a:off x="5063108" y="1313285"/>
            <a:ext cx="3459716" cy="2670464"/>
            <a:chOff x="0" y="0"/>
            <a:chExt cx="3459715" cy="2670462"/>
          </a:xfrm>
        </p:grpSpPr>
        <p:sp>
          <p:nvSpPr>
            <p:cNvPr id="30" name="Google Shape;26;p3"/>
            <p:cNvSpPr/>
            <p:nvPr/>
          </p:nvSpPr>
          <p:spPr>
            <a:xfrm>
              <a:off x="1302461" y="1967059"/>
              <a:ext cx="944323" cy="6630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3791" y="0"/>
                  </a:lnTo>
                  <a:lnTo>
                    <a:pt x="17809" y="0"/>
                  </a:lnTo>
                  <a:lnTo>
                    <a:pt x="21600" y="21600"/>
                  </a:lnTo>
                  <a:close/>
                </a:path>
              </a:pathLst>
            </a:custGeom>
            <a:solidFill>
              <a:srgbClr val="CCCCCC"/>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1" name="Google Shape;27;p3"/>
            <p:cNvSpPr/>
            <p:nvPr/>
          </p:nvSpPr>
          <p:spPr>
            <a:xfrm rot="10800000">
              <a:off x="1400269" y="2023381"/>
              <a:ext cx="400040" cy="6063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0897" y="0"/>
                  </a:lnTo>
                  <a:lnTo>
                    <a:pt x="21600" y="21600"/>
                  </a:lnTo>
                  <a:close/>
                </a:path>
              </a:pathLst>
            </a:custGeom>
            <a:solidFill>
              <a:srgbClr val="99999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Google Shape;28;p3"/>
            <p:cNvSpPr/>
            <p:nvPr/>
          </p:nvSpPr>
          <p:spPr>
            <a:xfrm>
              <a:off x="1214268" y="2023200"/>
              <a:ext cx="163435" cy="6063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288" y="0"/>
                  </a:lnTo>
                  <a:lnTo>
                    <a:pt x="21600" y="21600"/>
                  </a:lnTo>
                  <a:close/>
                </a:path>
              </a:pathLst>
            </a:custGeom>
            <a:solidFill>
              <a:srgbClr val="99999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3" name="Google Shape;29;p3"/>
            <p:cNvSpPr/>
            <p:nvPr/>
          </p:nvSpPr>
          <p:spPr>
            <a:xfrm rot="10800000">
              <a:off x="1124745" y="2617248"/>
              <a:ext cx="1210316" cy="45582"/>
            </a:xfrm>
            <a:prstGeom prst="roundRect">
              <a:avLst>
                <a:gd name="adj" fmla="val 50000"/>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4" name="Google Shape;30;p3"/>
            <p:cNvSpPr/>
            <p:nvPr/>
          </p:nvSpPr>
          <p:spPr>
            <a:xfrm rot="10800000">
              <a:off x="1114855" y="2624881"/>
              <a:ext cx="1230108" cy="45583"/>
            </a:xfrm>
            <a:prstGeom prst="roundRect">
              <a:avLst>
                <a:gd name="adj" fmla="val 50000"/>
              </a:avLst>
            </a:prstGeom>
            <a:solidFill>
              <a:srgbClr val="B7B7B7"/>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Google Shape;31;p3"/>
            <p:cNvSpPr/>
            <p:nvPr/>
          </p:nvSpPr>
          <p:spPr>
            <a:xfrm>
              <a:off x="1373358" y="2023298"/>
              <a:ext cx="42883" cy="594063"/>
            </a:xfrm>
            <a:prstGeom prst="rect">
              <a:avLst/>
            </a:prstGeom>
            <a:solidFill>
              <a:srgbClr val="999999"/>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6" name="Google Shape;32;p3"/>
            <p:cNvSpPr/>
            <p:nvPr/>
          </p:nvSpPr>
          <p:spPr>
            <a:xfrm>
              <a:off x="0" y="16832"/>
              <a:ext cx="3459716" cy="2013695"/>
            </a:xfrm>
            <a:prstGeom prst="roundRect">
              <a:avLst>
                <a:gd name="adj" fmla="val 1882"/>
              </a:avLst>
            </a:prstGeom>
            <a:solidFill>
              <a:srgbClr val="66666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7" name="Google Shape;33;p3"/>
            <p:cNvSpPr/>
            <p:nvPr/>
          </p:nvSpPr>
          <p:spPr>
            <a:xfrm>
              <a:off x="0" y="0"/>
              <a:ext cx="3459716" cy="2013694"/>
            </a:xfrm>
            <a:prstGeom prst="roundRect">
              <a:avLst>
                <a:gd name="adj" fmla="val 1764"/>
              </a:avLst>
            </a:prstGeom>
            <a:solidFill>
              <a:srgbClr val="434343"/>
            </a:solidFill>
            <a:ln w="12700" cap="flat">
              <a:noFill/>
              <a:miter lim="400000"/>
            </a:ln>
            <a:effectLst/>
          </p:spPr>
          <p:txBody>
            <a:bodyPr wrap="square" lIns="0" tIns="0" rIns="0" bIns="0" numCol="1" anchor="ctr">
              <a:noAutofit/>
            </a:bodyPr>
            <a:lstStyle/>
            <a:p>
              <a:pPr>
                <a:defRPr>
                  <a:solidFill>
                    <a:srgbClr val="000000"/>
                  </a:solidFill>
                </a:defRPr>
              </a:pPr>
            </a:p>
          </p:txBody>
        </p:sp>
      </p:grpSp>
      <p:pic>
        <p:nvPicPr>
          <p:cNvPr id="39" name="Google Shape;34;p3" descr="Google Shape;34;p3"/>
          <p:cNvPicPr>
            <a:picLocks noChangeAspect="1"/>
          </p:cNvPicPr>
          <p:nvPr/>
        </p:nvPicPr>
        <p:blipFill>
          <a:blip r:embed="rId2">
            <a:extLst/>
          </a:blip>
          <a:srcRect l="0" t="0" r="0" b="25075"/>
          <a:stretch>
            <a:fillRect/>
          </a:stretch>
        </p:blipFill>
        <p:spPr>
          <a:xfrm>
            <a:off x="5161724" y="1399791"/>
            <a:ext cx="3262826" cy="1833425"/>
          </a:xfrm>
          <a:prstGeom prst="rect">
            <a:avLst/>
          </a:prstGeom>
          <a:ln w="12700">
            <a:miter lim="400000"/>
          </a:ln>
        </p:spPr>
      </p:pic>
      <p:sp>
        <p:nvSpPr>
          <p:cNvPr id="40" name="Google Shape;35;p3"/>
          <p:cNvSpPr/>
          <p:nvPr/>
        </p:nvSpPr>
        <p:spPr>
          <a:xfrm flipH="1">
            <a:off x="5156272" y="1401825"/>
            <a:ext cx="3268501" cy="1812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00000">
              <a:alpha val="3080"/>
            </a:srgbClr>
          </a:solidFill>
          <a:ln w="12700">
            <a:miter lim="400000"/>
          </a:ln>
        </p:spPr>
        <p:txBody>
          <a:bodyPr lIns="0" tIns="0" rIns="0" bIns="0" anchor="ctr"/>
          <a:lstStyle/>
          <a:p>
            <a:pPr>
              <a:defRPr>
                <a:solidFill>
                  <a:srgbClr val="000000"/>
                </a:solidFill>
              </a:defRPr>
            </a:pPr>
          </a:p>
        </p:txBody>
      </p:sp>
      <p:grpSp>
        <p:nvGrpSpPr>
          <p:cNvPr id="47" name="Google Shape;36;p3"/>
          <p:cNvGrpSpPr/>
          <p:nvPr/>
        </p:nvGrpSpPr>
        <p:grpSpPr>
          <a:xfrm>
            <a:off x="7666680" y="2077877"/>
            <a:ext cx="1148180" cy="2282764"/>
            <a:chOff x="0" y="0"/>
            <a:chExt cx="1148179" cy="2282763"/>
          </a:xfrm>
        </p:grpSpPr>
        <p:grpSp>
          <p:nvGrpSpPr>
            <p:cNvPr id="44" name="Google Shape;37;p3"/>
            <p:cNvGrpSpPr/>
            <p:nvPr/>
          </p:nvGrpSpPr>
          <p:grpSpPr>
            <a:xfrm>
              <a:off x="0" y="-1"/>
              <a:ext cx="1148180" cy="2282765"/>
              <a:chOff x="0" y="0"/>
              <a:chExt cx="1148179" cy="2282763"/>
            </a:xfrm>
          </p:grpSpPr>
          <p:sp>
            <p:nvSpPr>
              <p:cNvPr id="41" name="Google Shape;38;p3"/>
              <p:cNvSpPr/>
              <p:nvPr/>
            </p:nvSpPr>
            <p:spPr>
              <a:xfrm rot="16200000">
                <a:off x="-559857" y="576817"/>
                <a:ext cx="2265803" cy="1146090"/>
              </a:xfrm>
              <a:prstGeom prst="roundRect">
                <a:avLst>
                  <a:gd name="adj" fmla="val 4551"/>
                </a:avLst>
              </a:prstGeom>
              <a:solidFill>
                <a:srgbClr val="666666"/>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2" name="Google Shape;39;p3"/>
              <p:cNvSpPr/>
              <p:nvPr/>
            </p:nvSpPr>
            <p:spPr>
              <a:xfrm rot="16200000">
                <a:off x="-557767" y="559856"/>
                <a:ext cx="2265803" cy="1146090"/>
              </a:xfrm>
              <a:prstGeom prst="roundRect">
                <a:avLst>
                  <a:gd name="adj" fmla="val 4551"/>
                </a:avLst>
              </a:prstGeom>
              <a:solidFill>
                <a:srgbClr val="33333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Google Shape;40;p3"/>
              <p:cNvSpPr/>
              <p:nvPr/>
            </p:nvSpPr>
            <p:spPr>
              <a:xfrm>
                <a:off x="387824" y="2093050"/>
                <a:ext cx="374506" cy="60834"/>
              </a:xfrm>
              <a:prstGeom prst="roundRect">
                <a:avLst>
                  <a:gd name="adj" fmla="val 50000"/>
                </a:avLst>
              </a:prstGeom>
              <a:solidFill>
                <a:srgbClr val="4B4B4B"/>
              </a:solidFill>
              <a:ln w="12700" cap="flat">
                <a:noFill/>
                <a:miter lim="400000"/>
              </a:ln>
              <a:effectLst/>
            </p:spPr>
            <p:txBody>
              <a:bodyPr wrap="square" lIns="0" tIns="0" rIns="0" bIns="0" numCol="1" anchor="ctr">
                <a:noAutofit/>
              </a:bodyPr>
              <a:lstStyle/>
              <a:p>
                <a:pPr>
                  <a:defRPr>
                    <a:solidFill>
                      <a:srgbClr val="000000"/>
                    </a:solidFill>
                  </a:defRPr>
                </a:pPr>
              </a:p>
            </p:txBody>
          </p:sp>
        </p:grpSp>
        <p:pic>
          <p:nvPicPr>
            <p:cNvPr id="45" name="Google Shape;41;p3" descr="Google Shape;41;p3"/>
            <p:cNvPicPr>
              <a:picLocks noChangeAspect="1"/>
            </p:cNvPicPr>
            <p:nvPr/>
          </p:nvPicPr>
          <p:blipFill>
            <a:blip r:embed="rId3">
              <a:extLst/>
            </a:blip>
            <a:srcRect l="0" t="4362" r="0" b="4370"/>
            <a:stretch>
              <a:fillRect/>
            </a:stretch>
          </p:blipFill>
          <p:spPr>
            <a:xfrm>
              <a:off x="54158" y="144846"/>
              <a:ext cx="1037556" cy="1833418"/>
            </a:xfrm>
            <a:prstGeom prst="rect">
              <a:avLst/>
            </a:prstGeom>
            <a:ln w="12700" cap="flat">
              <a:noFill/>
              <a:miter lim="400000"/>
            </a:ln>
            <a:effectLst/>
          </p:spPr>
        </p:pic>
        <p:sp>
          <p:nvSpPr>
            <p:cNvPr id="46" name="Google Shape;42;p3"/>
            <p:cNvSpPr/>
            <p:nvPr/>
          </p:nvSpPr>
          <p:spPr>
            <a:xfrm flipH="1">
              <a:off x="55661" y="145096"/>
              <a:ext cx="1037701" cy="1832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000000">
                <a:alpha val="3080"/>
              </a:srgbClr>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1A9988"/>
        </a:solidFill>
      </p:bgPr>
    </p:bg>
    <p:spTree>
      <p:nvGrpSpPr>
        <p:cNvPr id="1" name=""/>
        <p:cNvGrpSpPr/>
        <p:nvPr/>
      </p:nvGrpSpPr>
      <p:grpSpPr>
        <a:xfrm>
          <a:off x="0" y="0"/>
          <a:ext cx="0" cy="0"/>
          <a:chOff x="0" y="0"/>
          <a:chExt cx="0" cy="0"/>
        </a:xfrm>
      </p:grpSpPr>
      <p:grpSp>
        <p:nvGrpSpPr>
          <p:cNvPr id="57" name="Google Shape;44;p4"/>
          <p:cNvGrpSpPr/>
          <p:nvPr/>
        </p:nvGrpSpPr>
        <p:grpSpPr>
          <a:xfrm>
            <a:off x="820942" y="509731"/>
            <a:ext cx="745763" cy="45827"/>
            <a:chOff x="0" y="0"/>
            <a:chExt cx="745762" cy="45826"/>
          </a:xfrm>
        </p:grpSpPr>
        <p:sp>
          <p:nvSpPr>
            <p:cNvPr id="55" name="Google Shape;45;p4"/>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56" name="Google Shape;46;p4"/>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58" name="Title Text"/>
          <p:cNvSpPr txBox="1"/>
          <p:nvPr>
            <p:ph type="title"/>
          </p:nvPr>
        </p:nvSpPr>
        <p:spPr>
          <a:xfrm>
            <a:off x="727800" y="745050"/>
            <a:ext cx="7688400" cy="1518601"/>
          </a:xfrm>
          <a:prstGeom prst="rect">
            <a:avLst/>
          </a:prstGeom>
        </p:spPr>
        <p:txBody>
          <a:bodyPr/>
          <a:lstStyle>
            <a:lvl1pPr>
              <a:defRPr>
                <a:solidFill>
                  <a:srgbClr val="FFFFFF"/>
                </a:solidFill>
              </a:defRPr>
            </a:lvl1pPr>
          </a:lstStyle>
          <a:p>
            <a:pPr/>
            <a:r>
              <a:t>Title Text</a:t>
            </a:r>
          </a:p>
        </p:txBody>
      </p:sp>
      <p:sp>
        <p:nvSpPr>
          <p:cNvPr id="5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75" name="Google Shape;54;p6"/>
          <p:cNvSpPr/>
          <p:nvPr/>
        </p:nvSpPr>
        <p:spPr>
          <a:xfrm>
            <a:off x="0" y="-1"/>
            <a:ext cx="9144000" cy="487802"/>
          </a:xfrm>
          <a:prstGeom prst="rect">
            <a:avLst/>
          </a:prstGeom>
          <a:solidFill>
            <a:srgbClr val="E9EDEE"/>
          </a:solidFill>
          <a:ln w="12700">
            <a:miter lim="400000"/>
          </a:ln>
        </p:spPr>
        <p:txBody>
          <a:bodyPr lIns="0" tIns="0" rIns="0" bIns="0" anchor="ctr"/>
          <a:lstStyle/>
          <a:p>
            <a:pPr>
              <a:defRPr>
                <a:solidFill>
                  <a:srgbClr val="000000"/>
                </a:solidFill>
              </a:defRPr>
            </a:pPr>
          </a:p>
        </p:txBody>
      </p:sp>
      <p:grpSp>
        <p:nvGrpSpPr>
          <p:cNvPr id="78" name="Google Shape;55;p6"/>
          <p:cNvGrpSpPr/>
          <p:nvPr/>
        </p:nvGrpSpPr>
        <p:grpSpPr>
          <a:xfrm>
            <a:off x="830392" y="1191255"/>
            <a:ext cx="745763" cy="45827"/>
            <a:chOff x="0" y="0"/>
            <a:chExt cx="745762" cy="45826"/>
          </a:xfrm>
        </p:grpSpPr>
        <p:sp>
          <p:nvSpPr>
            <p:cNvPr id="76" name="Google Shape;56;p6"/>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77" name="Google Shape;57;p6"/>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79" name="Title Text"/>
          <p:cNvSpPr txBox="1"/>
          <p:nvPr>
            <p:ph type="title"/>
          </p:nvPr>
        </p:nvSpPr>
        <p:spPr>
          <a:xfrm>
            <a:off x="729450" y="1318650"/>
            <a:ext cx="7688400" cy="535201"/>
          </a:xfrm>
          <a:prstGeom prst="rect">
            <a:avLst/>
          </a:prstGeom>
        </p:spPr>
        <p:txBody>
          <a:bodyPr/>
          <a:lstStyle/>
          <a:p>
            <a:pPr/>
            <a:r>
              <a:t>Title Text</a:t>
            </a:r>
          </a:p>
        </p:txBody>
      </p:sp>
      <p:sp>
        <p:nvSpPr>
          <p:cNvPr id="80" name="Body Level One…"/>
          <p:cNvSpPr txBox="1"/>
          <p:nvPr>
            <p:ph type="body" sz="quarter" idx="1"/>
          </p:nvPr>
        </p:nvSpPr>
        <p:spPr>
          <a:xfrm>
            <a:off x="729325" y="2078875"/>
            <a:ext cx="3774300" cy="22611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1" name="Google Shape;60;p6"/>
          <p:cNvSpPr txBox="1"/>
          <p:nvPr>
            <p:ph type="body" sz="quarter" idx="13"/>
          </p:nvPr>
        </p:nvSpPr>
        <p:spPr>
          <a:xfrm>
            <a:off x="4643604" y="2078875"/>
            <a:ext cx="3774300" cy="2261101"/>
          </a:xfrm>
          <a:prstGeom prst="rect">
            <a:avLst/>
          </a:prstGeom>
        </p:spPr>
        <p:txBody>
          <a:bodyPr/>
          <a:lstStyle/>
          <a:p>
            <a:pP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89" name="Google Shape;63;p7"/>
          <p:cNvSpPr/>
          <p:nvPr/>
        </p:nvSpPr>
        <p:spPr>
          <a:xfrm>
            <a:off x="0" y="-1"/>
            <a:ext cx="9144000" cy="487802"/>
          </a:xfrm>
          <a:prstGeom prst="rect">
            <a:avLst/>
          </a:prstGeom>
          <a:solidFill>
            <a:srgbClr val="E9EDEE"/>
          </a:solidFill>
          <a:ln w="12700">
            <a:miter lim="400000"/>
          </a:ln>
        </p:spPr>
        <p:txBody>
          <a:bodyPr lIns="0" tIns="0" rIns="0" bIns="0" anchor="ctr"/>
          <a:lstStyle/>
          <a:p>
            <a:pPr>
              <a:defRPr>
                <a:solidFill>
                  <a:srgbClr val="000000"/>
                </a:solidFill>
              </a:defRPr>
            </a:pPr>
          </a:p>
        </p:txBody>
      </p:sp>
      <p:grpSp>
        <p:nvGrpSpPr>
          <p:cNvPr id="92" name="Google Shape;64;p7"/>
          <p:cNvGrpSpPr/>
          <p:nvPr/>
        </p:nvGrpSpPr>
        <p:grpSpPr>
          <a:xfrm>
            <a:off x="830392" y="1191255"/>
            <a:ext cx="745763" cy="45827"/>
            <a:chOff x="0" y="0"/>
            <a:chExt cx="745762" cy="45826"/>
          </a:xfrm>
        </p:grpSpPr>
        <p:sp>
          <p:nvSpPr>
            <p:cNvPr id="90" name="Google Shape;65;p7"/>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91" name="Google Shape;66;p7"/>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93" name="Title Text"/>
          <p:cNvSpPr txBox="1"/>
          <p:nvPr>
            <p:ph type="title"/>
          </p:nvPr>
        </p:nvSpPr>
        <p:spPr>
          <a:xfrm>
            <a:off x="729450" y="1318650"/>
            <a:ext cx="7688400" cy="535201"/>
          </a:xfrm>
          <a:prstGeom prst="rect">
            <a:avLst/>
          </a:prstGeom>
        </p:spPr>
        <p:txBody>
          <a:bodyPr/>
          <a:lstStyle/>
          <a:p>
            <a:pPr/>
            <a:r>
              <a:t>Title Text</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_1">
    <p:spTree>
      <p:nvGrpSpPr>
        <p:cNvPr id="1" name=""/>
        <p:cNvGrpSpPr/>
        <p:nvPr/>
      </p:nvGrpSpPr>
      <p:grpSpPr>
        <a:xfrm>
          <a:off x="0" y="0"/>
          <a:ext cx="0" cy="0"/>
          <a:chOff x="0" y="0"/>
          <a:chExt cx="0" cy="0"/>
        </a:xfrm>
      </p:grpSpPr>
      <p:sp>
        <p:nvSpPr>
          <p:cNvPr id="101" name="Google Shape;70;p8"/>
          <p:cNvSpPr/>
          <p:nvPr/>
        </p:nvSpPr>
        <p:spPr>
          <a:xfrm>
            <a:off x="0" y="-1"/>
            <a:ext cx="9144000" cy="487802"/>
          </a:xfrm>
          <a:prstGeom prst="rect">
            <a:avLst/>
          </a:prstGeom>
          <a:solidFill>
            <a:srgbClr val="E9EDEE"/>
          </a:solidFill>
          <a:ln w="12700">
            <a:miter lim="400000"/>
          </a:ln>
        </p:spPr>
        <p:txBody>
          <a:bodyPr lIns="0" tIns="0" rIns="0" bIns="0" anchor="ctr"/>
          <a:lstStyle/>
          <a:p>
            <a:pPr>
              <a:defRPr>
                <a:solidFill>
                  <a:srgbClr val="000000"/>
                </a:solidFill>
              </a:defRPr>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109" name="Google Shape;73;p9"/>
          <p:cNvSpPr/>
          <p:nvPr/>
        </p:nvSpPr>
        <p:spPr>
          <a:xfrm>
            <a:off x="0" y="-1"/>
            <a:ext cx="9144000" cy="487802"/>
          </a:xfrm>
          <a:prstGeom prst="rect">
            <a:avLst/>
          </a:prstGeom>
          <a:solidFill>
            <a:srgbClr val="E9EDEE"/>
          </a:solidFill>
          <a:ln w="12700">
            <a:miter lim="400000"/>
          </a:ln>
        </p:spPr>
        <p:txBody>
          <a:bodyPr lIns="0" tIns="0" rIns="0" bIns="0" anchor="ctr"/>
          <a:lstStyle/>
          <a:p>
            <a:pPr>
              <a:defRPr>
                <a:solidFill>
                  <a:srgbClr val="000000"/>
                </a:solidFill>
              </a:defRPr>
            </a:pPr>
          </a:p>
        </p:txBody>
      </p:sp>
      <p:grpSp>
        <p:nvGrpSpPr>
          <p:cNvPr id="112" name="Google Shape;74;p9"/>
          <p:cNvGrpSpPr/>
          <p:nvPr/>
        </p:nvGrpSpPr>
        <p:grpSpPr>
          <a:xfrm>
            <a:off x="830392" y="1191255"/>
            <a:ext cx="745763" cy="45827"/>
            <a:chOff x="0" y="0"/>
            <a:chExt cx="745762" cy="45826"/>
          </a:xfrm>
        </p:grpSpPr>
        <p:sp>
          <p:nvSpPr>
            <p:cNvPr id="110" name="Google Shape;75;p9"/>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11" name="Google Shape;76;p9"/>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13" name="Title Text"/>
          <p:cNvSpPr txBox="1"/>
          <p:nvPr>
            <p:ph type="title"/>
          </p:nvPr>
        </p:nvSpPr>
        <p:spPr>
          <a:xfrm>
            <a:off x="730000" y="1318650"/>
            <a:ext cx="3300901" cy="1381501"/>
          </a:xfrm>
          <a:prstGeom prst="rect">
            <a:avLst/>
          </a:prstGeom>
        </p:spPr>
        <p:txBody>
          <a:bodyPr/>
          <a:lstStyle/>
          <a:p>
            <a:pPr/>
            <a:r>
              <a:t>Title Text</a:t>
            </a:r>
          </a:p>
        </p:txBody>
      </p:sp>
      <p:sp>
        <p:nvSpPr>
          <p:cNvPr id="114" name="Body Level One…"/>
          <p:cNvSpPr txBox="1"/>
          <p:nvPr>
            <p:ph type="body" sz="quarter" idx="1"/>
          </p:nvPr>
        </p:nvSpPr>
        <p:spPr>
          <a:xfrm>
            <a:off x="721225" y="2781724"/>
            <a:ext cx="3300901" cy="15975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chemeClr val="accent3"/>
        </a:solidFill>
      </p:bgPr>
    </p:bg>
    <p:spTree>
      <p:nvGrpSpPr>
        <p:cNvPr id="1" name=""/>
        <p:cNvGrpSpPr/>
        <p:nvPr/>
      </p:nvGrpSpPr>
      <p:grpSpPr>
        <a:xfrm>
          <a:off x="0" y="0"/>
          <a:ext cx="0" cy="0"/>
          <a:chOff x="0" y="0"/>
          <a:chExt cx="0" cy="0"/>
        </a:xfrm>
      </p:grpSpPr>
      <p:grpSp>
        <p:nvGrpSpPr>
          <p:cNvPr id="124" name="Google Shape;81;p10"/>
          <p:cNvGrpSpPr/>
          <p:nvPr/>
        </p:nvGrpSpPr>
        <p:grpSpPr>
          <a:xfrm>
            <a:off x="830392" y="4169130"/>
            <a:ext cx="745763" cy="45827"/>
            <a:chOff x="0" y="0"/>
            <a:chExt cx="745762" cy="45826"/>
          </a:xfrm>
        </p:grpSpPr>
        <p:sp>
          <p:nvSpPr>
            <p:cNvPr id="122" name="Google Shape;82;p10"/>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123" name="Google Shape;83;p10"/>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p>
          </p:txBody>
        </p:sp>
      </p:grpSp>
      <p:sp>
        <p:nvSpPr>
          <p:cNvPr id="125" name="Title Text"/>
          <p:cNvSpPr txBox="1"/>
          <p:nvPr>
            <p:ph type="title"/>
          </p:nvPr>
        </p:nvSpPr>
        <p:spPr>
          <a:xfrm>
            <a:off x="729450" y="864299"/>
            <a:ext cx="7021201" cy="2985001"/>
          </a:xfrm>
          <a:prstGeom prst="rect">
            <a:avLst/>
          </a:prstGeom>
        </p:spPr>
        <p:txBody>
          <a:bodyPr anchor="ctr"/>
          <a:lstStyle>
            <a:lvl1pPr>
              <a:defRPr>
                <a:solidFill>
                  <a:srgbClr val="FFFFFF"/>
                </a:solidFill>
              </a:defRPr>
            </a:lvl1pPr>
          </a:lstStyle>
          <a:p>
            <a:pPr/>
            <a:r>
              <a:t>Title Text</a:t>
            </a:r>
          </a:p>
        </p:txBody>
      </p:sp>
      <p:sp>
        <p:nvSpPr>
          <p:cNvPr id="12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27650" y="636074"/>
            <a:ext cx="7688700" cy="535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727650" y="1362574"/>
            <a:ext cx="7688700" cy="37260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748189" y="4779026"/>
            <a:ext cx="336814" cy="335251"/>
          </a:xfrm>
          <a:prstGeom prst="rect">
            <a:avLst/>
          </a:prstGeom>
          <a:ln w="12700">
            <a:miter lim="400000"/>
          </a:ln>
        </p:spPr>
        <p:txBody>
          <a:bodyPr wrap="none" lIns="91424" tIns="91424" rIns="91424" bIns="91424" anchor="ctr">
            <a:spAutoFit/>
          </a:bodyPr>
          <a:lstStyle>
            <a:lvl1pPr algn="r">
              <a:defRPr sz="1000">
                <a:solidFill>
                  <a:schemeClr val="accent1"/>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 Id="rId3"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doi.org/10.1007/s10589-010-9330-x"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oogle Shape;132;p18"/>
          <p:cNvSpPr txBox="1"/>
          <p:nvPr>
            <p:ph type="title"/>
          </p:nvPr>
        </p:nvSpPr>
        <p:spPr>
          <a:xfrm>
            <a:off x="708899" y="662450"/>
            <a:ext cx="3789902" cy="1454401"/>
          </a:xfrm>
          <a:prstGeom prst="rect">
            <a:avLst/>
          </a:prstGeom>
        </p:spPr>
        <p:txBody>
          <a:bodyPr/>
          <a:lstStyle>
            <a:lvl1pPr>
              <a:defRPr b="0" sz="3200">
                <a:solidFill>
                  <a:srgbClr val="148071"/>
                </a:solidFill>
                <a:latin typeface="Raleway ExtraBold"/>
                <a:ea typeface="Raleway ExtraBold"/>
                <a:cs typeface="Raleway ExtraBold"/>
                <a:sym typeface="Raleway ExtraBold"/>
              </a:defRPr>
            </a:lvl1pPr>
          </a:lstStyle>
          <a:p>
            <a:pPr/>
            <a:r>
              <a:t>Data Driven Decision Making</a:t>
            </a:r>
          </a:p>
        </p:txBody>
      </p:sp>
      <p:sp>
        <p:nvSpPr>
          <p:cNvPr id="212" name="Google Shape;133;p18"/>
          <p:cNvSpPr txBox="1"/>
          <p:nvPr>
            <p:ph type="body" sz="half" idx="1"/>
          </p:nvPr>
        </p:nvSpPr>
        <p:spPr>
          <a:xfrm>
            <a:off x="708899" y="1994899"/>
            <a:ext cx="3936602" cy="2841601"/>
          </a:xfrm>
          <a:prstGeom prst="rect">
            <a:avLst/>
          </a:prstGeom>
        </p:spPr>
        <p:txBody>
          <a:bodyPr/>
          <a:lstStyle/>
          <a:p>
            <a:pPr marL="0" indent="0"/>
            <a:endParaRPr b="1">
              <a:solidFill>
                <a:srgbClr val="1A9988"/>
              </a:solidFill>
            </a:endParaRPr>
          </a:p>
          <a:p>
            <a:pPr marL="0" indent="0">
              <a:defRPr b="1">
                <a:solidFill>
                  <a:srgbClr val="4B4B4B"/>
                </a:solidFill>
                <a:latin typeface="Nunito"/>
                <a:ea typeface="Nunito"/>
                <a:cs typeface="Nunito"/>
                <a:sym typeface="Nunito"/>
              </a:defRPr>
            </a:pPr>
            <a:r>
              <a:t>Bachelor Thesis Project</a:t>
            </a:r>
          </a:p>
          <a:p>
            <a:pPr marL="0" indent="0">
              <a:defRPr>
                <a:solidFill>
                  <a:srgbClr val="4B4B4B"/>
                </a:solidFill>
                <a:latin typeface="Nunito"/>
                <a:ea typeface="Nunito"/>
                <a:cs typeface="Nunito"/>
                <a:sym typeface="Nunito"/>
              </a:defRPr>
            </a:pPr>
            <a:r>
              <a:t>Dr. Deepak Sharma</a:t>
            </a:r>
          </a:p>
          <a:p>
            <a:pPr marL="0" indent="0">
              <a:defRPr>
                <a:solidFill>
                  <a:srgbClr val="4B4B4B"/>
                </a:solidFill>
                <a:latin typeface="Nunito"/>
                <a:ea typeface="Nunito"/>
                <a:cs typeface="Nunito"/>
                <a:sym typeface="Nunito"/>
              </a:defRPr>
            </a:pPr>
            <a:r>
              <a:t>Dr. S. M. Hazarika</a:t>
            </a:r>
          </a:p>
          <a:p>
            <a:pPr marL="0" indent="0">
              <a:defRPr>
                <a:solidFill>
                  <a:srgbClr val="4B4B4B"/>
                </a:solidFill>
                <a:latin typeface="Nunito"/>
                <a:ea typeface="Nunito"/>
                <a:cs typeface="Nunito"/>
                <a:sym typeface="Nunito"/>
              </a:defRPr>
            </a:pPr>
            <a:r>
              <a:t>Dept. of Mechanical Engineering, IITG</a:t>
            </a:r>
          </a:p>
          <a:p>
            <a:pPr marL="0" indent="0"/>
            <a:endParaRPr b="1">
              <a:solidFill>
                <a:srgbClr val="4B4B4B"/>
              </a:solidFill>
              <a:latin typeface="Nunito"/>
              <a:ea typeface="Nunito"/>
              <a:cs typeface="Nunito"/>
              <a:sym typeface="Nunito"/>
            </a:endParaRPr>
          </a:p>
          <a:p>
            <a:pPr marL="0" indent="0">
              <a:defRPr b="1">
                <a:solidFill>
                  <a:srgbClr val="4B4B4B"/>
                </a:solidFill>
                <a:latin typeface="Nunito"/>
                <a:ea typeface="Nunito"/>
                <a:cs typeface="Nunito"/>
                <a:sym typeface="Nunito"/>
              </a:defRPr>
            </a:pPr>
            <a:r>
              <a:t>Nikhil Panse - 160103081</a:t>
            </a:r>
          </a:p>
          <a:p>
            <a:pPr marL="0" indent="0">
              <a:defRPr b="1">
                <a:solidFill>
                  <a:srgbClr val="4B4B4B"/>
                </a:solidFill>
                <a:latin typeface="Nunito"/>
                <a:ea typeface="Nunito"/>
                <a:cs typeface="Nunito"/>
                <a:sym typeface="Nunito"/>
              </a:defRPr>
            </a:pPr>
            <a:r>
              <a:t>Vrishank Bhardwaj - 160103076</a:t>
            </a:r>
          </a:p>
        </p:txBody>
      </p:sp>
      <p:pic>
        <p:nvPicPr>
          <p:cNvPr id="213" name="Google Shape;134;p18" descr="Google Shape;134;p18"/>
          <p:cNvPicPr>
            <a:picLocks noChangeAspect="1"/>
          </p:cNvPicPr>
          <p:nvPr/>
        </p:nvPicPr>
        <p:blipFill>
          <a:blip r:embed="rId2">
            <a:extLst/>
          </a:blip>
          <a:stretch>
            <a:fillRect/>
          </a:stretch>
        </p:blipFill>
        <p:spPr>
          <a:xfrm>
            <a:off x="5250100" y="0"/>
            <a:ext cx="3893900" cy="2514001"/>
          </a:xfrm>
          <a:prstGeom prst="rect">
            <a:avLst/>
          </a:prstGeom>
          <a:ln w="12700">
            <a:miter lim="400000"/>
          </a:ln>
        </p:spPr>
      </p:pic>
      <p:pic>
        <p:nvPicPr>
          <p:cNvPr id="214" name="Google Shape;135;p18" descr="Google Shape;135;p18"/>
          <p:cNvPicPr>
            <a:picLocks noChangeAspect="1"/>
          </p:cNvPicPr>
          <p:nvPr/>
        </p:nvPicPr>
        <p:blipFill>
          <a:blip r:embed="rId3">
            <a:extLst/>
          </a:blip>
          <a:stretch>
            <a:fillRect/>
          </a:stretch>
        </p:blipFill>
        <p:spPr>
          <a:xfrm>
            <a:off x="5250100" y="2078725"/>
            <a:ext cx="3893900" cy="306477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Google Shape;191;p27"/>
          <p:cNvSpPr txBox="1"/>
          <p:nvPr>
            <p:ph type="title"/>
          </p:nvPr>
        </p:nvSpPr>
        <p:spPr>
          <a:xfrm>
            <a:off x="727650" y="636074"/>
            <a:ext cx="7688699" cy="535201"/>
          </a:xfrm>
          <a:prstGeom prst="rect">
            <a:avLst/>
          </a:prstGeom>
        </p:spPr>
        <p:txBody>
          <a:bodyPr/>
          <a:lstStyle/>
          <a:p>
            <a:pPr defTabSz="685800">
              <a:defRPr sz="2250"/>
            </a:pPr>
          </a:p>
        </p:txBody>
      </p:sp>
      <p:sp>
        <p:nvSpPr>
          <p:cNvPr id="244" name="Google Shape;192;p27"/>
          <p:cNvSpPr txBox="1"/>
          <p:nvPr>
            <p:ph type="body" idx="1"/>
          </p:nvPr>
        </p:nvSpPr>
        <p:spPr>
          <a:xfrm>
            <a:off x="727650" y="1362574"/>
            <a:ext cx="7688699" cy="3726002"/>
          </a:xfrm>
          <a:prstGeom prst="rect">
            <a:avLst/>
          </a:prstGeom>
        </p:spPr>
        <p:txBody>
          <a:bodyPr/>
          <a:lstStyle/>
          <a:p>
            <a:pPr marL="0" indent="0">
              <a:spcBef>
                <a:spcPts val="1600"/>
              </a:spcBef>
              <a:buSzTx/>
              <a:buNone/>
            </a:pPr>
          </a:p>
        </p:txBody>
      </p:sp>
      <p:pic>
        <p:nvPicPr>
          <p:cNvPr id="245" name="Google Shape;193;p27" descr="Google Shape;193;p27"/>
          <p:cNvPicPr>
            <a:picLocks noChangeAspect="1"/>
          </p:cNvPicPr>
          <p:nvPr/>
        </p:nvPicPr>
        <p:blipFill>
          <a:blip r:embed="rId2">
            <a:extLst/>
          </a:blip>
          <a:stretch>
            <a:fillRect/>
          </a:stretch>
        </p:blipFill>
        <p:spPr>
          <a:xfrm>
            <a:off x="727637" y="61900"/>
            <a:ext cx="7820026" cy="501967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47" name="Google Shape;198;p28"/>
          <p:cNvGraphicFramePr/>
          <p:nvPr/>
        </p:nvGraphicFramePr>
        <p:xfrm>
          <a:off x="952500" y="41125"/>
          <a:ext cx="7239000" cy="50612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13000"/>
                <a:gridCol w="2413000"/>
                <a:gridCol w="2413000"/>
              </a:tblGrid>
              <a:tr h="708550">
                <a:tc>
                  <a:txBody>
                    <a:bodyPr/>
                    <a:lstStyle/>
                    <a:p>
                      <a:pPr algn="ctr">
                        <a:defRPr sz="1800"/>
                      </a:pPr>
                      <a:r>
                        <a:rPr b="1" sz="1400">
                          <a:latin typeface="Lato"/>
                          <a:ea typeface="Lato"/>
                          <a:cs typeface="Lato"/>
                        </a:rPr>
                        <a:t> Methodology</a:t>
                      </a:r>
                    </a:p>
                  </a:txBody>
                  <a:tcPr marL="91425" marR="91425" marT="91425" marB="91425" anchor="ctr" anchorCtr="0" horzOverflow="overflow"/>
                </a:tc>
                <a:tc>
                  <a:txBody>
                    <a:bodyPr/>
                    <a:lstStyle/>
                    <a:p>
                      <a:pPr algn="ctr">
                        <a:defRPr sz="1800"/>
                      </a:pPr>
                      <a:r>
                        <a:rPr b="1" sz="1400">
                          <a:latin typeface="Lato"/>
                          <a:ea typeface="Lato"/>
                          <a:cs typeface="Lato"/>
                        </a:rPr>
                        <a:t>Value at the end of 48 days (Objective 1)</a:t>
                      </a:r>
                    </a:p>
                  </a:txBody>
                  <a:tcPr marL="91425" marR="91425" marT="91425" marB="91425" anchor="ctr" anchorCtr="0" horzOverflow="overflow"/>
                </a:tc>
                <a:tc>
                  <a:txBody>
                    <a:bodyPr/>
                    <a:lstStyle/>
                    <a:p>
                      <a:pPr algn="ctr">
                        <a:defRPr sz="1800"/>
                      </a:pPr>
                      <a:r>
                        <a:rPr b="1" sz="1400">
                          <a:latin typeface="Lato"/>
                          <a:ea typeface="Lato"/>
                          <a:cs typeface="Lato"/>
                        </a:rPr>
                        <a:t>Standard Deviation of returns (Objective 2)</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Constant Weights</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9629.49</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24.374</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Linear Sampling</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9647.64</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25.9</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Gaussian Search</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10658.35</a:t>
                      </a:r>
                    </a:p>
                  </a:txBody>
                  <a:tcPr marL="91425" marR="91425" marT="91425" marB="91425" anchor="ctr" anchorCtr="0" horzOverflow="overflow"/>
                </a:tc>
                <a:tc>
                  <a:txBody>
                    <a:bodyPr/>
                    <a:lstStyle/>
                    <a:p>
                      <a:pPr algn="ctr">
                        <a:defRPr sz="1800"/>
                      </a:pPr>
                      <a:r>
                        <a:rPr sz="1300">
                          <a:solidFill>
                            <a:srgbClr val="148071"/>
                          </a:solidFill>
                          <a:latin typeface="Lato"/>
                          <a:ea typeface="Lato"/>
                          <a:cs typeface="Lato"/>
                        </a:rPr>
                        <a:t>28.5464</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Linear Search with composite objective</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9915.9</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23.0786</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Gaussian Search with composite objective</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10840.24</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21.20</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Genetic Mutation</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18371.14</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a:t>
                      </a:r>
                    </a:p>
                  </a:txBody>
                  <a:tcPr marL="91425" marR="91425" marT="91425" marB="91425" anchor="ctr" anchorCtr="0" horzOverflow="overflow"/>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Google Shape;203;p29"/>
          <p:cNvSpPr txBox="1"/>
          <p:nvPr>
            <p:ph type="title"/>
          </p:nvPr>
        </p:nvSpPr>
        <p:spPr>
          <a:xfrm>
            <a:off x="202775" y="1009250"/>
            <a:ext cx="2657701" cy="1687199"/>
          </a:xfrm>
          <a:prstGeom prst="rect">
            <a:avLst/>
          </a:prstGeom>
        </p:spPr>
        <p:txBody>
          <a:bodyPr/>
          <a:lstStyle/>
          <a:p>
            <a:pPr>
              <a:defRPr sz="2600"/>
            </a:pPr>
            <a:r>
              <a:t>Case Study - </a:t>
            </a:r>
            <a:r>
              <a:rPr sz="2800"/>
              <a:t>2</a:t>
            </a:r>
            <a:endParaRPr sz="2800"/>
          </a:p>
        </p:txBody>
      </p:sp>
      <p:sp>
        <p:nvSpPr>
          <p:cNvPr id="250" name="Google Shape;204;p29"/>
          <p:cNvSpPr txBox="1"/>
          <p:nvPr>
            <p:ph type="body" idx="1"/>
          </p:nvPr>
        </p:nvSpPr>
        <p:spPr>
          <a:xfrm>
            <a:off x="3313524" y="319799"/>
            <a:ext cx="5578802" cy="4601702"/>
          </a:xfrm>
          <a:prstGeom prst="rect">
            <a:avLst/>
          </a:prstGeom>
        </p:spPr>
        <p:txBody>
          <a:bodyPr/>
          <a:lstStyle/>
          <a:p>
            <a:pPr marL="0" indent="0">
              <a:buSzTx/>
              <a:buNone/>
              <a:defRPr b="1" sz="1800">
                <a:solidFill>
                  <a:srgbClr val="1A9988"/>
                </a:solidFill>
              </a:defRPr>
            </a:pPr>
            <a:r>
              <a:t>Portfolio  optimisation for Algorithmic trading</a:t>
            </a:r>
            <a:br/>
            <a:br/>
            <a:r>
              <a:rPr b="0" sz="1300">
                <a:solidFill>
                  <a:schemeClr val="accent1"/>
                </a:solidFill>
              </a:rPr>
              <a:t>Financial markets are the source of a large amount of time series data. This data can be used to approximate an ideal portfolio (set of assets in possession) for any given day by using historical data.</a:t>
            </a:r>
            <a:endParaRPr b="0" sz="1300">
              <a:solidFill>
                <a:schemeClr val="accent1"/>
              </a:solidFill>
            </a:endParaRPr>
          </a:p>
          <a:p>
            <a:pPr marL="0" indent="0">
              <a:spcBef>
                <a:spcPts val="1000"/>
              </a:spcBef>
              <a:buSzTx/>
              <a:buNone/>
            </a:pPr>
            <a:r>
              <a:t>We are using a dataset of 2 stocks of 48 days from the financial year of 2015. Everyday a constant fund of 10000 Rs is used which is divided  by assigning weights to be invested into the stocks.</a:t>
            </a:r>
          </a:p>
          <a:p>
            <a:pPr marL="0" indent="0">
              <a:spcBef>
                <a:spcPts val="1000"/>
              </a:spcBef>
              <a:buSzTx/>
              <a:buNone/>
            </a:pPr>
            <a:r>
              <a:t>Different methods of assigning weights have been discussed.</a:t>
            </a:r>
          </a:p>
          <a:p>
            <a:pPr marL="0" indent="0">
              <a:spcBef>
                <a:spcPts val="1000"/>
              </a:spcBef>
              <a:buSzTx/>
              <a:buNone/>
            </a:pPr>
            <a:r>
              <a:t>Initially single objective was considered. Later on combination of two conflicting objectives has been studied.</a:t>
            </a:r>
          </a:p>
          <a:p>
            <a:pPr marL="0" indent="0">
              <a:spcBef>
                <a:spcPts val="1000"/>
              </a:spcBef>
              <a:buSzTx/>
              <a:buNone/>
            </a:pPr>
            <a:r>
              <a:t>In the future, we plan to use NSGA-II in place of addition of objectives. Along with that, a RL model will be implemented to learn to invest more efficiently whose weights will be trained by NSGA-II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Google Shape;209;p30"/>
          <p:cNvSpPr txBox="1"/>
          <p:nvPr>
            <p:ph type="title"/>
          </p:nvPr>
        </p:nvSpPr>
        <p:spPr>
          <a:xfrm>
            <a:off x="727650" y="298524"/>
            <a:ext cx="7688699" cy="535201"/>
          </a:xfrm>
          <a:prstGeom prst="rect">
            <a:avLst/>
          </a:prstGeom>
        </p:spPr>
        <p:txBody>
          <a:bodyPr/>
          <a:lstStyle>
            <a:lvl1pPr algn="ctr" defTabSz="859536">
              <a:defRPr sz="2256">
                <a:solidFill>
                  <a:srgbClr val="148071"/>
                </a:solidFill>
              </a:defRPr>
            </a:lvl1pPr>
          </a:lstStyle>
          <a:p>
            <a:pPr/>
            <a:r>
              <a:t>Methods of assigning weights</a:t>
            </a:r>
          </a:p>
        </p:txBody>
      </p:sp>
      <p:sp>
        <p:nvSpPr>
          <p:cNvPr id="253" name="Google Shape;210;p30"/>
          <p:cNvSpPr txBox="1"/>
          <p:nvPr>
            <p:ph type="body" idx="1"/>
          </p:nvPr>
        </p:nvSpPr>
        <p:spPr>
          <a:xfrm>
            <a:off x="727650" y="964399"/>
            <a:ext cx="7688699" cy="3928801"/>
          </a:xfrm>
          <a:prstGeom prst="rect">
            <a:avLst/>
          </a:prstGeom>
        </p:spPr>
        <p:txBody>
          <a:bodyPr/>
          <a:lstStyle/>
          <a:p>
            <a:pPr marL="429768" indent="-292481" defTabSz="859536">
              <a:lnSpc>
                <a:spcPct val="150000"/>
              </a:lnSpc>
              <a:buClr>
                <a:srgbClr val="4B4B4B"/>
              </a:buClr>
              <a:buSzPts val="1200"/>
              <a:buFontTx/>
              <a:buAutoNum type="arabicPeriod" startAt="1"/>
              <a:defRPr sz="1222">
                <a:solidFill>
                  <a:srgbClr val="4B4B4B"/>
                </a:solidFill>
              </a:defRPr>
            </a:pPr>
            <a:r>
              <a:t>Constant division of commodities/stocks:</a:t>
            </a:r>
            <a:br/>
            <a:r>
              <a:t>W1 = 0.5 and W2 = 0.5</a:t>
            </a:r>
          </a:p>
          <a:p>
            <a:pPr marL="429768" indent="-292481" defTabSz="859536">
              <a:lnSpc>
                <a:spcPct val="150000"/>
              </a:lnSpc>
              <a:buClr>
                <a:srgbClr val="4B4B4B"/>
              </a:buClr>
              <a:buSzPts val="1200"/>
              <a:buFontTx/>
              <a:buAutoNum type="arabicPeriod" startAt="1"/>
              <a:defRPr sz="1222">
                <a:solidFill>
                  <a:srgbClr val="4B4B4B"/>
                </a:solidFill>
              </a:defRPr>
            </a:pPr>
            <a:r>
              <a:t>Linear search of weights:</a:t>
            </a:r>
            <a:br/>
            <a:r>
              <a:t>100 iterations from 0.00 to 1.00 for each of W1 and W2</a:t>
            </a:r>
            <a:br/>
            <a:r>
              <a:t>Best of those 100 iterations per day are used as a starting point for next day.</a:t>
            </a:r>
          </a:p>
          <a:p>
            <a:pPr marL="429768" indent="-292481" defTabSz="859536">
              <a:lnSpc>
                <a:spcPct val="150000"/>
              </a:lnSpc>
              <a:buClr>
                <a:srgbClr val="4B4B4B"/>
              </a:buClr>
              <a:buSzPts val="1200"/>
              <a:buFontTx/>
              <a:buAutoNum type="arabicPeriod" startAt="1"/>
              <a:defRPr sz="1222">
                <a:solidFill>
                  <a:srgbClr val="4B4B4B"/>
                </a:solidFill>
              </a:defRPr>
            </a:pPr>
            <a:r>
              <a:t>Gaussian search :</a:t>
            </a:r>
            <a:br/>
            <a:r>
              <a:t>Gaussian noise is added to the weights. Search Space is reduced.</a:t>
            </a:r>
          </a:p>
          <a:p>
            <a:pPr marL="429768" indent="-292481" defTabSz="859536">
              <a:lnSpc>
                <a:spcPct val="150000"/>
              </a:lnSpc>
              <a:buClr>
                <a:srgbClr val="4B4B4B"/>
              </a:buClr>
              <a:buSzPts val="1200"/>
              <a:buFontTx/>
              <a:buAutoNum type="arabicPeriod" startAt="1"/>
              <a:defRPr sz="1222">
                <a:solidFill>
                  <a:srgbClr val="4B4B4B"/>
                </a:solidFill>
              </a:defRPr>
            </a:pPr>
            <a:r>
              <a:t>Linear search with composite objective:</a:t>
            </a:r>
            <a:br/>
            <a:r>
              <a:t>Scalar addition of two objective functions is used to perform.</a:t>
            </a:r>
          </a:p>
          <a:p>
            <a:pPr marL="429768" indent="-292481" defTabSz="859536">
              <a:lnSpc>
                <a:spcPct val="150000"/>
              </a:lnSpc>
              <a:buClr>
                <a:srgbClr val="4B4B4B"/>
              </a:buClr>
              <a:buSzPts val="1200"/>
              <a:buFontTx/>
              <a:buAutoNum type="arabicPeriod" startAt="1"/>
              <a:defRPr sz="1222">
                <a:solidFill>
                  <a:srgbClr val="4B4B4B"/>
                </a:solidFill>
              </a:defRPr>
            </a:pPr>
            <a:r>
              <a:t>Gaussian search with composite objective</a:t>
            </a:r>
          </a:p>
          <a:p>
            <a:pPr marL="429768" indent="-292481" defTabSz="859536">
              <a:lnSpc>
                <a:spcPct val="150000"/>
              </a:lnSpc>
              <a:buSzPts val="1200"/>
              <a:buFontTx/>
              <a:buAutoNum type="arabicPeriod" startAt="1"/>
              <a:defRPr sz="1222">
                <a:solidFill>
                  <a:srgbClr val="4B4B4B"/>
                </a:solidFill>
              </a:defRPr>
            </a:pPr>
            <a:r>
              <a:t>Genetic Algorithm :</a:t>
            </a:r>
            <a:br/>
            <a:r>
              <a:t>Weights are selected by fitness scores and mutation is performed.</a:t>
            </a:r>
            <a:b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Google Shape;215;p31"/>
          <p:cNvSpPr txBox="1"/>
          <p:nvPr>
            <p:ph type="title"/>
          </p:nvPr>
        </p:nvSpPr>
        <p:spPr>
          <a:xfrm>
            <a:off x="727650" y="636074"/>
            <a:ext cx="7688699" cy="535201"/>
          </a:xfrm>
          <a:prstGeom prst="rect">
            <a:avLst/>
          </a:prstGeom>
        </p:spPr>
        <p:txBody>
          <a:bodyPr/>
          <a:lstStyle/>
          <a:p>
            <a:pPr defTabSz="685800">
              <a:defRPr sz="2250"/>
            </a:pPr>
          </a:p>
        </p:txBody>
      </p:sp>
      <p:sp>
        <p:nvSpPr>
          <p:cNvPr id="256" name="Google Shape;216;p31"/>
          <p:cNvSpPr txBox="1"/>
          <p:nvPr>
            <p:ph type="body" idx="1"/>
          </p:nvPr>
        </p:nvSpPr>
        <p:spPr>
          <a:xfrm>
            <a:off x="727650" y="1362574"/>
            <a:ext cx="7688699" cy="3726002"/>
          </a:xfrm>
          <a:prstGeom prst="rect">
            <a:avLst/>
          </a:prstGeom>
        </p:spPr>
        <p:txBody>
          <a:bodyPr/>
          <a:lstStyle/>
          <a:p>
            <a:pPr marL="0" indent="0">
              <a:spcBef>
                <a:spcPts val="1600"/>
              </a:spcBef>
              <a:buSzTx/>
              <a:buNone/>
            </a:pPr>
          </a:p>
        </p:txBody>
      </p:sp>
      <p:pic>
        <p:nvPicPr>
          <p:cNvPr id="257" name="Google Shape;217;p31" descr="Google Shape;217;p31"/>
          <p:cNvPicPr>
            <a:picLocks noChangeAspect="1"/>
          </p:cNvPicPr>
          <p:nvPr/>
        </p:nvPicPr>
        <p:blipFill>
          <a:blip r:embed="rId2">
            <a:extLst/>
          </a:blip>
          <a:stretch>
            <a:fillRect/>
          </a:stretch>
        </p:blipFill>
        <p:spPr>
          <a:xfrm>
            <a:off x="704850" y="66675"/>
            <a:ext cx="7734300" cy="501015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59" name="Google Shape;222;p32"/>
          <p:cNvGraphicFramePr/>
          <p:nvPr/>
        </p:nvGraphicFramePr>
        <p:xfrm>
          <a:off x="952500" y="45563"/>
          <a:ext cx="7239000" cy="50523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413000"/>
                <a:gridCol w="2413000"/>
                <a:gridCol w="2413000"/>
              </a:tblGrid>
              <a:tr h="699675">
                <a:tc>
                  <a:txBody>
                    <a:bodyPr/>
                    <a:lstStyle/>
                    <a:p>
                      <a:pPr algn="ctr">
                        <a:defRPr sz="1800"/>
                      </a:pPr>
                      <a:r>
                        <a:rPr b="1" sz="1400">
                          <a:latin typeface="Lato"/>
                          <a:ea typeface="Lato"/>
                          <a:cs typeface="Lato"/>
                        </a:rPr>
                        <a:t> Methodology</a:t>
                      </a:r>
                    </a:p>
                  </a:txBody>
                  <a:tcPr marL="91425" marR="91425" marT="91425" marB="91425" anchor="ctr" anchorCtr="0" horzOverflow="overflow"/>
                </a:tc>
                <a:tc>
                  <a:txBody>
                    <a:bodyPr/>
                    <a:lstStyle/>
                    <a:p>
                      <a:pPr algn="ctr">
                        <a:defRPr sz="1800"/>
                      </a:pPr>
                      <a:r>
                        <a:rPr b="1" sz="1400">
                          <a:latin typeface="Lato"/>
                          <a:ea typeface="Lato"/>
                          <a:cs typeface="Lato"/>
                        </a:rPr>
                        <a:t>Value at the end of 48 days (Objective 1)</a:t>
                      </a:r>
                    </a:p>
                  </a:txBody>
                  <a:tcPr marL="91425" marR="91425" marT="91425" marB="91425" anchor="ctr" anchorCtr="0" horzOverflow="overflow"/>
                </a:tc>
                <a:tc>
                  <a:txBody>
                    <a:bodyPr/>
                    <a:lstStyle/>
                    <a:p>
                      <a:pPr algn="ctr">
                        <a:defRPr sz="1800"/>
                      </a:pPr>
                      <a:r>
                        <a:rPr b="1" sz="1400">
                          <a:latin typeface="Lato"/>
                          <a:ea typeface="Lato"/>
                          <a:cs typeface="Lato"/>
                        </a:rPr>
                        <a:t>Standard Deviation of returns (Objective 2)</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Constant Weights</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10066.90</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30.3266</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Linear Sampling</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9905.35</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54.9555</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Gaussian Search</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10238.20</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29.6524</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Linear Search with composite objective</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10738.60</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30.5035</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Gaussian Search with composite objective</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10841.65</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42.0988</a:t>
                      </a:r>
                    </a:p>
                  </a:txBody>
                  <a:tcPr marL="91425" marR="91425" marT="91425" marB="91425" anchor="ctr" anchorCtr="0" horzOverflow="overflow"/>
                </a:tc>
              </a:tr>
              <a:tr h="725450">
                <a:tc>
                  <a:txBody>
                    <a:bodyPr/>
                    <a:lstStyle/>
                    <a:p>
                      <a:pPr algn="ctr">
                        <a:defRPr sz="1800"/>
                      </a:pPr>
                      <a:r>
                        <a:rPr sz="1300">
                          <a:solidFill>
                            <a:srgbClr val="148071"/>
                          </a:solidFill>
                          <a:latin typeface="Lato"/>
                          <a:ea typeface="Lato"/>
                          <a:cs typeface="Lato"/>
                        </a:rPr>
                        <a:t>Genetic Algorithm</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17078.85</a:t>
                      </a:r>
                    </a:p>
                  </a:txBody>
                  <a:tcPr marL="91425" marR="91425" marT="91425" marB="91425" anchor="ctr" anchorCtr="0" horzOverflow="overflow"/>
                </a:tc>
                <a:tc>
                  <a:txBody>
                    <a:bodyPr/>
                    <a:lstStyle/>
                    <a:p>
                      <a:pPr algn="ctr">
                        <a:lnSpc>
                          <a:spcPct val="115000"/>
                        </a:lnSpc>
                        <a:defRPr sz="1800"/>
                      </a:pPr>
                      <a:r>
                        <a:rPr sz="1300">
                          <a:solidFill>
                            <a:srgbClr val="148071"/>
                          </a:solidFill>
                          <a:latin typeface="Lato"/>
                          <a:ea typeface="Lato"/>
                          <a:cs typeface="Lato"/>
                        </a:rPr>
                        <a:t>-</a:t>
                      </a:r>
                    </a:p>
                  </a:txBody>
                  <a:tcPr marL="91425" marR="91425" marT="91425" marB="91425" anchor="ctr" anchorCtr="0" horzOverflow="overflow"/>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Google Shape;227;p33"/>
          <p:cNvSpPr txBox="1"/>
          <p:nvPr>
            <p:ph type="body" idx="1"/>
          </p:nvPr>
        </p:nvSpPr>
        <p:spPr>
          <a:xfrm>
            <a:off x="727650" y="1362574"/>
            <a:ext cx="7688699" cy="3726002"/>
          </a:xfrm>
          <a:prstGeom prst="rect">
            <a:avLst/>
          </a:prstGeom>
        </p:spPr>
        <p:txBody>
          <a:bodyPr/>
          <a:lstStyle/>
          <a:p>
            <a:pPr indent="-317500">
              <a:buSzPts val="1400"/>
              <a:buChar char="➔"/>
              <a:defRPr sz="1400"/>
            </a:pPr>
            <a:r>
              <a:t>In both case studies optimisation of weights by genetic algorithms proves to be significantly better at maximising value.</a:t>
            </a:r>
          </a:p>
          <a:p>
            <a:pPr indent="-317500">
              <a:spcBef>
                <a:spcPts val="1000"/>
              </a:spcBef>
              <a:buSzPts val="1400"/>
              <a:buChar char="➔"/>
              <a:defRPr sz="1400"/>
            </a:pPr>
            <a:r>
              <a:t>Gaussian search out performs linear search by being both, faster and more accurate. Thus leading us to hypothesise that there are underlying patterns in the data which can be exploited.</a:t>
            </a:r>
          </a:p>
          <a:p>
            <a:pPr indent="-317500">
              <a:spcBef>
                <a:spcPts val="1000"/>
              </a:spcBef>
              <a:buSzPts val="1400"/>
              <a:buChar char="➔"/>
              <a:defRPr sz="1400"/>
            </a:pPr>
            <a:r>
              <a:t>Composite objective functions help both objectives individually by better guiding the algorithm through the search space.</a:t>
            </a:r>
          </a:p>
        </p:txBody>
      </p:sp>
      <p:sp>
        <p:nvSpPr>
          <p:cNvPr id="262" name="Google Shape;228;p33"/>
          <p:cNvSpPr txBox="1"/>
          <p:nvPr>
            <p:ph type="title"/>
          </p:nvPr>
        </p:nvSpPr>
        <p:spPr>
          <a:xfrm>
            <a:off x="727650" y="591649"/>
            <a:ext cx="7688699" cy="535201"/>
          </a:xfrm>
          <a:prstGeom prst="rect">
            <a:avLst/>
          </a:prstGeom>
        </p:spPr>
        <p:txBody>
          <a:bodyPr/>
          <a:lstStyle>
            <a:lvl1pPr algn="ctr" defTabSz="685800">
              <a:defRPr sz="2250">
                <a:solidFill>
                  <a:srgbClr val="148071"/>
                </a:solidFill>
              </a:defRPr>
            </a:lvl1pPr>
          </a:lstStyle>
          <a:p>
            <a:pPr/>
            <a:r>
              <a:t>Conclusion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Google Shape;233;p34"/>
          <p:cNvSpPr/>
          <p:nvPr/>
        </p:nvSpPr>
        <p:spPr>
          <a:xfrm>
            <a:off x="3871814" y="3172198"/>
            <a:ext cx="5227800" cy="1"/>
          </a:xfrm>
          <a:prstGeom prst="line">
            <a:avLst/>
          </a:prstGeom>
          <a:ln w="38100">
            <a:solidFill>
              <a:srgbClr val="666666"/>
            </a:solidFill>
          </a:ln>
        </p:spPr>
        <p:txBody>
          <a:bodyPr lIns="0" tIns="0" rIns="0" bIns="0"/>
          <a:lstStyle/>
          <a:p>
            <a:pPr/>
          </a:p>
        </p:txBody>
      </p:sp>
      <p:sp>
        <p:nvSpPr>
          <p:cNvPr id="265" name="Google Shape;234;p34"/>
          <p:cNvSpPr/>
          <p:nvPr/>
        </p:nvSpPr>
        <p:spPr>
          <a:xfrm>
            <a:off x="44399" y="3172198"/>
            <a:ext cx="3617702" cy="1"/>
          </a:xfrm>
          <a:prstGeom prst="line">
            <a:avLst/>
          </a:prstGeom>
          <a:ln w="38100">
            <a:solidFill>
              <a:srgbClr val="B7B7B7"/>
            </a:solidFill>
          </a:ln>
        </p:spPr>
        <p:txBody>
          <a:bodyPr lIns="0" tIns="0" rIns="0" bIns="0"/>
          <a:lstStyle/>
          <a:p>
            <a:pPr/>
          </a:p>
        </p:txBody>
      </p:sp>
      <p:sp>
        <p:nvSpPr>
          <p:cNvPr id="266" name="Google Shape;235;p34"/>
          <p:cNvSpPr txBox="1"/>
          <p:nvPr>
            <p:ph type="title"/>
          </p:nvPr>
        </p:nvSpPr>
        <p:spPr>
          <a:xfrm>
            <a:off x="632925" y="396224"/>
            <a:ext cx="7688699" cy="535201"/>
          </a:xfrm>
          <a:prstGeom prst="rect">
            <a:avLst/>
          </a:prstGeom>
        </p:spPr>
        <p:txBody>
          <a:bodyPr/>
          <a:lstStyle>
            <a:lvl1pPr algn="ctr" defTabSz="859536">
              <a:defRPr sz="2256">
                <a:solidFill>
                  <a:srgbClr val="148071"/>
                </a:solidFill>
              </a:defRPr>
            </a:lvl1pPr>
          </a:lstStyle>
          <a:p>
            <a:pPr/>
            <a:r>
              <a:t>Timeline</a:t>
            </a:r>
          </a:p>
        </p:txBody>
      </p:sp>
      <p:grpSp>
        <p:nvGrpSpPr>
          <p:cNvPr id="273" name="Google Shape;236;p34"/>
          <p:cNvGrpSpPr/>
          <p:nvPr/>
        </p:nvGrpSpPr>
        <p:grpSpPr>
          <a:xfrm>
            <a:off x="5422948" y="1137080"/>
            <a:ext cx="1697070" cy="3615049"/>
            <a:chOff x="0" y="0"/>
            <a:chExt cx="1697069" cy="3615047"/>
          </a:xfrm>
        </p:grpSpPr>
        <p:grpSp>
          <p:nvGrpSpPr>
            <p:cNvPr id="269" name="Google Shape;237;p34"/>
            <p:cNvGrpSpPr/>
            <p:nvPr/>
          </p:nvGrpSpPr>
          <p:grpSpPr>
            <a:xfrm>
              <a:off x="7501" y="618584"/>
              <a:ext cx="1677990" cy="2996464"/>
              <a:chOff x="0" y="0"/>
              <a:chExt cx="1677989" cy="2996463"/>
            </a:xfrm>
          </p:grpSpPr>
          <p:sp>
            <p:nvSpPr>
              <p:cNvPr id="267" name="Rectangle"/>
              <p:cNvSpPr/>
              <p:nvPr/>
            </p:nvSpPr>
            <p:spPr>
              <a:xfrm>
                <a:off x="-1" y="0"/>
                <a:ext cx="1677991" cy="2996464"/>
              </a:xfrm>
              <a:prstGeom prst="rect">
                <a:avLst/>
              </a:prstGeom>
              <a:solidFill>
                <a:srgbClr val="666666"/>
              </a:solidFill>
              <a:ln w="12700" cap="flat">
                <a:noFill/>
                <a:miter lim="400000"/>
              </a:ln>
              <a:effectLst/>
            </p:spPr>
            <p:txBody>
              <a:bodyPr wrap="square" lIns="0" tIns="0" rIns="0" bIns="0" numCol="1" anchor="t">
                <a:noAutofit/>
              </a:bodyPr>
              <a:lstStyle/>
              <a:p>
                <a:pPr>
                  <a:defRPr sz="1200">
                    <a:solidFill>
                      <a:srgbClr val="FFFFFF"/>
                    </a:solidFill>
                  </a:defRPr>
                </a:pPr>
              </a:p>
            </p:txBody>
          </p:sp>
          <p:sp>
            <p:nvSpPr>
              <p:cNvPr id="268" name="Implement NSGA-II by defining separate objectives.…"/>
              <p:cNvSpPr txBox="1"/>
              <p:nvPr/>
            </p:nvSpPr>
            <p:spPr>
              <a:xfrm>
                <a:off x="-1" y="0"/>
                <a:ext cx="1677991" cy="28448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indent="457200">
                  <a:defRPr>
                    <a:solidFill>
                      <a:srgbClr val="000000"/>
                    </a:solidFill>
                  </a:defRPr>
                </a:pPr>
                <a:endParaRPr sz="1200">
                  <a:solidFill>
                    <a:srgbClr val="FFFFFF"/>
                  </a:solidFill>
                </a:endParaRPr>
              </a:p>
              <a:p>
                <a:pPr marL="91439" indent="-121920">
                  <a:buClr>
                    <a:srgbClr val="FFFFFF"/>
                  </a:buClr>
                  <a:buSzPts val="1200"/>
                  <a:buFont typeface="Arial"/>
                  <a:buChar char="●"/>
                  <a:defRPr sz="1200">
                    <a:solidFill>
                      <a:srgbClr val="FFFFFF"/>
                    </a:solidFill>
                  </a:defRPr>
                </a:pPr>
                <a:r>
                  <a:t>Implement NSGA-II by defining separate objectives.</a:t>
                </a:r>
                <a:br/>
              </a:p>
              <a:p>
                <a:pPr marL="91439" indent="-121920">
                  <a:buClr>
                    <a:srgbClr val="FFFFFF"/>
                  </a:buClr>
                  <a:buSzPts val="1200"/>
                  <a:buFont typeface="Arial"/>
                  <a:buChar char="●"/>
                  <a:defRPr sz="1200">
                    <a:solidFill>
                      <a:srgbClr val="FFFFFF"/>
                    </a:solidFill>
                  </a:defRPr>
                </a:pPr>
                <a:r>
                  <a:t>Fit the data to a reinforcement learning model</a:t>
                </a:r>
                <a:br/>
              </a:p>
              <a:p>
                <a:pPr marL="91439" indent="-121920">
                  <a:buClr>
                    <a:srgbClr val="FFFFFF"/>
                  </a:buClr>
                  <a:buSzPts val="1200"/>
                  <a:buFont typeface="Arial"/>
                  <a:buChar char="●"/>
                  <a:defRPr sz="1200">
                    <a:solidFill>
                      <a:srgbClr val="FFFFFF"/>
                    </a:solidFill>
                  </a:defRPr>
                </a:pPr>
                <a:r>
                  <a:t>Analyse the accuracy and make necessary refinements</a:t>
                </a:r>
                <a:br/>
              </a:p>
            </p:txBody>
          </p:sp>
        </p:grpSp>
        <p:grpSp>
          <p:nvGrpSpPr>
            <p:cNvPr id="272" name="Google Shape;238;p34"/>
            <p:cNvGrpSpPr/>
            <p:nvPr/>
          </p:nvGrpSpPr>
          <p:grpSpPr>
            <a:xfrm>
              <a:off x="-1" y="0"/>
              <a:ext cx="1697071" cy="570905"/>
              <a:chOff x="0" y="0"/>
              <a:chExt cx="1697069" cy="570904"/>
            </a:xfrm>
          </p:grpSpPr>
          <p:sp>
            <p:nvSpPr>
              <p:cNvPr id="270" name="Rectangle"/>
              <p:cNvSpPr/>
              <p:nvPr/>
            </p:nvSpPr>
            <p:spPr>
              <a:xfrm>
                <a:off x="-1" y="-1"/>
                <a:ext cx="1697071" cy="570906"/>
              </a:xfrm>
              <a:prstGeom prst="rect">
                <a:avLst/>
              </a:prstGeom>
              <a:solidFill>
                <a:srgbClr val="666666"/>
              </a:solidFill>
              <a:ln w="12700" cap="flat">
                <a:noFill/>
                <a:miter lim="400000"/>
              </a:ln>
              <a:effectLst/>
            </p:spPr>
            <p:txBody>
              <a:bodyPr wrap="square" lIns="0" tIns="0" rIns="0" bIns="0" numCol="1" anchor="ctr">
                <a:noAutofit/>
              </a:bodyPr>
              <a:lstStyle/>
              <a:p>
                <a:pPr algn="ctr">
                  <a:defRPr sz="1200">
                    <a:solidFill>
                      <a:srgbClr val="FFFFFF"/>
                    </a:solidFill>
                  </a:defRPr>
                </a:pPr>
              </a:p>
            </p:txBody>
          </p:sp>
          <p:sp>
            <p:nvSpPr>
              <p:cNvPr id="271" name="OCT"/>
              <p:cNvSpPr txBox="1"/>
              <p:nvPr/>
            </p:nvSpPr>
            <p:spPr>
              <a:xfrm>
                <a:off x="-1" y="107619"/>
                <a:ext cx="1697071" cy="355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a:r>
                  <a:t>OCT</a:t>
                </a:r>
              </a:p>
            </p:txBody>
          </p:sp>
        </p:grpSp>
      </p:grpSp>
      <p:grpSp>
        <p:nvGrpSpPr>
          <p:cNvPr id="280" name="Google Shape;239;p34"/>
          <p:cNvGrpSpPr/>
          <p:nvPr/>
        </p:nvGrpSpPr>
        <p:grpSpPr>
          <a:xfrm>
            <a:off x="7204679" y="1137430"/>
            <a:ext cx="1625230" cy="3614706"/>
            <a:chOff x="0" y="0"/>
            <a:chExt cx="1625228" cy="3614705"/>
          </a:xfrm>
        </p:grpSpPr>
        <p:grpSp>
          <p:nvGrpSpPr>
            <p:cNvPr id="276" name="Google Shape;240;p34"/>
            <p:cNvGrpSpPr/>
            <p:nvPr/>
          </p:nvGrpSpPr>
          <p:grpSpPr>
            <a:xfrm>
              <a:off x="0" y="618242"/>
              <a:ext cx="1625203" cy="2996464"/>
              <a:chOff x="0" y="0"/>
              <a:chExt cx="1625202" cy="2996463"/>
            </a:xfrm>
          </p:grpSpPr>
          <p:sp>
            <p:nvSpPr>
              <p:cNvPr id="274" name="Rectangle"/>
              <p:cNvSpPr/>
              <p:nvPr/>
            </p:nvSpPr>
            <p:spPr>
              <a:xfrm>
                <a:off x="-1" y="-1"/>
                <a:ext cx="1625204" cy="2996465"/>
              </a:xfrm>
              <a:prstGeom prst="rect">
                <a:avLst/>
              </a:prstGeom>
              <a:solidFill>
                <a:srgbClr val="999999"/>
              </a:solidFill>
              <a:ln w="12700" cap="flat">
                <a:noFill/>
                <a:miter lim="400000"/>
              </a:ln>
              <a:effectLst/>
            </p:spPr>
            <p:txBody>
              <a:bodyPr wrap="square" lIns="0" tIns="0" rIns="0" bIns="0" numCol="1" anchor="t">
                <a:noAutofit/>
              </a:bodyPr>
              <a:lstStyle/>
              <a:p>
                <a:pPr>
                  <a:defRPr sz="1200">
                    <a:solidFill>
                      <a:srgbClr val="FFFFFF"/>
                    </a:solidFill>
                  </a:defRPr>
                </a:pPr>
              </a:p>
            </p:txBody>
          </p:sp>
          <p:sp>
            <p:nvSpPr>
              <p:cNvPr id="275" name="Optimize the RL model by using NSGA-II…"/>
              <p:cNvSpPr txBox="1"/>
              <p:nvPr/>
            </p:nvSpPr>
            <p:spPr>
              <a:xfrm>
                <a:off x="-1" y="-1"/>
                <a:ext cx="1625204" cy="2489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indent="457200">
                  <a:defRPr>
                    <a:solidFill>
                      <a:srgbClr val="000000"/>
                    </a:solidFill>
                  </a:defRPr>
                </a:pPr>
                <a:endParaRPr sz="1200">
                  <a:solidFill>
                    <a:srgbClr val="FFFFFF"/>
                  </a:solidFill>
                </a:endParaRPr>
              </a:p>
              <a:p>
                <a:pPr marL="91439" indent="-121920">
                  <a:buClr>
                    <a:srgbClr val="FFFFFF"/>
                  </a:buClr>
                  <a:buSzPts val="1200"/>
                  <a:buFont typeface="Arial"/>
                  <a:buChar char="●"/>
                  <a:defRPr sz="1200">
                    <a:solidFill>
                      <a:srgbClr val="FFFFFF"/>
                    </a:solidFill>
                  </a:defRPr>
                </a:pPr>
                <a:r>
                  <a:t>Optimize the RL model by using NSGA-II</a:t>
                </a:r>
                <a:br/>
              </a:p>
              <a:p>
                <a:pPr marL="91439" indent="-121920">
                  <a:buClr>
                    <a:srgbClr val="FFFFFF"/>
                  </a:buClr>
                  <a:buSzPts val="1200"/>
                  <a:buFont typeface="Arial"/>
                  <a:buChar char="●"/>
                  <a:defRPr sz="1200">
                    <a:solidFill>
                      <a:srgbClr val="FFFFFF"/>
                    </a:solidFill>
                  </a:defRPr>
                </a:pPr>
                <a:r>
                  <a:t>Analyse the Pareto Front and refine the algorithm</a:t>
                </a:r>
                <a:br/>
              </a:p>
              <a:p>
                <a:pPr marL="91439" indent="-121920">
                  <a:buClr>
                    <a:srgbClr val="FFFFFF"/>
                  </a:buClr>
                  <a:buSzPts val="1200"/>
                  <a:buFont typeface="Arial"/>
                  <a:buChar char="●"/>
                  <a:defRPr sz="1200">
                    <a:solidFill>
                      <a:srgbClr val="FFFFFF"/>
                    </a:solidFill>
                  </a:defRPr>
                </a:pPr>
                <a:r>
                  <a:t>Generalise the algorithm to more industry data problems. </a:t>
                </a:r>
              </a:p>
            </p:txBody>
          </p:sp>
        </p:grpSp>
        <p:grpSp>
          <p:nvGrpSpPr>
            <p:cNvPr id="279" name="Google Shape;241;p34"/>
            <p:cNvGrpSpPr/>
            <p:nvPr/>
          </p:nvGrpSpPr>
          <p:grpSpPr>
            <a:xfrm>
              <a:off x="26" y="-1"/>
              <a:ext cx="1625203" cy="570905"/>
              <a:chOff x="0" y="0"/>
              <a:chExt cx="1625202" cy="570903"/>
            </a:xfrm>
          </p:grpSpPr>
          <p:sp>
            <p:nvSpPr>
              <p:cNvPr id="277" name="Rectangle"/>
              <p:cNvSpPr/>
              <p:nvPr/>
            </p:nvSpPr>
            <p:spPr>
              <a:xfrm>
                <a:off x="-1" y="0"/>
                <a:ext cx="1625204" cy="570904"/>
              </a:xfrm>
              <a:prstGeom prst="rect">
                <a:avLst/>
              </a:prstGeom>
              <a:solidFill>
                <a:srgbClr val="999999"/>
              </a:solidFill>
              <a:ln w="12700" cap="flat">
                <a:noFill/>
                <a:miter lim="400000"/>
              </a:ln>
              <a:effectLst/>
            </p:spPr>
            <p:txBody>
              <a:bodyPr wrap="square" lIns="0" tIns="0" rIns="0" bIns="0" numCol="1" anchor="ctr">
                <a:noAutofit/>
              </a:bodyPr>
              <a:lstStyle/>
              <a:p>
                <a:pPr algn="ctr">
                  <a:defRPr sz="1200">
                    <a:solidFill>
                      <a:srgbClr val="FFFFFF"/>
                    </a:solidFill>
                  </a:defRPr>
                </a:pPr>
              </a:p>
            </p:txBody>
          </p:sp>
          <p:sp>
            <p:nvSpPr>
              <p:cNvPr id="278" name="NOV"/>
              <p:cNvSpPr txBox="1"/>
              <p:nvPr/>
            </p:nvSpPr>
            <p:spPr>
              <a:xfrm>
                <a:off x="-1" y="107619"/>
                <a:ext cx="1625204" cy="355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a:r>
                  <a:t>NOV</a:t>
                </a:r>
              </a:p>
            </p:txBody>
          </p:sp>
        </p:grpSp>
      </p:grpSp>
      <p:grpSp>
        <p:nvGrpSpPr>
          <p:cNvPr id="287" name="Google Shape;242;p34"/>
          <p:cNvGrpSpPr/>
          <p:nvPr/>
        </p:nvGrpSpPr>
        <p:grpSpPr>
          <a:xfrm>
            <a:off x="3677751" y="1137391"/>
            <a:ext cx="1599105" cy="3805606"/>
            <a:chOff x="0" y="0"/>
            <a:chExt cx="1599103" cy="3805605"/>
          </a:xfrm>
        </p:grpSpPr>
        <p:grpSp>
          <p:nvGrpSpPr>
            <p:cNvPr id="283" name="Google Shape;243;p34"/>
            <p:cNvGrpSpPr/>
            <p:nvPr/>
          </p:nvGrpSpPr>
          <p:grpSpPr>
            <a:xfrm>
              <a:off x="0" y="427341"/>
              <a:ext cx="1599067" cy="3378265"/>
              <a:chOff x="0" y="0"/>
              <a:chExt cx="1599066" cy="3378264"/>
            </a:xfrm>
          </p:grpSpPr>
          <p:sp>
            <p:nvSpPr>
              <p:cNvPr id="281" name="Rectangle"/>
              <p:cNvSpPr/>
              <p:nvPr/>
            </p:nvSpPr>
            <p:spPr>
              <a:xfrm>
                <a:off x="0" y="190901"/>
                <a:ext cx="1599067" cy="2996463"/>
              </a:xfrm>
              <a:prstGeom prst="rect">
                <a:avLst/>
              </a:prstGeom>
              <a:solidFill>
                <a:srgbClr val="1A9988"/>
              </a:solidFill>
              <a:ln w="12700" cap="flat">
                <a:noFill/>
                <a:miter lim="400000"/>
              </a:ln>
              <a:effectLst/>
            </p:spPr>
            <p:txBody>
              <a:bodyPr wrap="square" lIns="0" tIns="0" rIns="0" bIns="0" numCol="1" anchor="ctr">
                <a:noAutofit/>
              </a:bodyPr>
              <a:lstStyle/>
              <a:p>
                <a:pPr>
                  <a:defRPr sz="1200">
                    <a:solidFill>
                      <a:srgbClr val="FFFFFF"/>
                    </a:solidFill>
                  </a:defRPr>
                </a:pPr>
              </a:p>
            </p:txBody>
          </p:sp>
          <p:sp>
            <p:nvSpPr>
              <p:cNvPr id="282" name="Presentation of -…"/>
              <p:cNvSpPr txBox="1"/>
              <p:nvPr/>
            </p:nvSpPr>
            <p:spPr>
              <a:xfrm>
                <a:off x="0" y="0"/>
                <a:ext cx="1599067" cy="33782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defRPr sz="1200">
                    <a:solidFill>
                      <a:srgbClr val="FFFFFF"/>
                    </a:solidFill>
                  </a:defRPr>
                </a:pPr>
                <a:br/>
                <a:r>
                  <a:t>Presentation of -</a:t>
                </a:r>
                <a:br/>
              </a:p>
              <a:p>
                <a:pPr marL="91439" indent="-121920">
                  <a:buClr>
                    <a:srgbClr val="FFFFFF"/>
                  </a:buClr>
                  <a:buSzPts val="1200"/>
                  <a:buFont typeface="Arial"/>
                  <a:buChar char="●"/>
                  <a:defRPr sz="1200">
                    <a:solidFill>
                      <a:srgbClr val="FFFFFF"/>
                    </a:solidFill>
                  </a:defRPr>
                </a:pPr>
                <a:r>
                  <a:t>Case Study 1 </a:t>
                </a:r>
              </a:p>
              <a:p>
                <a:pPr marL="137160" indent="-121920">
                  <a:buClr>
                    <a:srgbClr val="FFFFFF"/>
                  </a:buClr>
                  <a:buSzPts val="1200"/>
                  <a:buFont typeface="Arial"/>
                  <a:buChar char="●"/>
                  <a:defRPr sz="1200">
                    <a:solidFill>
                      <a:srgbClr val="FFFFFF"/>
                    </a:solidFill>
                  </a:defRPr>
                </a:pPr>
                <a:r>
                  <a:t>Single Objective </a:t>
                </a:r>
              </a:p>
              <a:p>
                <a:pPr marL="137160" indent="-121920">
                  <a:buClr>
                    <a:srgbClr val="FFFFFF"/>
                  </a:buClr>
                  <a:buSzPts val="1200"/>
                  <a:buFont typeface="Arial"/>
                  <a:buChar char="●"/>
                  <a:defRPr sz="1200">
                    <a:solidFill>
                      <a:srgbClr val="FFFFFF"/>
                    </a:solidFill>
                  </a:defRPr>
                </a:pPr>
                <a:r>
                  <a:t>Composite Objective</a:t>
                </a:r>
              </a:p>
              <a:p>
                <a:pPr>
                  <a:defRPr>
                    <a:solidFill>
                      <a:srgbClr val="000000"/>
                    </a:solidFill>
                  </a:defRPr>
                </a:pPr>
                <a:endParaRPr sz="1200">
                  <a:solidFill>
                    <a:srgbClr val="FFFFFF"/>
                  </a:solidFill>
                </a:endParaRPr>
              </a:p>
              <a:p>
                <a:pPr marL="137160" indent="-167640">
                  <a:buClr>
                    <a:srgbClr val="FFFFFF"/>
                  </a:buClr>
                  <a:buSzPts val="1200"/>
                  <a:buFont typeface="Arial"/>
                  <a:buChar char="●"/>
                  <a:defRPr sz="1200">
                    <a:solidFill>
                      <a:srgbClr val="FFFFFF"/>
                    </a:solidFill>
                  </a:defRPr>
                </a:pPr>
                <a:r>
                  <a:t>Case Study 2 </a:t>
                </a:r>
              </a:p>
              <a:p>
                <a:pPr marL="137160" indent="-121920">
                  <a:buClr>
                    <a:srgbClr val="FFFFFF"/>
                  </a:buClr>
                  <a:buSzPts val="1200"/>
                  <a:buFont typeface="Arial"/>
                  <a:buChar char="●"/>
                  <a:defRPr sz="1200">
                    <a:solidFill>
                      <a:srgbClr val="FFFFFF"/>
                    </a:solidFill>
                  </a:defRPr>
                </a:pPr>
                <a:r>
                  <a:t>Single Objective </a:t>
                </a:r>
              </a:p>
              <a:p>
                <a:pPr marL="137160" indent="-121920">
                  <a:buClr>
                    <a:srgbClr val="FFFFFF"/>
                  </a:buClr>
                  <a:buSzPts val="1200"/>
                  <a:buFont typeface="Arial"/>
                  <a:buChar char="●"/>
                  <a:defRPr sz="1200">
                    <a:solidFill>
                      <a:srgbClr val="FFFFFF"/>
                    </a:solidFill>
                  </a:defRPr>
                </a:pPr>
                <a:r>
                  <a:t>Composite Objective</a:t>
                </a:r>
                <a:br/>
              </a:p>
              <a:p>
                <a:pPr>
                  <a:defRPr sz="1200">
                    <a:solidFill>
                      <a:srgbClr val="FFFFFF"/>
                    </a:solidFill>
                  </a:defRPr>
                </a:pPr>
                <a:r>
                  <a:t>Machine learning model has not been added yet.</a:t>
                </a:r>
                <a:br/>
              </a:p>
            </p:txBody>
          </p:sp>
        </p:grpSp>
        <p:grpSp>
          <p:nvGrpSpPr>
            <p:cNvPr id="286" name="Google Shape;244;p34"/>
            <p:cNvGrpSpPr/>
            <p:nvPr/>
          </p:nvGrpSpPr>
          <p:grpSpPr>
            <a:xfrm>
              <a:off x="37" y="0"/>
              <a:ext cx="1599067" cy="570903"/>
              <a:chOff x="0" y="0"/>
              <a:chExt cx="1599066" cy="570902"/>
            </a:xfrm>
          </p:grpSpPr>
          <p:sp>
            <p:nvSpPr>
              <p:cNvPr id="284" name="Rectangle"/>
              <p:cNvSpPr/>
              <p:nvPr/>
            </p:nvSpPr>
            <p:spPr>
              <a:xfrm>
                <a:off x="-1" y="0"/>
                <a:ext cx="1599068" cy="570903"/>
              </a:xfrm>
              <a:prstGeom prst="rect">
                <a:avLst/>
              </a:prstGeom>
              <a:solidFill>
                <a:srgbClr val="1A9988"/>
              </a:solidFill>
              <a:ln w="12700" cap="flat">
                <a:noFill/>
                <a:miter lim="400000"/>
              </a:ln>
              <a:effectLst/>
            </p:spPr>
            <p:txBody>
              <a:bodyPr wrap="square" lIns="0" tIns="0" rIns="0" bIns="0" numCol="1" anchor="ctr">
                <a:noAutofit/>
              </a:bodyPr>
              <a:lstStyle/>
              <a:p>
                <a:pPr algn="ctr">
                  <a:defRPr sz="1200">
                    <a:solidFill>
                      <a:srgbClr val="FFFFFF"/>
                    </a:solidFill>
                  </a:defRPr>
                </a:pPr>
              </a:p>
            </p:txBody>
          </p:sp>
          <p:sp>
            <p:nvSpPr>
              <p:cNvPr id="285" name="TODAY"/>
              <p:cNvSpPr txBox="1"/>
              <p:nvPr/>
            </p:nvSpPr>
            <p:spPr>
              <a:xfrm>
                <a:off x="-1" y="107619"/>
                <a:ext cx="1599068"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a:r>
                  <a:t>TODAY</a:t>
                </a:r>
              </a:p>
            </p:txBody>
          </p:sp>
        </p:grpSp>
      </p:grpSp>
      <p:grpSp>
        <p:nvGrpSpPr>
          <p:cNvPr id="294" name="Google Shape;245;p34"/>
          <p:cNvGrpSpPr/>
          <p:nvPr/>
        </p:nvGrpSpPr>
        <p:grpSpPr>
          <a:xfrm>
            <a:off x="1963202" y="1137452"/>
            <a:ext cx="1536751" cy="3615124"/>
            <a:chOff x="0" y="0"/>
            <a:chExt cx="1536750" cy="3615123"/>
          </a:xfrm>
        </p:grpSpPr>
        <p:grpSp>
          <p:nvGrpSpPr>
            <p:cNvPr id="290" name="Google Shape;246;p34"/>
            <p:cNvGrpSpPr/>
            <p:nvPr/>
          </p:nvGrpSpPr>
          <p:grpSpPr>
            <a:xfrm>
              <a:off x="0" y="618316"/>
              <a:ext cx="1536710" cy="2996807"/>
              <a:chOff x="0" y="0"/>
              <a:chExt cx="1536709" cy="2996806"/>
            </a:xfrm>
          </p:grpSpPr>
          <p:sp>
            <p:nvSpPr>
              <p:cNvPr id="288" name="Rectangle"/>
              <p:cNvSpPr/>
              <p:nvPr/>
            </p:nvSpPr>
            <p:spPr>
              <a:xfrm>
                <a:off x="-1" y="-1"/>
                <a:ext cx="1536711" cy="2996808"/>
              </a:xfrm>
              <a:prstGeom prst="rect">
                <a:avLst/>
              </a:prstGeom>
              <a:solidFill>
                <a:srgbClr val="666666"/>
              </a:solidFill>
              <a:ln w="12700" cap="flat">
                <a:noFill/>
                <a:miter lim="400000"/>
              </a:ln>
              <a:effectLst/>
            </p:spPr>
            <p:txBody>
              <a:bodyPr wrap="square" lIns="0" tIns="0" rIns="0" bIns="0" numCol="1" anchor="ctr">
                <a:noAutofit/>
              </a:bodyPr>
              <a:lstStyle/>
              <a:p>
                <a:pPr>
                  <a:defRPr sz="1200">
                    <a:solidFill>
                      <a:srgbClr val="FFFFFF"/>
                    </a:solidFill>
                  </a:defRPr>
                </a:pPr>
              </a:p>
            </p:txBody>
          </p:sp>
          <p:sp>
            <p:nvSpPr>
              <p:cNvPr id="289" name="Data processing and reshaping…"/>
              <p:cNvSpPr txBox="1"/>
              <p:nvPr/>
            </p:nvSpPr>
            <p:spPr>
              <a:xfrm>
                <a:off x="-1" y="164870"/>
                <a:ext cx="1536711" cy="26670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marL="91439" indent="-121920">
                  <a:buClr>
                    <a:srgbClr val="FFFFFF"/>
                  </a:buClr>
                  <a:buSzPts val="1200"/>
                  <a:buFont typeface="Arial"/>
                  <a:buChar char="●"/>
                  <a:defRPr sz="1200">
                    <a:solidFill>
                      <a:srgbClr val="FFFFFF"/>
                    </a:solidFill>
                  </a:defRPr>
                </a:pPr>
                <a:r>
                  <a:t>Data processing and reshaping</a:t>
                </a:r>
                <a:br/>
              </a:p>
              <a:p>
                <a:pPr marL="91439" indent="-121920">
                  <a:buClr>
                    <a:srgbClr val="FFFFFF"/>
                  </a:buClr>
                  <a:buSzPts val="1200"/>
                  <a:buFont typeface="Arial"/>
                  <a:buChar char="●"/>
                  <a:defRPr sz="1200">
                    <a:solidFill>
                      <a:srgbClr val="FFFFFF"/>
                    </a:solidFill>
                  </a:defRPr>
                </a:pPr>
                <a:r>
                  <a:t>Single Objective</a:t>
                </a:r>
                <a:br/>
              </a:p>
              <a:p>
                <a:pPr marL="91439" indent="-121920">
                  <a:buClr>
                    <a:srgbClr val="FFFFFF"/>
                  </a:buClr>
                  <a:buSzPts val="1200"/>
                  <a:buFont typeface="Arial"/>
                  <a:buChar char="●"/>
                  <a:defRPr sz="1200">
                    <a:solidFill>
                      <a:srgbClr val="FFFFFF"/>
                    </a:solidFill>
                  </a:defRPr>
                </a:pPr>
                <a:r>
                  <a:t>Scalar Addition of multiple objectives</a:t>
                </a:r>
                <a:br/>
              </a:p>
              <a:p>
                <a:pPr marL="91439" indent="-121920">
                  <a:buClr>
                    <a:srgbClr val="FFFFFF"/>
                  </a:buClr>
                  <a:buSzPts val="1200"/>
                  <a:buFont typeface="Arial"/>
                  <a:buChar char="●"/>
                  <a:defRPr sz="1200">
                    <a:solidFill>
                      <a:srgbClr val="FFFFFF"/>
                    </a:solidFill>
                  </a:defRPr>
                </a:pPr>
                <a:r>
                  <a:t>Assigning weights to stocks - </a:t>
                </a:r>
              </a:p>
              <a:p>
                <a:pPr marL="137160" indent="-121920">
                  <a:buClr>
                    <a:srgbClr val="FFFFFF"/>
                  </a:buClr>
                  <a:buSzPts val="1200"/>
                  <a:buFont typeface="Arial"/>
                  <a:buChar char="●"/>
                  <a:defRPr sz="1200">
                    <a:solidFill>
                      <a:srgbClr val="FFFFFF"/>
                    </a:solidFill>
                  </a:defRPr>
                </a:pPr>
                <a:r>
                  <a:t>Constant</a:t>
                </a:r>
              </a:p>
              <a:p>
                <a:pPr marL="137160" indent="-121920">
                  <a:buClr>
                    <a:srgbClr val="FFFFFF"/>
                  </a:buClr>
                  <a:buSzPts val="1200"/>
                  <a:buFont typeface="Arial"/>
                  <a:buChar char="●"/>
                  <a:defRPr sz="1200">
                    <a:solidFill>
                      <a:srgbClr val="FFFFFF"/>
                    </a:solidFill>
                  </a:defRPr>
                </a:pPr>
                <a:r>
                  <a:t>Linear</a:t>
                </a:r>
              </a:p>
              <a:p>
                <a:pPr marL="137160" indent="-121920">
                  <a:buClr>
                    <a:srgbClr val="FFFFFF"/>
                  </a:buClr>
                  <a:buSzPts val="1200"/>
                  <a:buFont typeface="Arial"/>
                  <a:buChar char="●"/>
                  <a:defRPr sz="1200">
                    <a:solidFill>
                      <a:srgbClr val="FFFFFF"/>
                    </a:solidFill>
                  </a:defRPr>
                </a:pPr>
                <a:r>
                  <a:t>Gaussian</a:t>
                </a:r>
              </a:p>
              <a:p>
                <a:pPr marL="137160" indent="-121920">
                  <a:buClr>
                    <a:srgbClr val="FFFFFF"/>
                  </a:buClr>
                  <a:buSzPts val="1200"/>
                  <a:buFont typeface="Arial"/>
                  <a:buChar char="●"/>
                  <a:defRPr sz="1200">
                    <a:solidFill>
                      <a:srgbClr val="FFFFFF"/>
                    </a:solidFill>
                  </a:defRPr>
                </a:pPr>
                <a:r>
                  <a:t>Genetic Algo</a:t>
                </a:r>
              </a:p>
            </p:txBody>
          </p:sp>
        </p:grpSp>
        <p:grpSp>
          <p:nvGrpSpPr>
            <p:cNvPr id="293" name="Google Shape;247;p34"/>
            <p:cNvGrpSpPr/>
            <p:nvPr/>
          </p:nvGrpSpPr>
          <p:grpSpPr>
            <a:xfrm>
              <a:off x="41" y="-1"/>
              <a:ext cx="1536710" cy="570970"/>
              <a:chOff x="0" y="0"/>
              <a:chExt cx="1536709" cy="570969"/>
            </a:xfrm>
          </p:grpSpPr>
          <p:sp>
            <p:nvSpPr>
              <p:cNvPr id="291" name="Rectangle"/>
              <p:cNvSpPr/>
              <p:nvPr/>
            </p:nvSpPr>
            <p:spPr>
              <a:xfrm>
                <a:off x="-1" y="-1"/>
                <a:ext cx="1536711" cy="570971"/>
              </a:xfrm>
              <a:prstGeom prst="rect">
                <a:avLst/>
              </a:prstGeom>
              <a:solidFill>
                <a:srgbClr val="666666"/>
              </a:solidFill>
              <a:ln w="12700" cap="flat">
                <a:noFill/>
                <a:miter lim="400000"/>
              </a:ln>
              <a:effectLst/>
            </p:spPr>
            <p:txBody>
              <a:bodyPr wrap="square" lIns="0" tIns="0" rIns="0" bIns="0" numCol="1" anchor="ctr">
                <a:noAutofit/>
              </a:bodyPr>
              <a:lstStyle/>
              <a:p>
                <a:pPr algn="ctr">
                  <a:defRPr sz="1200">
                    <a:solidFill>
                      <a:srgbClr val="FFFFFF"/>
                    </a:solidFill>
                  </a:defRPr>
                </a:pPr>
              </a:p>
            </p:txBody>
          </p:sp>
          <p:sp>
            <p:nvSpPr>
              <p:cNvPr id="292" name="SEPT"/>
              <p:cNvSpPr txBox="1"/>
              <p:nvPr/>
            </p:nvSpPr>
            <p:spPr>
              <a:xfrm>
                <a:off x="-1" y="107652"/>
                <a:ext cx="1536711"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a:r>
                  <a:t>SEPT</a:t>
                </a:r>
              </a:p>
            </p:txBody>
          </p:sp>
        </p:grpSp>
      </p:grpSp>
      <p:grpSp>
        <p:nvGrpSpPr>
          <p:cNvPr id="301" name="Google Shape;248;p34"/>
          <p:cNvGrpSpPr/>
          <p:nvPr/>
        </p:nvGrpSpPr>
        <p:grpSpPr>
          <a:xfrm>
            <a:off x="284340" y="1137019"/>
            <a:ext cx="1510167" cy="3615704"/>
            <a:chOff x="0" y="0"/>
            <a:chExt cx="1510165" cy="3615702"/>
          </a:xfrm>
        </p:grpSpPr>
        <p:grpSp>
          <p:nvGrpSpPr>
            <p:cNvPr id="297" name="Google Shape;249;p34"/>
            <p:cNvGrpSpPr/>
            <p:nvPr/>
          </p:nvGrpSpPr>
          <p:grpSpPr>
            <a:xfrm>
              <a:off x="4" y="618197"/>
              <a:ext cx="1510162" cy="2997506"/>
              <a:chOff x="0" y="0"/>
              <a:chExt cx="1510161" cy="2997505"/>
            </a:xfrm>
          </p:grpSpPr>
          <p:sp>
            <p:nvSpPr>
              <p:cNvPr id="295" name="Rectangle"/>
              <p:cNvSpPr/>
              <p:nvPr/>
            </p:nvSpPr>
            <p:spPr>
              <a:xfrm>
                <a:off x="-1" y="-1"/>
                <a:ext cx="1510163" cy="2997507"/>
              </a:xfrm>
              <a:prstGeom prst="rect">
                <a:avLst/>
              </a:prstGeom>
              <a:solidFill>
                <a:srgbClr val="999999"/>
              </a:solidFill>
              <a:ln w="12700" cap="flat">
                <a:noFill/>
                <a:miter lim="400000"/>
              </a:ln>
              <a:effectLst/>
            </p:spPr>
            <p:txBody>
              <a:bodyPr wrap="square" lIns="0" tIns="0" rIns="0" bIns="0" numCol="1" anchor="ctr">
                <a:noAutofit/>
              </a:bodyPr>
              <a:lstStyle/>
              <a:p>
                <a:pPr>
                  <a:defRPr sz="1200">
                    <a:solidFill>
                      <a:srgbClr val="FFFFFF"/>
                    </a:solidFill>
                  </a:defRPr>
                </a:pPr>
              </a:p>
            </p:txBody>
          </p:sp>
          <p:sp>
            <p:nvSpPr>
              <p:cNvPr id="296" name="Literature Review…"/>
              <p:cNvSpPr txBox="1"/>
              <p:nvPr/>
            </p:nvSpPr>
            <p:spPr>
              <a:xfrm>
                <a:off x="-1" y="76320"/>
                <a:ext cx="1510163" cy="28448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marL="45719" indent="-121920">
                  <a:buClr>
                    <a:srgbClr val="FFFFFF"/>
                  </a:buClr>
                  <a:buSzPts val="1200"/>
                  <a:buFont typeface="Arial"/>
                  <a:buChar char="●"/>
                  <a:defRPr sz="1200">
                    <a:solidFill>
                      <a:srgbClr val="FFFFFF"/>
                    </a:solidFill>
                  </a:defRPr>
                </a:pPr>
                <a:r>
                  <a:t>Literature Review</a:t>
                </a:r>
              </a:p>
              <a:p>
                <a:pPr indent="457200">
                  <a:defRPr>
                    <a:solidFill>
                      <a:srgbClr val="000000"/>
                    </a:solidFill>
                  </a:defRPr>
                </a:pPr>
                <a:endParaRPr sz="1200">
                  <a:solidFill>
                    <a:srgbClr val="FFFFFF"/>
                  </a:solidFill>
                </a:endParaRPr>
              </a:p>
              <a:p>
                <a:pPr marL="91439" indent="-121920">
                  <a:buClr>
                    <a:srgbClr val="FFFFFF"/>
                  </a:buClr>
                  <a:buSzPts val="1200"/>
                  <a:buFont typeface="Arial"/>
                  <a:buChar char="●"/>
                  <a:defRPr sz="1200">
                    <a:solidFill>
                      <a:srgbClr val="FFFFFF"/>
                    </a:solidFill>
                  </a:defRPr>
                </a:pPr>
                <a:r>
                  <a:t>Finding relevant datasets</a:t>
                </a:r>
                <a:br/>
              </a:p>
              <a:p>
                <a:pPr marL="91439" indent="-121920">
                  <a:buClr>
                    <a:srgbClr val="FFFFFF"/>
                  </a:buClr>
                  <a:buSzPts val="1200"/>
                  <a:buFont typeface="Arial"/>
                  <a:buChar char="●"/>
                  <a:defRPr sz="1200">
                    <a:solidFill>
                      <a:srgbClr val="FFFFFF"/>
                    </a:solidFill>
                  </a:defRPr>
                </a:pPr>
                <a:r>
                  <a:t>Selecting the objective functions and variables</a:t>
                </a:r>
                <a:br/>
              </a:p>
              <a:p>
                <a:pPr marL="91439" indent="-121920">
                  <a:buClr>
                    <a:srgbClr val="FFFFFF"/>
                  </a:buClr>
                  <a:buSzPts val="1200"/>
                  <a:buFont typeface="Arial"/>
                  <a:buChar char="●"/>
                  <a:defRPr sz="1200">
                    <a:solidFill>
                      <a:srgbClr val="FFFFFF"/>
                    </a:solidFill>
                  </a:defRPr>
                </a:pPr>
                <a:r>
                  <a:t>Formulating constraints</a:t>
                </a:r>
                <a:br/>
              </a:p>
              <a:p>
                <a:pPr marL="91439" indent="-121920">
                  <a:buClr>
                    <a:srgbClr val="FFFFFF"/>
                  </a:buClr>
                  <a:buSzPts val="1200"/>
                  <a:buFont typeface="Arial"/>
                  <a:buChar char="●"/>
                  <a:defRPr sz="1200">
                    <a:solidFill>
                      <a:srgbClr val="FFFFFF"/>
                    </a:solidFill>
                  </a:defRPr>
                </a:pPr>
                <a:r>
                  <a:t>Data Cleaning</a:t>
                </a:r>
              </a:p>
            </p:txBody>
          </p:sp>
        </p:grpSp>
        <p:grpSp>
          <p:nvGrpSpPr>
            <p:cNvPr id="300" name="Google Shape;250;p34"/>
            <p:cNvGrpSpPr/>
            <p:nvPr/>
          </p:nvGrpSpPr>
          <p:grpSpPr>
            <a:xfrm>
              <a:off x="-1" y="-1"/>
              <a:ext cx="1510162" cy="570904"/>
              <a:chOff x="0" y="0"/>
              <a:chExt cx="1510161" cy="570902"/>
            </a:xfrm>
          </p:grpSpPr>
          <p:sp>
            <p:nvSpPr>
              <p:cNvPr id="298" name="Rectangle"/>
              <p:cNvSpPr/>
              <p:nvPr/>
            </p:nvSpPr>
            <p:spPr>
              <a:xfrm>
                <a:off x="-1" y="0"/>
                <a:ext cx="1510163" cy="570903"/>
              </a:xfrm>
              <a:prstGeom prst="rect">
                <a:avLst/>
              </a:prstGeom>
              <a:solidFill>
                <a:srgbClr val="999999"/>
              </a:solidFill>
              <a:ln w="12700" cap="flat">
                <a:noFill/>
                <a:miter lim="400000"/>
              </a:ln>
              <a:effectLst/>
            </p:spPr>
            <p:txBody>
              <a:bodyPr wrap="square" lIns="0" tIns="0" rIns="0" bIns="0" numCol="1" anchor="ctr">
                <a:noAutofit/>
              </a:bodyPr>
              <a:lstStyle/>
              <a:p>
                <a:pPr algn="ctr">
                  <a:defRPr sz="1200">
                    <a:solidFill>
                      <a:srgbClr val="FFFFFF"/>
                    </a:solidFill>
                  </a:defRPr>
                </a:pPr>
              </a:p>
            </p:txBody>
          </p:sp>
          <p:sp>
            <p:nvSpPr>
              <p:cNvPr id="299" name="AUG"/>
              <p:cNvSpPr txBox="1"/>
              <p:nvPr/>
            </p:nvSpPr>
            <p:spPr>
              <a:xfrm>
                <a:off x="-1" y="107619"/>
                <a:ext cx="1510163" cy="3556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200">
                    <a:solidFill>
                      <a:srgbClr val="FFFFFF"/>
                    </a:solidFill>
                  </a:defRPr>
                </a:lvl1pPr>
              </a:lstStyle>
              <a:p>
                <a:pPr/>
                <a:r>
                  <a:t>AUG</a:t>
                </a:r>
              </a:p>
            </p:txBody>
          </p:sp>
        </p:gr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Google Shape;255;p35"/>
          <p:cNvSpPr txBox="1"/>
          <p:nvPr>
            <p:ph type="title"/>
          </p:nvPr>
        </p:nvSpPr>
        <p:spPr>
          <a:xfrm>
            <a:off x="727650" y="413975"/>
            <a:ext cx="7688699" cy="535201"/>
          </a:xfrm>
          <a:prstGeom prst="rect">
            <a:avLst/>
          </a:prstGeom>
        </p:spPr>
        <p:txBody>
          <a:bodyPr/>
          <a:lstStyle>
            <a:lvl1pPr algn="ctr" defTabSz="685800">
              <a:defRPr sz="2250">
                <a:solidFill>
                  <a:srgbClr val="148071"/>
                </a:solidFill>
              </a:defRPr>
            </a:lvl1pPr>
          </a:lstStyle>
          <a:p>
            <a:pPr/>
            <a:r>
              <a:t>Future Prospects</a:t>
            </a:r>
          </a:p>
        </p:txBody>
      </p:sp>
      <p:sp>
        <p:nvSpPr>
          <p:cNvPr id="304" name="Google Shape;256;p35"/>
          <p:cNvSpPr txBox="1"/>
          <p:nvPr>
            <p:ph type="body" idx="1"/>
          </p:nvPr>
        </p:nvSpPr>
        <p:spPr>
          <a:xfrm>
            <a:off x="727650" y="1243649"/>
            <a:ext cx="7688699" cy="3500101"/>
          </a:xfrm>
          <a:prstGeom prst="rect">
            <a:avLst/>
          </a:prstGeom>
        </p:spPr>
        <p:txBody>
          <a:bodyPr/>
          <a:lstStyle/>
          <a:p>
            <a:pPr indent="-317500">
              <a:lnSpc>
                <a:spcPct val="150000"/>
              </a:lnSpc>
              <a:buSzPts val="1400"/>
              <a:defRPr sz="1400"/>
            </a:pPr>
            <a:r>
              <a:t>We plan to optimize the conflicting objectives simultaneously by implementing multi-objective genetic algorithm NSGA-II to obtain a Pareto Front between objectives.</a:t>
            </a:r>
          </a:p>
          <a:p>
            <a:pPr indent="-317500">
              <a:lnSpc>
                <a:spcPct val="150000"/>
              </a:lnSpc>
              <a:buSzPts val="1400"/>
              <a:defRPr sz="1400"/>
            </a:pPr>
            <a:r>
              <a:t>Once that is done, our optimisation part is almost finished.</a:t>
            </a:r>
          </a:p>
          <a:p>
            <a:pPr indent="-317500">
              <a:lnSpc>
                <a:spcPct val="150000"/>
              </a:lnSpc>
              <a:buSzPts val="1400"/>
              <a:defRPr sz="1400"/>
            </a:pPr>
            <a:r>
              <a:t>Then we will proceed to implement Reinforcement Learning Model which has proved to be very successful in time-series dataset. </a:t>
            </a:r>
          </a:p>
          <a:p>
            <a:pPr indent="-317500">
              <a:lnSpc>
                <a:spcPct val="150000"/>
              </a:lnSpc>
              <a:buSzPts val="1400"/>
              <a:defRPr sz="1400"/>
            </a:pPr>
            <a:r>
              <a:t>The RL model will optimise and assign the stock weights based on some reward function and we would instead optimise the weights of the RL model using NSGA-II</a:t>
            </a:r>
          </a:p>
          <a:p>
            <a:pPr indent="-317500">
              <a:lnSpc>
                <a:spcPct val="150000"/>
              </a:lnSpc>
              <a:buSzPts val="1400"/>
              <a:defRPr sz="1400"/>
            </a:pPr>
            <a:r>
              <a:t>Thus we will obtain a tradeoff between conflicting objectives. </a:t>
            </a:r>
          </a:p>
          <a:p>
            <a:pPr indent="-317500">
              <a:lnSpc>
                <a:spcPct val="150000"/>
              </a:lnSpc>
              <a:buSzPts val="1400"/>
              <a:defRPr sz="1400"/>
            </a:pPr>
            <a:r>
              <a:t>Clustering of models as per the industry need can be done for taking decisions.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A9988"/>
        </a:solidFill>
      </p:bgPr>
    </p:bg>
    <p:spTree>
      <p:nvGrpSpPr>
        <p:cNvPr id="1" name=""/>
        <p:cNvGrpSpPr/>
        <p:nvPr/>
      </p:nvGrpSpPr>
      <p:grpSpPr>
        <a:xfrm>
          <a:off x="0" y="0"/>
          <a:ext cx="0" cy="0"/>
          <a:chOff x="0" y="0"/>
          <a:chExt cx="0" cy="0"/>
        </a:xfrm>
      </p:grpSpPr>
      <p:sp>
        <p:nvSpPr>
          <p:cNvPr id="216" name="Google Shape;140;p19"/>
          <p:cNvSpPr txBox="1"/>
          <p:nvPr>
            <p:ph type="title"/>
          </p:nvPr>
        </p:nvSpPr>
        <p:spPr>
          <a:xfrm>
            <a:off x="0" y="675150"/>
            <a:ext cx="2540700" cy="621900"/>
          </a:xfrm>
          <a:prstGeom prst="rect">
            <a:avLst/>
          </a:prstGeom>
        </p:spPr>
        <p:txBody>
          <a:bodyPr/>
          <a:lstStyle>
            <a:lvl1pPr algn="ctr"/>
          </a:lstStyle>
          <a:p>
            <a:pPr/>
            <a:r>
              <a:t>Introduction</a:t>
            </a:r>
          </a:p>
        </p:txBody>
      </p:sp>
      <p:sp>
        <p:nvSpPr>
          <p:cNvPr id="217" name="Google Shape;141;p19"/>
          <p:cNvSpPr txBox="1"/>
          <p:nvPr>
            <p:ph type="body" idx="1"/>
          </p:nvPr>
        </p:nvSpPr>
        <p:spPr>
          <a:xfrm>
            <a:off x="3020374" y="675150"/>
            <a:ext cx="5836501" cy="4295700"/>
          </a:xfrm>
          <a:prstGeom prst="rect">
            <a:avLst/>
          </a:prstGeom>
        </p:spPr>
        <p:txBody>
          <a:bodyPr/>
          <a:lstStyle/>
          <a:p>
            <a:pPr marL="0" indent="0">
              <a:buSzTx/>
              <a:buNone/>
              <a:defRPr b="1" sz="1400">
                <a:solidFill>
                  <a:srgbClr val="4B4B4B"/>
                </a:solidFill>
              </a:defRPr>
            </a:pPr>
            <a:r>
              <a:t>Today, Industrial Engineering experts are focusing on solving complex industry problems using data science. </a:t>
            </a:r>
          </a:p>
          <a:p>
            <a:pPr marL="0" indent="0">
              <a:spcBef>
                <a:spcPts val="1600"/>
              </a:spcBef>
              <a:buSzTx/>
              <a:buNone/>
              <a:defRPr b="1" sz="1400">
                <a:solidFill>
                  <a:srgbClr val="4B4B4B"/>
                </a:solidFill>
              </a:defRPr>
            </a:pPr>
            <a:r>
              <a:t>Data Driven Decision Making conventionally comprises of machine learning algorithms modelled on a given data to infer useful characteristics which help in taking decisions.</a:t>
            </a:r>
          </a:p>
          <a:p>
            <a:pPr marL="0" indent="0">
              <a:spcBef>
                <a:spcPts val="1600"/>
              </a:spcBef>
              <a:buSzTx/>
              <a:buNone/>
              <a:defRPr b="1" sz="1400">
                <a:solidFill>
                  <a:srgbClr val="4B4B4B"/>
                </a:solidFill>
              </a:defRPr>
            </a:pPr>
            <a:r>
              <a:t>We aim to combine data-driven machine learning techniques and multi-objective optimization algorithms to help industry managers make efficient decisions. </a:t>
            </a:r>
          </a:p>
          <a:p>
            <a:pPr marL="0" indent="0">
              <a:spcBef>
                <a:spcPts val="1600"/>
              </a:spcBef>
              <a:buSzTx/>
              <a:buNone/>
              <a:defRPr b="1" sz="1400">
                <a:solidFill>
                  <a:srgbClr val="4B4B4B"/>
                </a:solidFill>
              </a:defRPr>
            </a:pPr>
            <a:r>
              <a:t>Our idea was inspired from multi-objective evolutionary optimisation algorithms used in industry problems where there are multiple conflicting objectives to be optimized simultaneously. E.g - Inventory and portfolio management.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146;p20"/>
          <p:cNvSpPr txBox="1"/>
          <p:nvPr>
            <p:ph type="title" idx="4294967295"/>
          </p:nvPr>
        </p:nvSpPr>
        <p:spPr>
          <a:xfrm>
            <a:off x="2767050" y="0"/>
            <a:ext cx="3609900" cy="450900"/>
          </a:xfrm>
          <a:prstGeom prst="rect">
            <a:avLst/>
          </a:prstGeom>
        </p:spPr>
        <p:txBody>
          <a:bodyPr/>
          <a:lstStyle>
            <a:lvl1pPr algn="ctr" defTabSz="795527">
              <a:defRPr sz="1740">
                <a:solidFill>
                  <a:srgbClr val="000000"/>
                </a:solidFill>
              </a:defRPr>
            </a:lvl1pPr>
          </a:lstStyle>
          <a:p>
            <a:pPr/>
            <a:r>
              <a:t>Literature Review</a:t>
            </a:r>
          </a:p>
        </p:txBody>
      </p:sp>
      <p:graphicFrame>
        <p:nvGraphicFramePr>
          <p:cNvPr id="220" name="Google Shape;147;p20"/>
          <p:cNvGraphicFramePr/>
          <p:nvPr/>
        </p:nvGraphicFramePr>
        <p:xfrm>
          <a:off x="0" y="450834"/>
          <a:ext cx="9144000" cy="45879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82850"/>
                <a:gridCol w="2718950"/>
                <a:gridCol w="3610025"/>
                <a:gridCol w="2432175"/>
              </a:tblGrid>
              <a:tr h="360675">
                <a:tc>
                  <a:txBody>
                    <a:bodyPr/>
                    <a:lstStyle/>
                    <a:p>
                      <a:pPr algn="ctr">
                        <a:defRPr sz="1400">
                          <a:sym typeface="Arial"/>
                        </a:defRPr>
                      </a:pP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ctr">
                        <a:defRPr sz="1800"/>
                      </a:pPr>
                      <a:r>
                        <a:rPr sz="1400">
                          <a:solidFill>
                            <a:srgbClr val="FFFFFF"/>
                          </a:solidFill>
                          <a:sym typeface="Arial"/>
                        </a:rPr>
                        <a:t>Reference</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ctr">
                        <a:defRPr sz="1800"/>
                      </a:pPr>
                      <a:r>
                        <a:rPr sz="1400">
                          <a:solidFill>
                            <a:srgbClr val="FFFFFF"/>
                          </a:solidFill>
                          <a:sym typeface="Arial"/>
                        </a:rPr>
                        <a:t>Methodology</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ctr">
                        <a:defRPr sz="1800"/>
                      </a:pPr>
                      <a:r>
                        <a:rPr sz="1400">
                          <a:solidFill>
                            <a:srgbClr val="FFFFFF"/>
                          </a:solidFill>
                          <a:sym typeface="Arial"/>
                        </a:rPr>
                        <a:t>Remarks</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r>
              <a:tr h="1348450">
                <a:tc>
                  <a:txBody>
                    <a:bodyPr/>
                    <a:lstStyle/>
                    <a:p>
                      <a:pPr algn="l">
                        <a:defRPr sz="1800"/>
                      </a:pPr>
                      <a:r>
                        <a:rPr sz="1400">
                          <a:sym typeface="Arial"/>
                        </a:rPr>
                        <a:t>                          </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l">
                        <a:defRPr sz="1100">
                          <a:latin typeface="Lato"/>
                          <a:ea typeface="Lato"/>
                          <a:cs typeface="Lato"/>
                        </a:defRPr>
                      </a:pPr>
                      <a:r>
                        <a:t>“</a:t>
                      </a:r>
                      <a:r>
                        <a:rPr b="1"/>
                        <a:t>Machine Learning For Global Optimization</a:t>
                      </a:r>
                      <a:r>
                        <a:t>”,</a:t>
                      </a:r>
                      <a:br/>
                      <a:r>
                        <a:t>Cassioli, A., Di Lorenzo, D., Locatelli, M. et al. Comput Optim Appl (2012) 51: 279. </a:t>
                      </a:r>
                      <a:r>
                        <a:rPr u="sng">
                          <a:solidFill>
                            <a:schemeClr val="accent5"/>
                          </a:solidFill>
                          <a:uFill>
                            <a:solidFill>
                              <a:schemeClr val="accent5"/>
                            </a:solidFill>
                          </a:uFill>
                          <a:hlinkClick r:id="rId2" invalidUrl="" action="" tgtFrame="" tooltip="" history="1" highlightClick="0" endSnd="0"/>
                        </a:rPr>
                        <a:t>https://doi.org/10.1007/s10589-010-9330-x</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c>
                  <a:txBody>
                    <a:bodyPr/>
                    <a:lstStyle/>
                    <a:p>
                      <a:pPr marL="228600" indent="-207008" algn="l">
                        <a:buClr>
                          <a:srgbClr val="000000"/>
                        </a:buClr>
                        <a:buSzPts val="1100"/>
                        <a:buFont typeface="Helvetica"/>
                        <a:buChar char="●"/>
                        <a:defRPr sz="1100">
                          <a:latin typeface="Lato"/>
                          <a:ea typeface="Lato"/>
                          <a:cs typeface="Lato"/>
                        </a:defRPr>
                      </a:pPr>
                      <a:r>
                        <a:t>Single Objective Function</a:t>
                      </a:r>
                    </a:p>
                    <a:p>
                      <a:pPr marL="228600" indent="-207008" algn="l">
                        <a:buClr>
                          <a:srgbClr val="000000"/>
                        </a:buClr>
                        <a:buSzPts val="1100"/>
                        <a:buFont typeface="Helvetica"/>
                        <a:buChar char="●"/>
                        <a:defRPr sz="1100">
                          <a:latin typeface="Lato"/>
                          <a:ea typeface="Lato"/>
                          <a:cs typeface="Lato"/>
                        </a:defRPr>
                      </a:pPr>
                      <a:r>
                        <a:t>Support Vector Machines used to reduce the search space of algorithm</a:t>
                      </a:r>
                    </a:p>
                    <a:p>
                      <a:pPr marL="228600" indent="-207008" algn="l">
                        <a:buClr>
                          <a:srgbClr val="000000"/>
                        </a:buClr>
                        <a:buSzPts val="1100"/>
                        <a:buFont typeface="Helvetica"/>
                        <a:buChar char="●"/>
                        <a:defRPr sz="1100">
                          <a:latin typeface="Lato"/>
                          <a:ea typeface="Lato"/>
                          <a:cs typeface="Lato"/>
                        </a:defRPr>
                      </a:pPr>
                      <a:r>
                        <a:t>Numerical optimization made faster by using machine learning.</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c>
                  <a:txBody>
                    <a:bodyPr/>
                    <a:lstStyle/>
                    <a:p>
                      <a:pPr marL="228600" indent="-207008" algn="l">
                        <a:buClr>
                          <a:srgbClr val="000000"/>
                        </a:buClr>
                        <a:buSzPts val="1100"/>
                        <a:buFont typeface="Helvetica"/>
                        <a:buChar char="●"/>
                        <a:defRPr sz="1100">
                          <a:latin typeface="Lato"/>
                          <a:ea typeface="Lato"/>
                          <a:cs typeface="Lato"/>
                        </a:defRPr>
                      </a:pPr>
                      <a:r>
                        <a:t>30% overall computation costs saved due to faster optimization.</a:t>
                      </a:r>
                    </a:p>
                    <a:p>
                      <a:pPr marL="228600" indent="-207008" algn="l">
                        <a:buClr>
                          <a:srgbClr val="000000"/>
                        </a:buClr>
                        <a:buSzPts val="1100"/>
                        <a:buFont typeface="Helvetica"/>
                        <a:buChar char="●"/>
                        <a:defRPr sz="1100">
                          <a:latin typeface="Lato"/>
                          <a:ea typeface="Lato"/>
                          <a:cs typeface="Lato"/>
                        </a:defRPr>
                      </a:pPr>
                      <a:r>
                        <a:t>No user inputs for decision making.</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r>
              <a:tr h="1371275">
                <a:tc>
                  <a:txBody>
                    <a:bodyPr/>
                    <a:lstStyle/>
                    <a:p>
                      <a:pPr algn="ctr">
                        <a:defRPr sz="1800"/>
                      </a:pPr>
                      <a:r>
                        <a:rPr sz="1400">
                          <a:solidFill>
                            <a:srgbClr val="FFFFFF"/>
                          </a:solidFill>
                          <a:sym typeface="Arial"/>
                        </a:rPr>
                        <a:t>2</a:t>
                      </a:r>
                    </a:p>
                  </a:txBody>
                  <a:tcPr marL="91425" marR="91425" marT="91425" marB="91425" anchor="ctr"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l">
                        <a:defRPr sz="1100">
                          <a:latin typeface="Lato"/>
                          <a:ea typeface="Lato"/>
                          <a:cs typeface="Lato"/>
                        </a:defRPr>
                      </a:pPr>
                      <a:r>
                        <a:t>A. Kusiak, Z. Zhang and M. Li,”</a:t>
                      </a:r>
                      <a:r>
                        <a:rPr b="1"/>
                        <a:t>Optimization of Wind Turbine Performance With Data-Driven Models</a:t>
                      </a:r>
                      <a:r>
                        <a:t>” in </a:t>
                      </a:r>
                      <a:r>
                        <a:rPr i="1"/>
                        <a:t>IEEE Transactions on Sustainable Energy</a:t>
                      </a:r>
                      <a:r>
                        <a:t>, vol. 1, no. 2, pp. 66-76, July 2010.</a:t>
                      </a:r>
                    </a:p>
                    <a:p>
                      <a:pPr algn="l">
                        <a:defRPr sz="1100">
                          <a:latin typeface="Lato"/>
                          <a:ea typeface="Lato"/>
                          <a:cs typeface="Lato"/>
                        </a:defRPr>
                      </a:pPr>
                      <a:r>
                        <a:t>doi: 10.1109/TSTE.2010.2046919</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c>
                  <a:txBody>
                    <a:bodyPr/>
                    <a:lstStyle/>
                    <a:p>
                      <a:pPr marL="228600" indent="-207008" algn="l">
                        <a:buClr>
                          <a:srgbClr val="000000"/>
                        </a:buClr>
                        <a:buSzPts val="1100"/>
                        <a:buFont typeface="Helvetica"/>
                        <a:buChar char="●"/>
                        <a:defRPr sz="1100">
                          <a:latin typeface="Lato"/>
                          <a:ea typeface="Lato"/>
                          <a:cs typeface="Lato"/>
                        </a:defRPr>
                      </a:pPr>
                      <a:r>
                        <a:t>Three conflicting objective functions modelled on three separate neural networks.</a:t>
                      </a:r>
                    </a:p>
                    <a:p>
                      <a:pPr marL="228600" indent="-207008" algn="l">
                        <a:buClr>
                          <a:srgbClr val="000000"/>
                        </a:buClr>
                        <a:buSzPts val="1100"/>
                        <a:buFont typeface="Helvetica"/>
                        <a:buChar char="●"/>
                        <a:defRPr sz="1100">
                          <a:latin typeface="Lato"/>
                          <a:ea typeface="Lato"/>
                          <a:cs typeface="Lato"/>
                        </a:defRPr>
                      </a:pPr>
                      <a:r>
                        <a:t>Strength Pareto Evolutionary Algorithm (SPEA) used to solve multi-objective problem with many parameters including the 3 objective functions.</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c>
                  <a:txBody>
                    <a:bodyPr/>
                    <a:lstStyle/>
                    <a:p>
                      <a:pPr marL="228600" indent="-207008" algn="l">
                        <a:buClr>
                          <a:srgbClr val="000000"/>
                        </a:buClr>
                        <a:buSzPts val="1100"/>
                        <a:buFont typeface="Helvetica"/>
                        <a:buChar char="●"/>
                        <a:defRPr sz="1100">
                          <a:latin typeface="Lato"/>
                          <a:ea typeface="Lato"/>
                          <a:cs typeface="Lato"/>
                        </a:defRPr>
                      </a:pPr>
                      <a:r>
                        <a:t>Impact of different parameters on wind turbine performance was studied and it was optimized.</a:t>
                      </a:r>
                    </a:p>
                    <a:p>
                      <a:pPr marL="228600" indent="-207008" algn="l">
                        <a:buClr>
                          <a:srgbClr val="000000"/>
                        </a:buClr>
                        <a:buSzPts val="1100"/>
                        <a:buFont typeface="Helvetica"/>
                        <a:buChar char="●"/>
                        <a:defRPr sz="1100">
                          <a:latin typeface="Lato"/>
                          <a:ea typeface="Lato"/>
                          <a:cs typeface="Lato"/>
                        </a:defRPr>
                      </a:pPr>
                      <a:r>
                        <a:t>This study is very relevant to our project.</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r>
              <a:tr h="1507525">
                <a:tc>
                  <a:txBody>
                    <a:bodyPr/>
                    <a:lstStyle/>
                    <a:p>
                      <a:pPr algn="ctr">
                        <a:defRPr sz="1800"/>
                      </a:pPr>
                      <a:r>
                        <a:rPr sz="1400">
                          <a:solidFill>
                            <a:srgbClr val="FFFFFF"/>
                          </a:solidFill>
                          <a:sym typeface="Arial"/>
                        </a:rPr>
                        <a:t>3</a:t>
                      </a:r>
                    </a:p>
                  </a:txBody>
                  <a:tcPr marL="91425" marR="91425" marT="91425" marB="91425" anchor="ctr"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l">
                        <a:defRPr sz="1100">
                          <a:latin typeface="Lato"/>
                          <a:ea typeface="Lato"/>
                          <a:cs typeface="Lato"/>
                        </a:defRPr>
                      </a:pPr>
                      <a:r>
                        <a:t>Y. Li, S. Zhang, J. Zhang, Y. Yin, W. Xiao and Z. Zhang, "</a:t>
                      </a:r>
                      <a:r>
                        <a:rPr b="1"/>
                        <a:t>Data-driven Multi-objective Optimization for Burden Surface in Blast Furnace with Feedback Compensation</a:t>
                      </a:r>
                      <a:r>
                        <a:t>," in </a:t>
                      </a:r>
                      <a:r>
                        <a:rPr i="1"/>
                        <a:t>IEEE Transactions on Industrial Informatics</a:t>
                      </a:r>
                      <a:r>
                        <a:t>.</a:t>
                      </a:r>
                    </a:p>
                    <a:p>
                      <a:pPr algn="l">
                        <a:defRPr sz="1100">
                          <a:latin typeface="Lato"/>
                          <a:ea typeface="Lato"/>
                          <a:cs typeface="Lato"/>
                        </a:defRPr>
                      </a:pPr>
                      <a:r>
                        <a:t>doi: 10.1109/TII.2019.2908989</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c>
                  <a:txBody>
                    <a:bodyPr/>
                    <a:lstStyle/>
                    <a:p>
                      <a:pPr marL="228600" indent="-207008" algn="l">
                        <a:buClr>
                          <a:srgbClr val="000000"/>
                        </a:buClr>
                        <a:buSzPts val="1100"/>
                        <a:buFont typeface="Helvetica"/>
                        <a:buChar char="●"/>
                        <a:defRPr sz="1100">
                          <a:latin typeface="Lato"/>
                          <a:ea typeface="Lato"/>
                          <a:cs typeface="Lato"/>
                        </a:defRPr>
                      </a:pPr>
                      <a:r>
                        <a:t>Kernel Extreme Learning Machine algorithm used to predict certain production indicator of furnace.</a:t>
                      </a:r>
                    </a:p>
                    <a:p>
                      <a:pPr marL="228600" indent="-207008" algn="l">
                        <a:buClr>
                          <a:srgbClr val="000000"/>
                        </a:buClr>
                        <a:buSzPts val="1100"/>
                        <a:buFont typeface="Helvetica"/>
                        <a:buChar char="●"/>
                        <a:defRPr sz="1100">
                          <a:latin typeface="Lato"/>
                          <a:ea typeface="Lato"/>
                          <a:cs typeface="Lato"/>
                        </a:defRPr>
                      </a:pPr>
                      <a:r>
                        <a:t>Two-stage multi-objective optimization strategy (NSGA-II and MOPSO algorithms) is used to optimize the production indicator.</a:t>
                      </a:r>
                    </a:p>
                    <a:p>
                      <a:pPr marL="228600" indent="-207008" algn="l">
                        <a:buClr>
                          <a:srgbClr val="000000"/>
                        </a:buClr>
                        <a:buSzPts val="1100"/>
                        <a:buFont typeface="Helvetica"/>
                        <a:buChar char="●"/>
                        <a:defRPr sz="1100">
                          <a:latin typeface="Lato"/>
                          <a:ea typeface="Lato"/>
                          <a:cs typeface="Lato"/>
                        </a:defRPr>
                      </a:pPr>
                      <a:r>
                        <a:t>Feedback compensation to increase efficiency.</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c>
                  <a:txBody>
                    <a:bodyPr/>
                    <a:lstStyle/>
                    <a:p>
                      <a:pPr marL="228600" indent="-207008" algn="l">
                        <a:buClr>
                          <a:srgbClr val="000000"/>
                        </a:buClr>
                        <a:buSzPts val="1100"/>
                        <a:buFont typeface="Helvetica"/>
                        <a:buChar char="●"/>
                        <a:defRPr sz="1100">
                          <a:latin typeface="Lato"/>
                          <a:ea typeface="Lato"/>
                          <a:cs typeface="Lato"/>
                        </a:defRPr>
                      </a:pPr>
                      <a:r>
                        <a:t>KELM is more suitable than SVM for industry problems.</a:t>
                      </a:r>
                    </a:p>
                    <a:p>
                      <a:pPr marL="228600" indent="-207008" algn="l">
                        <a:buClr>
                          <a:srgbClr val="000000"/>
                        </a:buClr>
                        <a:buSzPts val="1100"/>
                        <a:buFont typeface="Helvetica"/>
                        <a:buChar char="●"/>
                        <a:defRPr sz="1100">
                          <a:latin typeface="Lato"/>
                          <a:ea typeface="Lato"/>
                          <a:cs typeface="Lato"/>
                        </a:defRPr>
                      </a:pPr>
                      <a:r>
                        <a:t>The optimal setting values of burden surface in the BF ironmaking process are determined thus avoiding manual operations.</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r>
            </a:tbl>
          </a:graphicData>
        </a:graphic>
      </p:graphicFrame>
      <p:sp>
        <p:nvSpPr>
          <p:cNvPr id="221" name="Google Shape;148;p20"/>
          <p:cNvSpPr txBox="1"/>
          <p:nvPr/>
        </p:nvSpPr>
        <p:spPr>
          <a:xfrm>
            <a:off x="0" y="1243699"/>
            <a:ext cx="310800"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r">
              <a:defRPr>
                <a:solidFill>
                  <a:srgbClr val="FFFFFF"/>
                </a:solidFill>
                <a:latin typeface="Lato"/>
                <a:ea typeface="Lato"/>
                <a:cs typeface="Lato"/>
                <a:sym typeface="Lato"/>
              </a:defRPr>
            </a:lvl1pPr>
          </a:lstStyle>
          <a:p>
            <a:pPr/>
            <a:r>
              <a:t>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23" name="Google Shape;153;p21"/>
          <p:cNvGraphicFramePr/>
          <p:nvPr/>
        </p:nvGraphicFramePr>
        <p:xfrm>
          <a:off x="0" y="9"/>
          <a:ext cx="9144000" cy="459162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82850"/>
                <a:gridCol w="2442975"/>
                <a:gridCol w="3625474"/>
                <a:gridCol w="2692700"/>
              </a:tblGrid>
              <a:tr h="334025">
                <a:tc>
                  <a:txBody>
                    <a:bodyPr/>
                    <a:lstStyle/>
                    <a:p>
                      <a:pPr algn="ctr">
                        <a:defRPr sz="1400">
                          <a:sym typeface="Arial"/>
                        </a:defRPr>
                      </a:pP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ctr">
                        <a:defRPr sz="1800"/>
                      </a:pPr>
                      <a:r>
                        <a:rPr sz="1400">
                          <a:solidFill>
                            <a:srgbClr val="FFFFFF"/>
                          </a:solidFill>
                          <a:sym typeface="Arial"/>
                        </a:rPr>
                        <a:t>Reference</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ctr">
                        <a:defRPr sz="1800"/>
                      </a:pPr>
                      <a:r>
                        <a:rPr sz="1400">
                          <a:solidFill>
                            <a:srgbClr val="FFFFFF"/>
                          </a:solidFill>
                          <a:sym typeface="Arial"/>
                        </a:rPr>
                        <a:t>Methodology</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ctr">
                        <a:defRPr sz="1800"/>
                      </a:pPr>
                      <a:r>
                        <a:rPr sz="1400">
                          <a:solidFill>
                            <a:srgbClr val="FFFFFF"/>
                          </a:solidFill>
                          <a:sym typeface="Arial"/>
                        </a:rPr>
                        <a:t>Remarks</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r>
              <a:tr h="1515275">
                <a:tc>
                  <a:txBody>
                    <a:bodyPr/>
                    <a:lstStyle/>
                    <a:p>
                      <a:pPr algn="ctr">
                        <a:defRPr sz="1800"/>
                      </a:pPr>
                      <a:r>
                        <a:rPr sz="1400">
                          <a:solidFill>
                            <a:srgbClr val="FFFFFF"/>
                          </a:solidFill>
                          <a:sym typeface="Arial"/>
                        </a:rPr>
                        <a:t>4</a:t>
                      </a:r>
                    </a:p>
                  </a:txBody>
                  <a:tcPr marL="91425" marR="91425" marT="91425" marB="91425" anchor="ctr"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l">
                        <a:lnSpc>
                          <a:spcPct val="115000"/>
                        </a:lnSpc>
                        <a:defRPr sz="1100">
                          <a:latin typeface="Lato"/>
                          <a:ea typeface="Lato"/>
                          <a:cs typeface="Lato"/>
                        </a:defRPr>
                      </a:pPr>
                      <a:r>
                        <a:t>A.A. Rahat, C. Wang, R.M. Everson, J.E. Fieldsend</a:t>
                      </a:r>
                    </a:p>
                    <a:p>
                      <a:pPr algn="l">
                        <a:lnSpc>
                          <a:spcPct val="115000"/>
                        </a:lnSpc>
                        <a:defRPr b="1" sz="1100">
                          <a:latin typeface="Lato"/>
                          <a:ea typeface="Lato"/>
                          <a:cs typeface="Lato"/>
                        </a:defRPr>
                      </a:pPr>
                      <a:r>
                        <a:t>Data-driven multi-objective optimisation of coal-fired boiler combustion systems</a:t>
                      </a:r>
                    </a:p>
                    <a:p>
                      <a:pPr algn="l">
                        <a:lnSpc>
                          <a:spcPct val="115000"/>
                        </a:lnSpc>
                        <a:defRPr sz="1100">
                          <a:latin typeface="Lato"/>
                          <a:ea typeface="Lato"/>
                          <a:cs typeface="Lato"/>
                        </a:defRPr>
                      </a:pPr>
                      <a:r>
                        <a:t>Appl Energy, 229 (2018), pp. 446-458</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c>
                  <a:txBody>
                    <a:bodyPr/>
                    <a:lstStyle/>
                    <a:p>
                      <a:pPr marL="228600" indent="-207008" algn="l">
                        <a:buClr>
                          <a:srgbClr val="000000"/>
                        </a:buClr>
                        <a:buSzPts val="1100"/>
                        <a:buFont typeface="Helvetica"/>
                        <a:buChar char="●"/>
                        <a:defRPr sz="1100">
                          <a:latin typeface="Lato"/>
                          <a:ea typeface="Lato"/>
                          <a:cs typeface="Lato"/>
                        </a:defRPr>
                      </a:pPr>
                      <a:r>
                        <a:t>Non-linear regression with gaussian processes to predict NOx emitted and UBC (efficiency)</a:t>
                      </a:r>
                    </a:p>
                    <a:p>
                      <a:pPr marL="228600" indent="-207008" algn="l">
                        <a:buClr>
                          <a:srgbClr val="000000"/>
                        </a:buClr>
                        <a:buSzPts val="1100"/>
                        <a:buFont typeface="Helvetica"/>
                        <a:buChar char="●"/>
                        <a:defRPr sz="1100">
                          <a:latin typeface="Lato"/>
                          <a:ea typeface="Lato"/>
                          <a:cs typeface="Lato"/>
                        </a:defRPr>
                      </a:pPr>
                      <a:r>
                        <a:t>Multi - objective optimisation algorithm based on probabilistic dominance is used to find best set of parameters to estimate the optimal trade-off between UBC and NOx</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c>
                  <a:txBody>
                    <a:bodyPr/>
                    <a:lstStyle/>
                    <a:p>
                      <a:pPr marL="228600" indent="-207008" algn="l">
                        <a:buClr>
                          <a:srgbClr val="000000"/>
                        </a:buClr>
                        <a:buSzPts val="1100"/>
                        <a:buFont typeface="Helvetica"/>
                        <a:buChar char="●"/>
                        <a:defRPr sz="1100">
                          <a:latin typeface="Lato"/>
                          <a:ea typeface="Lato"/>
                          <a:cs typeface="Lato"/>
                        </a:defRPr>
                      </a:pPr>
                      <a:r>
                        <a:t>Parameters or variables of data used to predict in the regression model are later optimised using MOO.</a:t>
                      </a:r>
                    </a:p>
                    <a:p>
                      <a:pPr marL="228600" indent="-207008" algn="l">
                        <a:buClr>
                          <a:srgbClr val="000000"/>
                        </a:buClr>
                        <a:buSzPts val="1100"/>
                        <a:buFont typeface="Arial"/>
                        <a:buChar char="●"/>
                        <a:defRPr sz="1100">
                          <a:latin typeface="Lato"/>
                          <a:ea typeface="Lato"/>
                          <a:cs typeface="Lato"/>
                        </a:defRPr>
                      </a:pPr>
                      <a:r>
                        <a:t>Regression model is not trained by evolutionary optimisation.</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r>
              <a:tr h="1237300">
                <a:tc>
                  <a:txBody>
                    <a:bodyPr/>
                    <a:lstStyle/>
                    <a:p>
                      <a:pPr algn="ctr">
                        <a:defRPr sz="1800"/>
                      </a:pPr>
                      <a:r>
                        <a:rPr sz="1400">
                          <a:solidFill>
                            <a:srgbClr val="FFFFFF"/>
                          </a:solidFill>
                          <a:sym typeface="Arial"/>
                        </a:rPr>
                        <a:t>5</a:t>
                      </a:r>
                    </a:p>
                  </a:txBody>
                  <a:tcPr marL="91425" marR="91425" marT="91425" marB="91425" anchor="ctr"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l">
                        <a:defRPr sz="1100">
                          <a:latin typeface="Lato"/>
                          <a:ea typeface="Lato"/>
                          <a:cs typeface="Lato"/>
                        </a:defRPr>
                      </a:pPr>
                      <a:r>
                        <a:t>Y. Jin and B. Sendhoff, "</a:t>
                      </a:r>
                      <a:r>
                        <a:rPr b="1"/>
                        <a:t>Pareto-Based Multiobjective Machine Learning: An Overview and Case Studies</a:t>
                      </a:r>
                      <a:r>
                        <a:t>," in </a:t>
                      </a:r>
                      <a:r>
                        <a:rPr i="1"/>
                        <a:t>IEEE Transactions on Systems, Man, and Cybernetics, Part C (Applications and Reviews)</a:t>
                      </a:r>
                      <a:r>
                        <a:t>, vol. 38, no. 3, pp. 397-415, May 2008.</a:t>
                      </a:r>
                    </a:p>
                    <a:p>
                      <a:pPr algn="l">
                        <a:defRPr sz="1100">
                          <a:latin typeface="Lato"/>
                          <a:ea typeface="Lato"/>
                          <a:cs typeface="Lato"/>
                        </a:defRPr>
                      </a:pPr>
                      <a:r>
                        <a:t>doi: 10.1109/TSMCC.2008.919172</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c>
                  <a:txBody>
                    <a:bodyPr/>
                    <a:lstStyle/>
                    <a:p>
                      <a:pPr marL="228600" indent="-207008" algn="l">
                        <a:buClr>
                          <a:srgbClr val="000000"/>
                        </a:buClr>
                        <a:buSzPts val="1100"/>
                        <a:buFont typeface="Helvetica"/>
                        <a:buChar char="●"/>
                        <a:defRPr sz="1100">
                          <a:latin typeface="Lato"/>
                          <a:ea typeface="Lato"/>
                          <a:cs typeface="Lato"/>
                        </a:defRPr>
                      </a:pPr>
                      <a:r>
                        <a:t>Evolutionary multi-objective optimization of neural networks is performed (Algorithm similar to NSGA-II is used)</a:t>
                      </a:r>
                    </a:p>
                    <a:p>
                      <a:pPr marL="228600" indent="-207008" algn="l">
                        <a:buClr>
                          <a:srgbClr val="000000"/>
                        </a:buClr>
                        <a:buSzPts val="1100"/>
                        <a:buFont typeface="Helvetica"/>
                        <a:buChar char="●"/>
                        <a:defRPr sz="1100">
                          <a:latin typeface="Lato"/>
                          <a:ea typeface="Lato"/>
                          <a:cs typeface="Lato"/>
                        </a:defRPr>
                      </a:pPr>
                      <a:r>
                        <a:t>The learning performance (error) and model complexity are used as two conflicting objective functions which are optimised on 3 different datasets (breast cancer, diabetes and iris).</a:t>
                      </a:r>
                    </a:p>
                    <a:p>
                      <a:pPr marL="228600" indent="-207008" algn="l">
                        <a:buClr>
                          <a:srgbClr val="000000"/>
                        </a:buClr>
                        <a:buSzPts val="1100"/>
                        <a:buFont typeface="Helvetica"/>
                        <a:buChar char="●"/>
                        <a:defRPr sz="1100">
                          <a:latin typeface="Lato"/>
                          <a:ea typeface="Lato"/>
                          <a:cs typeface="Lato"/>
                        </a:defRPr>
                      </a:pPr>
                      <a:r>
                        <a:t>Ensemble of learning models is formed.</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solidFill>
                      <a:srgbClr val="FFFFFF"/>
                    </a:solidFill>
                  </a:tcPr>
                </a:tc>
                <a:tc>
                  <a:txBody>
                    <a:bodyPr/>
                    <a:lstStyle/>
                    <a:p>
                      <a:pPr marL="228600" indent="-207008" algn="l">
                        <a:buClr>
                          <a:srgbClr val="000000"/>
                        </a:buClr>
                        <a:buSzPts val="1100"/>
                        <a:buFont typeface="Helvetica"/>
                        <a:buChar char="●"/>
                        <a:defRPr sz="1100">
                          <a:latin typeface="Lato"/>
                          <a:ea typeface="Lato"/>
                          <a:cs typeface="Lato"/>
                        </a:defRPr>
                      </a:pPr>
                      <a:r>
                        <a:t>Optimum complexity of model is found for each dataset.</a:t>
                      </a:r>
                    </a:p>
                    <a:p>
                      <a:pPr marL="228600" indent="-207008" algn="l">
                        <a:buClr>
                          <a:srgbClr val="000000"/>
                        </a:buClr>
                        <a:buSzPts val="1100"/>
                        <a:buFont typeface="Helvetica"/>
                        <a:buChar char="●"/>
                        <a:defRPr sz="1100">
                          <a:latin typeface="Lato"/>
                          <a:ea typeface="Lato"/>
                          <a:cs typeface="Lato"/>
                        </a:defRPr>
                      </a:pPr>
                      <a:r>
                        <a:t>Best ensemble model is formed by choosing networks with low complexity from the Pareto front.</a:t>
                      </a:r>
                    </a:p>
                    <a:p>
                      <a:pPr marL="228600" indent="-207008" algn="l">
                        <a:buClr>
                          <a:srgbClr val="000000"/>
                        </a:buClr>
                        <a:buSzPts val="1100"/>
                        <a:buFont typeface="Helvetica"/>
                        <a:buChar char="●"/>
                        <a:defRPr sz="1100">
                          <a:latin typeface="Lato"/>
                          <a:ea typeface="Lato"/>
                          <a:cs typeface="Lato"/>
                        </a:defRPr>
                      </a:pPr>
                      <a:r>
                        <a:t>In our approach, we don’t use complexity of model as an objective function.</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r>
              <a:tr h="1505025">
                <a:tc>
                  <a:txBody>
                    <a:bodyPr/>
                    <a:lstStyle/>
                    <a:p>
                      <a:pPr algn="ctr">
                        <a:defRPr sz="1800"/>
                      </a:pPr>
                      <a:r>
                        <a:rPr sz="1400">
                          <a:solidFill>
                            <a:srgbClr val="FFFFFF"/>
                          </a:solidFill>
                          <a:sym typeface="Arial"/>
                        </a:rPr>
                        <a:t>   6</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solidFill>
                      <a:srgbClr val="1A9988"/>
                    </a:solidFill>
                  </a:tcPr>
                </a:tc>
                <a:tc>
                  <a:txBody>
                    <a:bodyPr/>
                    <a:lstStyle/>
                    <a:p>
                      <a:pPr algn="l">
                        <a:defRPr sz="1100">
                          <a:latin typeface="Lato"/>
                          <a:ea typeface="Lato"/>
                          <a:cs typeface="Lato"/>
                        </a:defRPr>
                      </a:pPr>
                      <a:r>
                        <a:t>Y. Jin, H. Wang, T. Chugh, D. Guo and K. Miettinen, "</a:t>
                      </a:r>
                      <a:r>
                        <a:rPr b="1"/>
                        <a:t>Data-Driven Evolutionary Optimization: An Overview and Case Studies</a:t>
                      </a:r>
                      <a:r>
                        <a:t>," in </a:t>
                      </a:r>
                      <a:r>
                        <a:rPr i="1"/>
                        <a:t>IEEE Transactions on Evolutionary Computation</a:t>
                      </a:r>
                      <a:r>
                        <a:t>, vol. 23, no. 3, pp. 442-458, June 2019.</a:t>
                      </a:r>
                    </a:p>
                    <a:p>
                      <a:pPr algn="l">
                        <a:defRPr sz="1100">
                          <a:latin typeface="Lato"/>
                          <a:ea typeface="Lato"/>
                          <a:cs typeface="Lato"/>
                        </a:defRPr>
                      </a:pPr>
                      <a:r>
                        <a:t>doi: 10.1109/TEVC.2018.2869001</a:t>
                      </a:r>
                      <a:br/>
                      <a:br/>
                      <a:br/>
                      <a:br/>
                      <a:b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c>
                  <a:txBody>
                    <a:bodyPr/>
                    <a:lstStyle/>
                    <a:p>
                      <a:pPr marL="228600" indent="-207008" algn="l">
                        <a:buClr>
                          <a:srgbClr val="000000"/>
                        </a:buClr>
                        <a:buSzPts val="1100"/>
                        <a:buFont typeface="Helvetica"/>
                        <a:buChar char="●"/>
                        <a:defRPr sz="1100">
                          <a:latin typeface="Lato"/>
                          <a:ea typeface="Lato"/>
                          <a:cs typeface="Lato"/>
                        </a:defRPr>
                      </a:pPr>
                      <a:r>
                        <a:t>A survey of 4 case studies involving multi-objective optimization problems.</a:t>
                      </a:r>
                    </a:p>
                    <a:p>
                      <a:pPr marL="228600" indent="-207008" algn="l">
                        <a:buClr>
                          <a:srgbClr val="000000"/>
                        </a:buClr>
                        <a:buSzPts val="1100"/>
                        <a:buFont typeface="Helvetica"/>
                        <a:buChar char="●"/>
                        <a:defRPr sz="1100">
                          <a:latin typeface="Lato"/>
                          <a:ea typeface="Lato"/>
                          <a:cs typeface="Lato"/>
                        </a:defRPr>
                      </a:pPr>
                      <a:r>
                        <a:t>In al 4 studies, machine learning models were optimized using evolutionary algorithms like NSGA-II or RVEA.</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c>
                  <a:txBody>
                    <a:bodyPr/>
                    <a:lstStyle/>
                    <a:p>
                      <a:pPr marL="228600" indent="-207008" algn="l">
                        <a:buClr>
                          <a:srgbClr val="000000"/>
                        </a:buClr>
                        <a:buSzPts val="1100"/>
                        <a:buFont typeface="Helvetica"/>
                        <a:buChar char="●"/>
                        <a:defRPr sz="1100">
                          <a:latin typeface="Lato"/>
                          <a:ea typeface="Lato"/>
                          <a:cs typeface="Lato"/>
                        </a:defRPr>
                      </a:pPr>
                      <a:r>
                        <a:t>Applications of MOEAs in machine system design, ventilation systems, blast furnaces and surface science was studied.</a:t>
                      </a:r>
                    </a:p>
                    <a:p>
                      <a:pPr marL="228600" indent="-207008" algn="l">
                        <a:buClr>
                          <a:srgbClr val="000000"/>
                        </a:buClr>
                        <a:buSzPts val="1100"/>
                        <a:buFont typeface="Helvetica"/>
                        <a:buChar char="●"/>
                        <a:defRPr sz="1100">
                          <a:latin typeface="Lato"/>
                          <a:ea typeface="Lato"/>
                          <a:cs typeface="Lato"/>
                        </a:defRPr>
                      </a:pPr>
                      <a:r>
                        <a:t>Extensive research opportunities can be seen in this field.</a:t>
                      </a:r>
                    </a:p>
                  </a:txBody>
                  <a:tcPr marL="91425" marR="91425" marT="91425" marB="91425" anchor="t" anchorCtr="0" horzOverflow="overflow">
                    <a:lnL>
                      <a:solidFill>
                        <a:srgbClr val="1A9988"/>
                      </a:solidFill>
                    </a:lnL>
                    <a:lnR>
                      <a:solidFill>
                        <a:srgbClr val="1A9988"/>
                      </a:solidFill>
                    </a:lnR>
                    <a:lnT>
                      <a:solidFill>
                        <a:srgbClr val="1A9988"/>
                      </a:solidFill>
                    </a:lnT>
                    <a:lnB>
                      <a:solidFill>
                        <a:srgbClr val="1A9988"/>
                      </a:solidFill>
                    </a:lnB>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oogle Shape;158;p22"/>
          <p:cNvSpPr txBox="1"/>
          <p:nvPr>
            <p:ph type="title"/>
          </p:nvPr>
        </p:nvSpPr>
        <p:spPr>
          <a:xfrm>
            <a:off x="0" y="480675"/>
            <a:ext cx="2540700" cy="3334500"/>
          </a:xfrm>
          <a:prstGeom prst="rect">
            <a:avLst/>
          </a:prstGeom>
        </p:spPr>
        <p:txBody>
          <a:bodyPr/>
          <a:lstStyle/>
          <a:p>
            <a:pPr algn="ctr"/>
          </a:p>
          <a:p>
            <a:pPr algn="ctr"/>
            <a:r>
              <a:t>Methodology</a:t>
            </a:r>
            <a:r>
              <a:rPr sz="3000"/>
              <a:t> </a:t>
            </a:r>
          </a:p>
        </p:txBody>
      </p:sp>
      <p:sp>
        <p:nvSpPr>
          <p:cNvPr id="226" name="Google Shape;159;p22"/>
          <p:cNvSpPr txBox="1"/>
          <p:nvPr>
            <p:ph type="body" idx="1"/>
          </p:nvPr>
        </p:nvSpPr>
        <p:spPr>
          <a:xfrm>
            <a:off x="2824925" y="480675"/>
            <a:ext cx="5980801" cy="4306500"/>
          </a:xfrm>
          <a:prstGeom prst="rect">
            <a:avLst/>
          </a:prstGeom>
        </p:spPr>
        <p:txBody>
          <a:bodyPr/>
          <a:lstStyle/>
          <a:p>
            <a:pPr marL="0" indent="0" defTabSz="859536">
              <a:lnSpc>
                <a:spcPct val="130000"/>
              </a:lnSpc>
              <a:buSzTx/>
              <a:buNone/>
              <a:defRPr b="1" sz="1222">
                <a:solidFill>
                  <a:srgbClr val="4B4B4B"/>
                </a:solidFill>
              </a:defRPr>
            </a:pPr>
            <a:r>
              <a:t>The aim is to solve a data driven industry problem with conflicting objectives and in turn make the process of decision-making easier and more efficient.</a:t>
            </a:r>
            <a:br/>
          </a:p>
          <a:p>
            <a:pPr marL="0" indent="0" defTabSz="859536">
              <a:lnSpc>
                <a:spcPct val="130000"/>
              </a:lnSpc>
              <a:buSzTx/>
              <a:buNone/>
              <a:defRPr b="1" sz="1222">
                <a:solidFill>
                  <a:srgbClr val="4B4B4B"/>
                </a:solidFill>
              </a:defRPr>
            </a:pPr>
            <a:r>
              <a:t>We plan to achieve this by solving  multi-objective machine learning problems derived from real world industries by using evolutionary genetic algorithms. </a:t>
            </a:r>
            <a:br/>
          </a:p>
          <a:p>
            <a:pPr marL="0" indent="0" defTabSz="859536">
              <a:lnSpc>
                <a:spcPct val="130000"/>
              </a:lnSpc>
              <a:buSzTx/>
              <a:buNone/>
              <a:defRPr b="1" sz="1222">
                <a:solidFill>
                  <a:srgbClr val="4B4B4B"/>
                </a:solidFill>
              </a:defRPr>
            </a:pPr>
            <a:r>
              <a:t>Two industry case studies will be performed - Commodity Purchase Optimisation and Algorithmic Trading Portfolio Optimisation.</a:t>
            </a:r>
          </a:p>
          <a:p>
            <a:pPr marL="0" indent="0" defTabSz="859536">
              <a:lnSpc>
                <a:spcPct val="130000"/>
              </a:lnSpc>
              <a:buSzTx/>
              <a:buNone/>
              <a:defRPr b="1" sz="1222">
                <a:solidFill>
                  <a:srgbClr val="4B4B4B"/>
                </a:solidFill>
              </a:defRPr>
            </a:pPr>
            <a:r>
              <a:t>In each case study,  a model ( preferably a Reinforcement Learning Model )  will be optimized by using multi-objective evolutionary algorithms ( NSGA-II or LEAF ) instead of classical gradient methods for multiple fitness functions.</a:t>
            </a:r>
            <a:br/>
          </a:p>
          <a:p>
            <a:pPr marL="0" indent="0" defTabSz="859536">
              <a:lnSpc>
                <a:spcPct val="130000"/>
              </a:lnSpc>
              <a:buSzTx/>
              <a:buNone/>
              <a:defRPr b="1" sz="1222">
                <a:solidFill>
                  <a:srgbClr val="4B4B4B"/>
                </a:solidFill>
              </a:defRPr>
            </a:pPr>
            <a:r>
              <a:t>The Pareto Front obtained from the optimisation will help decision-makers select desired tradeoff between objectives and make efficient decisions in the relevant industry.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164;p23"/>
          <p:cNvSpPr txBox="1"/>
          <p:nvPr>
            <p:ph type="title"/>
          </p:nvPr>
        </p:nvSpPr>
        <p:spPr>
          <a:xfrm>
            <a:off x="39675" y="231174"/>
            <a:ext cx="5366400" cy="829200"/>
          </a:xfrm>
          <a:prstGeom prst="rect">
            <a:avLst/>
          </a:prstGeom>
        </p:spPr>
        <p:txBody>
          <a:bodyPr/>
          <a:lstStyle>
            <a:lvl1pPr algn="ctr">
              <a:defRPr b="0" sz="2200">
                <a:solidFill>
                  <a:srgbClr val="000000"/>
                </a:solidFill>
                <a:latin typeface="Raleway SemiBold"/>
                <a:ea typeface="Raleway SemiBold"/>
                <a:cs typeface="Raleway SemiBold"/>
                <a:sym typeface="Raleway SemiBold"/>
              </a:defRPr>
            </a:lvl1pPr>
          </a:lstStyle>
          <a:p>
            <a:pPr/>
            <a:r>
              <a:t>What are genetic algorithms?</a:t>
            </a:r>
          </a:p>
        </p:txBody>
      </p:sp>
      <p:pic>
        <p:nvPicPr>
          <p:cNvPr id="229" name="Google Shape;165;p23" descr="Google Shape;165;p23"/>
          <p:cNvPicPr>
            <a:picLocks noChangeAspect="1"/>
          </p:cNvPicPr>
          <p:nvPr/>
        </p:nvPicPr>
        <p:blipFill>
          <a:blip r:embed="rId2">
            <a:extLst/>
          </a:blip>
          <a:stretch>
            <a:fillRect/>
          </a:stretch>
        </p:blipFill>
        <p:spPr>
          <a:xfrm>
            <a:off x="5366699" y="737549"/>
            <a:ext cx="3777301" cy="3919001"/>
          </a:xfrm>
          <a:prstGeom prst="rect">
            <a:avLst/>
          </a:prstGeom>
          <a:ln w="12700">
            <a:miter lim="400000"/>
          </a:ln>
        </p:spPr>
      </p:pic>
      <p:sp>
        <p:nvSpPr>
          <p:cNvPr id="230" name="Google Shape;166;p23"/>
          <p:cNvSpPr txBox="1"/>
          <p:nvPr>
            <p:ph type="body" idx="1"/>
          </p:nvPr>
        </p:nvSpPr>
        <p:spPr>
          <a:xfrm>
            <a:off x="275375" y="790624"/>
            <a:ext cx="4921500" cy="4086302"/>
          </a:xfrm>
          <a:prstGeom prst="rect">
            <a:avLst/>
          </a:prstGeom>
        </p:spPr>
        <p:txBody>
          <a:bodyPr/>
          <a:lstStyle/>
          <a:p>
            <a:pPr marL="429768" indent="-292481" defTabSz="859536">
              <a:lnSpc>
                <a:spcPct val="115000"/>
              </a:lnSpc>
              <a:buClr>
                <a:srgbClr val="178D7D"/>
              </a:buClr>
              <a:buSzPts val="1200"/>
              <a:buFont typeface="Helvetica"/>
              <a:buChar char="➔"/>
              <a:defRPr b="1" sz="1222">
                <a:solidFill>
                  <a:srgbClr val="148071"/>
                </a:solidFill>
              </a:defRPr>
            </a:pPr>
            <a:r>
              <a:t>Genetic algorithms are computerized search and optimization algorithms based on the mechanics of natural genetics and natural selection. 	 	 </a:t>
            </a:r>
          </a:p>
          <a:p>
            <a:pPr marL="429768" indent="-292481" defTabSz="859536">
              <a:lnSpc>
                <a:spcPct val="115000"/>
              </a:lnSpc>
              <a:spcBef>
                <a:spcPts val="900"/>
              </a:spcBef>
              <a:buClr>
                <a:srgbClr val="178D7D"/>
              </a:buClr>
              <a:buSzPts val="1200"/>
              <a:buFont typeface="Helvetica"/>
              <a:buChar char="➔"/>
              <a:defRPr b="1" sz="1222">
                <a:solidFill>
                  <a:srgbClr val="148071"/>
                </a:solidFill>
              </a:defRPr>
            </a:pPr>
            <a:r>
              <a:t>GAs work with a population of random strings representing design variables. The fitness value of each string is evaluated.</a:t>
            </a:r>
          </a:p>
          <a:p>
            <a:pPr marL="429768" indent="-292481" defTabSz="859536">
              <a:lnSpc>
                <a:spcPct val="115000"/>
              </a:lnSpc>
              <a:spcBef>
                <a:spcPts val="900"/>
              </a:spcBef>
              <a:buClr>
                <a:srgbClr val="148071"/>
              </a:buClr>
              <a:buSzPts val="1200"/>
              <a:buFont typeface="Helvetica"/>
              <a:buChar char="➔"/>
              <a:defRPr b="1" sz="1222">
                <a:solidFill>
                  <a:srgbClr val="148071"/>
                </a:solidFill>
              </a:defRPr>
            </a:pPr>
            <a:r>
              <a:t>The population is then operated by reproduction, crossover and mutation operators.</a:t>
            </a:r>
          </a:p>
          <a:p>
            <a:pPr marL="429768" indent="-292481" defTabSz="859536">
              <a:lnSpc>
                <a:spcPct val="115000"/>
              </a:lnSpc>
              <a:spcBef>
                <a:spcPts val="900"/>
              </a:spcBef>
              <a:buClr>
                <a:srgbClr val="148071"/>
              </a:buClr>
              <a:buSzPts val="1200"/>
              <a:buFont typeface="Helvetica"/>
              <a:buChar char="➔"/>
              <a:defRPr b="1" sz="1222">
                <a:solidFill>
                  <a:srgbClr val="148071"/>
                </a:solidFill>
              </a:defRPr>
            </a:pPr>
            <a:r>
              <a:t>The reproduction operator selects good strings and the crossover operator recombines good substrings to make better ones.  Mutation operator alters strings to hopefully create better strings. </a:t>
            </a:r>
          </a:p>
          <a:p>
            <a:pPr marL="429768" indent="-292481" defTabSz="859536">
              <a:lnSpc>
                <a:spcPct val="115000"/>
              </a:lnSpc>
              <a:spcBef>
                <a:spcPts val="900"/>
              </a:spcBef>
              <a:buClr>
                <a:srgbClr val="148071"/>
              </a:buClr>
              <a:buSzPts val="1200"/>
              <a:buFont typeface="Helvetica"/>
              <a:buChar char="➔"/>
              <a:defRPr b="1" sz="1222">
                <a:solidFill>
                  <a:srgbClr val="148071"/>
                </a:solidFill>
              </a:defRPr>
            </a:pPr>
            <a:r>
              <a:t>Until termination condition is reached, the population is iteratively operated by the above operators.</a:t>
            </a:r>
          </a:p>
          <a:p>
            <a:pPr marL="429768" indent="-292481" defTabSz="859536">
              <a:lnSpc>
                <a:spcPct val="115000"/>
              </a:lnSpc>
              <a:spcBef>
                <a:spcPts val="900"/>
              </a:spcBef>
              <a:buClr>
                <a:srgbClr val="148071"/>
              </a:buClr>
              <a:buSzPts val="1200"/>
              <a:buFont typeface="Helvetica"/>
              <a:buChar char="➔"/>
              <a:defRPr b="1" sz="1222">
                <a:solidFill>
                  <a:srgbClr val="148071"/>
                </a:solidFill>
              </a:defRPr>
            </a:pPr>
            <a:r>
              <a:t>One cycle of these operations is called a ‘generation’.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Google Shape;171;p24"/>
          <p:cNvSpPr txBox="1"/>
          <p:nvPr>
            <p:ph type="title"/>
          </p:nvPr>
        </p:nvSpPr>
        <p:spPr>
          <a:xfrm>
            <a:off x="672899" y="293874"/>
            <a:ext cx="4017302" cy="754801"/>
          </a:xfrm>
          <a:prstGeom prst="rect">
            <a:avLst/>
          </a:prstGeom>
        </p:spPr>
        <p:txBody>
          <a:bodyPr/>
          <a:lstStyle>
            <a:lvl1pPr algn="ctr">
              <a:defRPr b="0" sz="2600">
                <a:solidFill>
                  <a:srgbClr val="000000"/>
                </a:solidFill>
                <a:latin typeface="Raleway SemiBold"/>
                <a:ea typeface="Raleway SemiBold"/>
                <a:cs typeface="Raleway SemiBold"/>
                <a:sym typeface="Raleway SemiBold"/>
              </a:defRPr>
            </a:lvl1pPr>
          </a:lstStyle>
          <a:p>
            <a:pPr/>
            <a:r>
              <a:t>NSGA - II </a:t>
            </a:r>
          </a:p>
        </p:txBody>
      </p:sp>
      <p:sp>
        <p:nvSpPr>
          <p:cNvPr id="233" name="Google Shape;172;p24"/>
          <p:cNvSpPr txBox="1"/>
          <p:nvPr>
            <p:ph type="body" sz="half" idx="1"/>
          </p:nvPr>
        </p:nvSpPr>
        <p:spPr>
          <a:xfrm>
            <a:off x="291899" y="915425"/>
            <a:ext cx="4779302" cy="3887700"/>
          </a:xfrm>
          <a:prstGeom prst="rect">
            <a:avLst/>
          </a:prstGeom>
        </p:spPr>
        <p:txBody>
          <a:bodyPr/>
          <a:lstStyle/>
          <a:p>
            <a:pPr marL="429768" indent="-292481" defTabSz="859536">
              <a:lnSpc>
                <a:spcPct val="115000"/>
              </a:lnSpc>
              <a:buClr>
                <a:srgbClr val="178D7D"/>
              </a:buClr>
              <a:buSzPts val="1200"/>
              <a:buFont typeface="Helvetica"/>
              <a:buChar char="➔"/>
              <a:defRPr b="1" sz="1222">
                <a:solidFill>
                  <a:srgbClr val="148071"/>
                </a:solidFill>
              </a:defRPr>
            </a:pPr>
            <a:r>
              <a:t>Non-dominated Sorting Genetic Algorithm is an evolutionary multi-objective optimisation algorithm that has proved to be very successful.		 	 </a:t>
            </a:r>
          </a:p>
          <a:p>
            <a:pPr marL="429768" indent="-292481" defTabSz="859536">
              <a:lnSpc>
                <a:spcPct val="115000"/>
              </a:lnSpc>
              <a:spcBef>
                <a:spcPts val="900"/>
              </a:spcBef>
              <a:buClr>
                <a:srgbClr val="178D7D"/>
              </a:buClr>
              <a:buSzPts val="1200"/>
              <a:buFont typeface="Helvetica"/>
              <a:buChar char="➔"/>
              <a:defRPr b="1" sz="1222">
                <a:solidFill>
                  <a:srgbClr val="148071"/>
                </a:solidFill>
              </a:defRPr>
            </a:pPr>
            <a:r>
              <a:t>The population of parents and offsprings is sorted into a hierarchy of sub-populations based on the ordering of Pareto dominance (non domination ranks)</a:t>
            </a:r>
          </a:p>
          <a:p>
            <a:pPr marL="429768" indent="-292481" defTabSz="859536">
              <a:lnSpc>
                <a:spcPct val="115000"/>
              </a:lnSpc>
              <a:spcBef>
                <a:spcPts val="900"/>
              </a:spcBef>
              <a:buClr>
                <a:srgbClr val="178D7D"/>
              </a:buClr>
              <a:buSzPts val="1200"/>
              <a:buFont typeface="Helvetica"/>
              <a:buChar char="➔"/>
              <a:defRPr b="1" sz="1222">
                <a:solidFill>
                  <a:srgbClr val="148071"/>
                </a:solidFill>
              </a:defRPr>
            </a:pPr>
            <a:r>
              <a:t>If non-dominated ranks are equal, individuals with greater crowding distance are pitched first.</a:t>
            </a:r>
          </a:p>
          <a:p>
            <a:pPr marL="429768" indent="-292481" defTabSz="859536">
              <a:lnSpc>
                <a:spcPct val="115000"/>
              </a:lnSpc>
              <a:spcBef>
                <a:spcPts val="900"/>
              </a:spcBef>
              <a:buClr>
                <a:srgbClr val="148071"/>
              </a:buClr>
              <a:buSzPts val="1200"/>
              <a:buFont typeface="Helvetica"/>
              <a:buChar char="➔"/>
              <a:defRPr b="1" sz="1222">
                <a:solidFill>
                  <a:srgbClr val="148071"/>
                </a:solidFill>
              </a:defRPr>
            </a:pPr>
            <a:r>
              <a:t>The new population is now used for selection, crossover and mutation operations.</a:t>
            </a:r>
          </a:p>
          <a:p>
            <a:pPr marL="429768" indent="-292481" defTabSz="859536">
              <a:lnSpc>
                <a:spcPct val="115000"/>
              </a:lnSpc>
              <a:spcBef>
                <a:spcPts val="900"/>
              </a:spcBef>
              <a:buClr>
                <a:srgbClr val="178D7D"/>
              </a:buClr>
              <a:buSzPts val="1200"/>
              <a:buFont typeface="Helvetica"/>
              <a:buChar char="➔"/>
              <a:defRPr b="1" sz="1222">
                <a:solidFill>
                  <a:srgbClr val="148071"/>
                </a:solidFill>
              </a:defRPr>
            </a:pPr>
            <a:r>
              <a:t>It is a fast nondominated sorting procedure, with an elitist strategy, a parameterless approach and a simple yet efficient constraint-handling method.</a:t>
            </a:r>
          </a:p>
          <a:p>
            <a:pPr marL="429768" indent="-292481" defTabSz="859536">
              <a:lnSpc>
                <a:spcPct val="115000"/>
              </a:lnSpc>
              <a:spcBef>
                <a:spcPts val="900"/>
              </a:spcBef>
              <a:buClr>
                <a:srgbClr val="148071"/>
              </a:buClr>
              <a:buSzPts val="1200"/>
              <a:buFont typeface="Helvetica"/>
              <a:buChar char="➔"/>
              <a:defRPr b="1" sz="1222">
                <a:solidFill>
                  <a:srgbClr val="148071"/>
                </a:solidFill>
              </a:defRPr>
            </a:pPr>
            <a:r>
              <a:t>Overall complexity is  O ( MN^2 )</a:t>
            </a:r>
          </a:p>
        </p:txBody>
      </p:sp>
      <p:pic>
        <p:nvPicPr>
          <p:cNvPr id="234" name="Google Shape;173;p24" descr="Google Shape;173;p24"/>
          <p:cNvPicPr>
            <a:picLocks noChangeAspect="1"/>
          </p:cNvPicPr>
          <p:nvPr/>
        </p:nvPicPr>
        <p:blipFill>
          <a:blip r:embed="rId2">
            <a:extLst/>
          </a:blip>
          <a:stretch>
            <a:fillRect/>
          </a:stretch>
        </p:blipFill>
        <p:spPr>
          <a:xfrm>
            <a:off x="5794013" y="97700"/>
            <a:ext cx="2535851" cy="3020375"/>
          </a:xfrm>
          <a:prstGeom prst="rect">
            <a:avLst/>
          </a:prstGeom>
          <a:ln w="12700">
            <a:miter lim="400000"/>
          </a:ln>
        </p:spPr>
      </p:pic>
      <p:pic>
        <p:nvPicPr>
          <p:cNvPr id="235" name="Google Shape;174;p24" descr="Google Shape;174;p24"/>
          <p:cNvPicPr>
            <a:picLocks noChangeAspect="1"/>
          </p:cNvPicPr>
          <p:nvPr/>
        </p:nvPicPr>
        <p:blipFill>
          <a:blip r:embed="rId3">
            <a:extLst/>
          </a:blip>
          <a:stretch>
            <a:fillRect/>
          </a:stretch>
        </p:blipFill>
        <p:spPr>
          <a:xfrm>
            <a:off x="5461025" y="3286874"/>
            <a:ext cx="3450476" cy="185662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179;p25"/>
          <p:cNvSpPr txBox="1"/>
          <p:nvPr>
            <p:ph type="title"/>
          </p:nvPr>
        </p:nvSpPr>
        <p:spPr>
          <a:xfrm>
            <a:off x="202750" y="1009275"/>
            <a:ext cx="2657701" cy="1687199"/>
          </a:xfrm>
          <a:prstGeom prst="rect">
            <a:avLst/>
          </a:prstGeom>
        </p:spPr>
        <p:txBody>
          <a:bodyPr/>
          <a:lstStyle/>
          <a:p>
            <a:pPr>
              <a:defRPr sz="2600"/>
            </a:pPr>
            <a:r>
              <a:t>Case Study - </a:t>
            </a:r>
            <a:r>
              <a:rPr sz="2800"/>
              <a:t>1</a:t>
            </a:r>
            <a:endParaRPr sz="2800"/>
          </a:p>
        </p:txBody>
      </p:sp>
      <p:sp>
        <p:nvSpPr>
          <p:cNvPr id="238" name="Google Shape;180;p25"/>
          <p:cNvSpPr txBox="1"/>
          <p:nvPr>
            <p:ph type="body" idx="1"/>
          </p:nvPr>
        </p:nvSpPr>
        <p:spPr>
          <a:xfrm>
            <a:off x="3313524" y="319799"/>
            <a:ext cx="5578802" cy="4601702"/>
          </a:xfrm>
          <a:prstGeom prst="rect">
            <a:avLst/>
          </a:prstGeom>
        </p:spPr>
        <p:txBody>
          <a:bodyPr/>
          <a:lstStyle/>
          <a:p>
            <a:pPr marL="0" indent="0">
              <a:lnSpc>
                <a:spcPct val="150000"/>
              </a:lnSpc>
              <a:buSzTx/>
              <a:buNone/>
              <a:defRPr b="1" sz="1800">
                <a:solidFill>
                  <a:srgbClr val="1A9988"/>
                </a:solidFill>
              </a:defRPr>
            </a:pPr>
            <a:r>
              <a:t>Optimising the purchase of commodities</a:t>
            </a:r>
          </a:p>
          <a:p>
            <a:pPr marL="0" indent="0">
              <a:spcBef>
                <a:spcPts val="1000"/>
              </a:spcBef>
              <a:buSzTx/>
              <a:buNone/>
              <a:defRPr>
                <a:solidFill>
                  <a:srgbClr val="4B4B4B"/>
                </a:solidFill>
              </a:defRPr>
            </a:pPr>
            <a:r>
              <a:t>The operation of most industries require regular purchase of raw material (commodities). By optimally deciding when to purchase these commodities, we can reduce the operational costs in these industries.</a:t>
            </a:r>
          </a:p>
          <a:p>
            <a:pPr marL="0" indent="0">
              <a:spcBef>
                <a:spcPts val="1600"/>
              </a:spcBef>
              <a:buSzTx/>
              <a:buNone/>
              <a:defRPr>
                <a:solidFill>
                  <a:srgbClr val="4B4B4B"/>
                </a:solidFill>
              </a:defRPr>
            </a:pPr>
            <a:r>
              <a:t>We evaluate our methods on a time series dataset of two commodities (Coal and Crude Oil) over a period of 48 days at a 15 minute resolution.. </a:t>
            </a:r>
          </a:p>
          <a:p>
            <a:pPr marL="0" indent="0">
              <a:spcBef>
                <a:spcPts val="1600"/>
              </a:spcBef>
              <a:buSzTx/>
              <a:buNone/>
              <a:defRPr>
                <a:solidFill>
                  <a:srgbClr val="4B4B4B"/>
                </a:solidFill>
              </a:defRPr>
            </a:pPr>
            <a:r>
              <a:t>Starting with an initial cash amount of 10000 rupees we decide when to buy or sell Coal or Oil to maximise the value of the amount we have thus reducing the cost price.</a:t>
            </a:r>
          </a:p>
          <a:p>
            <a:pPr marL="0" indent="0">
              <a:spcBef>
                <a:spcPts val="1600"/>
              </a:spcBef>
              <a:buSzTx/>
              <a:buNone/>
              <a:defRPr>
                <a:solidFill>
                  <a:srgbClr val="4B4B4B"/>
                </a:solidFill>
              </a:defRPr>
            </a:pPr>
            <a:r>
              <a:t>Initially single objective was considered. Later on combination of two conflicting objectives has been studied.</a:t>
            </a:r>
          </a:p>
          <a:p>
            <a:pPr marL="0" indent="0">
              <a:spcBef>
                <a:spcPts val="1000"/>
              </a:spcBef>
              <a:buSzTx/>
              <a:buNone/>
              <a:defRPr>
                <a:solidFill>
                  <a:srgbClr val="4B4B4B"/>
                </a:solidFill>
              </a:defRPr>
            </a:pPr>
            <a:r>
              <a:t>In the future, we plan to use NSGA-II in place of addition of objectives. Along with that, a RL model will be implemented to learn to invest more efficiently whose weights will be trained by NSGA-II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Google Shape;185;p26"/>
          <p:cNvSpPr txBox="1"/>
          <p:nvPr>
            <p:ph type="title"/>
          </p:nvPr>
        </p:nvSpPr>
        <p:spPr>
          <a:xfrm>
            <a:off x="727650" y="280749"/>
            <a:ext cx="7688699" cy="535201"/>
          </a:xfrm>
          <a:prstGeom prst="rect">
            <a:avLst/>
          </a:prstGeom>
        </p:spPr>
        <p:txBody>
          <a:bodyPr/>
          <a:lstStyle>
            <a:lvl1pPr algn="ctr" defTabSz="859536">
              <a:defRPr sz="2256">
                <a:solidFill>
                  <a:srgbClr val="148071"/>
                </a:solidFill>
              </a:defRPr>
            </a:lvl1pPr>
          </a:lstStyle>
          <a:p>
            <a:pPr/>
            <a:r>
              <a:t>Methods of assigning weights</a:t>
            </a:r>
          </a:p>
        </p:txBody>
      </p:sp>
      <p:sp>
        <p:nvSpPr>
          <p:cNvPr id="241" name="Google Shape;186;p26"/>
          <p:cNvSpPr txBox="1"/>
          <p:nvPr>
            <p:ph type="body" idx="1"/>
          </p:nvPr>
        </p:nvSpPr>
        <p:spPr>
          <a:xfrm>
            <a:off x="727650" y="953950"/>
            <a:ext cx="7688699" cy="3726001"/>
          </a:xfrm>
          <a:prstGeom prst="rect">
            <a:avLst/>
          </a:prstGeom>
        </p:spPr>
        <p:txBody>
          <a:bodyPr/>
          <a:lstStyle/>
          <a:p>
            <a:pPr marL="429768" indent="-292481" defTabSz="859536">
              <a:lnSpc>
                <a:spcPct val="150000"/>
              </a:lnSpc>
              <a:buClr>
                <a:srgbClr val="4B4B4B"/>
              </a:buClr>
              <a:buSzPts val="1200"/>
              <a:buFontTx/>
              <a:buAutoNum type="arabicPeriod" startAt="1"/>
              <a:defRPr sz="1222">
                <a:solidFill>
                  <a:srgbClr val="4B4B4B"/>
                </a:solidFill>
              </a:defRPr>
            </a:pPr>
            <a:r>
              <a:t>Constant division of commodities/stocks:</a:t>
            </a:r>
            <a:br/>
            <a:r>
              <a:t>W1 = 0.5 and W2 = 0.5</a:t>
            </a:r>
          </a:p>
          <a:p>
            <a:pPr marL="429768" indent="-292481" defTabSz="859536">
              <a:lnSpc>
                <a:spcPct val="150000"/>
              </a:lnSpc>
              <a:buClr>
                <a:srgbClr val="4B4B4B"/>
              </a:buClr>
              <a:buSzPts val="1200"/>
              <a:buFontTx/>
              <a:buAutoNum type="arabicPeriod" startAt="1"/>
              <a:defRPr sz="1222">
                <a:solidFill>
                  <a:srgbClr val="4B4B4B"/>
                </a:solidFill>
              </a:defRPr>
            </a:pPr>
            <a:r>
              <a:t>Linear search of weights:</a:t>
            </a:r>
            <a:br/>
            <a:r>
              <a:t>100 iterations from 0.00 to 1.00 for each of W1 and W2</a:t>
            </a:r>
            <a:br/>
            <a:r>
              <a:t>Best of those 100 iterations per day are used as a starting point for next day.</a:t>
            </a:r>
          </a:p>
          <a:p>
            <a:pPr marL="429768" indent="-292481" defTabSz="859536">
              <a:lnSpc>
                <a:spcPct val="150000"/>
              </a:lnSpc>
              <a:buClr>
                <a:srgbClr val="4B4B4B"/>
              </a:buClr>
              <a:buSzPts val="1200"/>
              <a:buFontTx/>
              <a:buAutoNum type="arabicPeriod" startAt="1"/>
              <a:defRPr sz="1222">
                <a:solidFill>
                  <a:srgbClr val="4B4B4B"/>
                </a:solidFill>
              </a:defRPr>
            </a:pPr>
            <a:r>
              <a:t>Gaussian search :</a:t>
            </a:r>
            <a:br/>
            <a:r>
              <a:t>Gaussian noise is added to the weights. Search Space is reduced.</a:t>
            </a:r>
          </a:p>
          <a:p>
            <a:pPr marL="429768" indent="-292481" defTabSz="859536">
              <a:lnSpc>
                <a:spcPct val="150000"/>
              </a:lnSpc>
              <a:buClr>
                <a:srgbClr val="4B4B4B"/>
              </a:buClr>
              <a:buSzPts val="1200"/>
              <a:buFontTx/>
              <a:buAutoNum type="arabicPeriod" startAt="1"/>
              <a:defRPr sz="1222">
                <a:solidFill>
                  <a:srgbClr val="4B4B4B"/>
                </a:solidFill>
              </a:defRPr>
            </a:pPr>
            <a:r>
              <a:t>Linear search with composite objective:</a:t>
            </a:r>
            <a:br/>
            <a:r>
              <a:t>Scalar addition of two objective functions is used to perform.</a:t>
            </a:r>
          </a:p>
          <a:p>
            <a:pPr marL="429768" indent="-292481" defTabSz="859536">
              <a:lnSpc>
                <a:spcPct val="150000"/>
              </a:lnSpc>
              <a:buClr>
                <a:srgbClr val="4B4B4B"/>
              </a:buClr>
              <a:buSzPts val="1200"/>
              <a:buFontTx/>
              <a:buAutoNum type="arabicPeriod" startAt="1"/>
              <a:defRPr sz="1222">
                <a:solidFill>
                  <a:srgbClr val="4B4B4B"/>
                </a:solidFill>
              </a:defRPr>
            </a:pPr>
            <a:r>
              <a:t>Gaussian search with composite objective</a:t>
            </a:r>
          </a:p>
          <a:p>
            <a:pPr marL="429768" indent="-292481" defTabSz="859536">
              <a:lnSpc>
                <a:spcPct val="150000"/>
              </a:lnSpc>
              <a:buClr>
                <a:srgbClr val="4B4B4B"/>
              </a:buClr>
              <a:buSzPts val="1200"/>
              <a:buFontTx/>
              <a:buAutoNum type="arabicPeriod" startAt="1"/>
              <a:defRPr sz="1222">
                <a:solidFill>
                  <a:srgbClr val="4B4B4B"/>
                </a:solidFill>
              </a:defRPr>
            </a:pPr>
            <a:r>
              <a:t>Genetic Algorithm :</a:t>
            </a:r>
            <a:br/>
            <a:r>
              <a:t>Weights are selected by fitness scores and mutation is performed.</a:t>
            </a:r>
            <a:b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treamline">
  <a:themeElements>
    <a:clrScheme name="Streamline">
      <a:dk1>
        <a:srgbClr val="E9EDEE"/>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