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299571" y="863453"/>
          <a:ext cx="1330273" cy="16081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3292" y="9810"/>
          <a:ext cx="1786799" cy="10720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Start</a:t>
          </a:r>
        </a:p>
      </dsp:txBody>
      <dsp:txXfrm>
        <a:off x="34692" y="41210"/>
        <a:ext cx="1723999" cy="1009279"/>
      </dsp:txXfrm>
    </dsp:sp>
    <dsp:sp modelId="{03077BA1-5101-4545-A2A3-4ED3BB3CF98C}">
      <dsp:nvSpPr>
        <dsp:cNvPr id="0" name=""/>
        <dsp:cNvSpPr/>
      </dsp:nvSpPr>
      <dsp:spPr>
        <a:xfrm rot="5400000">
          <a:off x="-299571" y="2203553"/>
          <a:ext cx="1330273" cy="16081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3292" y="1349910"/>
          <a:ext cx="1786799" cy="10720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Data Fetching</a:t>
          </a:r>
        </a:p>
      </dsp:txBody>
      <dsp:txXfrm>
        <a:off x="34692" y="1381310"/>
        <a:ext cx="1723999" cy="1009279"/>
      </dsp:txXfrm>
    </dsp:sp>
    <dsp:sp modelId="{81960D57-5E4C-4A6F-968D-00EFDC02F6BE}">
      <dsp:nvSpPr>
        <dsp:cNvPr id="0" name=""/>
        <dsp:cNvSpPr/>
      </dsp:nvSpPr>
      <dsp:spPr>
        <a:xfrm>
          <a:off x="370478" y="2873603"/>
          <a:ext cx="2366617" cy="16081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3292" y="2690010"/>
          <a:ext cx="1786799" cy="10720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EDA</a:t>
          </a:r>
        </a:p>
      </dsp:txBody>
      <dsp:txXfrm>
        <a:off x="34692" y="2721410"/>
        <a:ext cx="1723999" cy="1009279"/>
      </dsp:txXfrm>
    </dsp:sp>
    <dsp:sp modelId="{A69C57A8-2386-4F9A-A0F9-5707F0B1CA1B}">
      <dsp:nvSpPr>
        <dsp:cNvPr id="0" name=""/>
        <dsp:cNvSpPr/>
      </dsp:nvSpPr>
      <dsp:spPr>
        <a:xfrm rot="16200000">
          <a:off x="2076872" y="2203553"/>
          <a:ext cx="1330273" cy="16081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2379736" y="2690010"/>
          <a:ext cx="1786799" cy="10720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Data Cleaning</a:t>
          </a:r>
        </a:p>
      </dsp:txBody>
      <dsp:txXfrm>
        <a:off x="2411136" y="2721410"/>
        <a:ext cx="1723999" cy="1009279"/>
      </dsp:txXfrm>
    </dsp:sp>
    <dsp:sp modelId="{2254A629-A638-40FD-BA57-6B73D89B11E3}">
      <dsp:nvSpPr>
        <dsp:cNvPr id="0" name=""/>
        <dsp:cNvSpPr/>
      </dsp:nvSpPr>
      <dsp:spPr>
        <a:xfrm rot="16200000">
          <a:off x="2076872" y="863453"/>
          <a:ext cx="1330273" cy="16081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2379736" y="1349910"/>
          <a:ext cx="1786799" cy="10720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Feature Engineering</a:t>
          </a:r>
        </a:p>
      </dsp:txBody>
      <dsp:txXfrm>
        <a:off x="2411136" y="1381310"/>
        <a:ext cx="1723999" cy="1009279"/>
      </dsp:txXfrm>
    </dsp:sp>
    <dsp:sp modelId="{7B4F1808-7F07-4822-94B3-35DD4C9A6FDA}">
      <dsp:nvSpPr>
        <dsp:cNvPr id="0" name=""/>
        <dsp:cNvSpPr/>
      </dsp:nvSpPr>
      <dsp:spPr>
        <a:xfrm>
          <a:off x="2746922" y="193403"/>
          <a:ext cx="2366617" cy="16081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2379736" y="9810"/>
          <a:ext cx="1786799" cy="10720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Model Building</a:t>
          </a:r>
        </a:p>
      </dsp:txBody>
      <dsp:txXfrm>
        <a:off x="2411136" y="41210"/>
        <a:ext cx="1723999" cy="1009279"/>
      </dsp:txXfrm>
    </dsp:sp>
    <dsp:sp modelId="{F673BD07-6D81-4D4F-AF81-87C71F3ACF13}">
      <dsp:nvSpPr>
        <dsp:cNvPr id="0" name=""/>
        <dsp:cNvSpPr/>
      </dsp:nvSpPr>
      <dsp:spPr>
        <a:xfrm rot="5400000">
          <a:off x="4453316" y="863453"/>
          <a:ext cx="1330273" cy="16081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4756179" y="9810"/>
          <a:ext cx="1786799" cy="10720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Model Testing</a:t>
          </a:r>
        </a:p>
      </dsp:txBody>
      <dsp:txXfrm>
        <a:off x="4787579" y="41210"/>
        <a:ext cx="1723999" cy="1009279"/>
      </dsp:txXfrm>
    </dsp:sp>
    <dsp:sp modelId="{B655CDFA-9F1C-4E55-A661-A589342A9657}">
      <dsp:nvSpPr>
        <dsp:cNvPr id="0" name=""/>
        <dsp:cNvSpPr/>
      </dsp:nvSpPr>
      <dsp:spPr>
        <a:xfrm rot="5400000">
          <a:off x="4453316" y="2203553"/>
          <a:ext cx="1330273" cy="16081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4756179" y="1349910"/>
          <a:ext cx="1786799" cy="10720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Flask Setup</a:t>
          </a:r>
        </a:p>
      </dsp:txBody>
      <dsp:txXfrm>
        <a:off x="4787579" y="1381310"/>
        <a:ext cx="1723999" cy="1009279"/>
      </dsp:txXfrm>
    </dsp:sp>
    <dsp:sp modelId="{5D4347D8-214F-44BB-AF64-234709F52F44}">
      <dsp:nvSpPr>
        <dsp:cNvPr id="0" name=""/>
        <dsp:cNvSpPr/>
      </dsp:nvSpPr>
      <dsp:spPr>
        <a:xfrm>
          <a:off x="4756179" y="2690010"/>
          <a:ext cx="1786799" cy="107207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Deployment</a:t>
          </a:r>
        </a:p>
      </dsp:txBody>
      <dsp:txXfrm>
        <a:off x="4787579" y="2721410"/>
        <a:ext cx="1723999" cy="100927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EE6C4-9E72-457D-8671-7CB8ADA8F94E}" type="datetimeFigureOut">
              <a:rPr lang="en-US" smtClean="0"/>
              <a:t>10/1/2021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0CC24-AF95-4E00-BE72-3217C4DAF232}" type="slidenum">
              <a:rPr lang="en-US" smtClean="0"/>
              <a:t>‹#›</a:t>
            </a:fld>
            <a:endParaRPr lang="en-US"/>
          </a:p>
        </p:txBody>
      </p:sp>
    </p:spTree>
    <p:extLst>
      <p:ext uri="{BB962C8B-B14F-4D97-AF65-F5344CB8AC3E}">
        <p14:creationId xmlns:p14="http://schemas.microsoft.com/office/powerpoint/2010/main" val="368579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B95A683-4EC8-4C55-BEB0-689EAFC763A1}"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14C5F2-C753-4E7E-9D69-13EDE52AC7F9}" type="slidenum">
              <a:rPr lang="en-US" smtClean="0"/>
              <a:t>‹#›</a:t>
            </a:fld>
            <a:endParaRPr lang="en-US"/>
          </a:p>
        </p:txBody>
      </p:sp>
    </p:spTree>
    <p:extLst>
      <p:ext uri="{BB962C8B-B14F-4D97-AF65-F5344CB8AC3E}">
        <p14:creationId xmlns:p14="http://schemas.microsoft.com/office/powerpoint/2010/main" val="1869203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5A683-4EC8-4C55-BEB0-689EAFC763A1}"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4C5F2-C753-4E7E-9D69-13EDE52AC7F9}" type="slidenum">
              <a:rPr lang="en-US" smtClean="0"/>
              <a:t>‹#›</a:t>
            </a:fld>
            <a:endParaRPr lang="en-US"/>
          </a:p>
        </p:txBody>
      </p:sp>
    </p:spTree>
    <p:extLst>
      <p:ext uri="{BB962C8B-B14F-4D97-AF65-F5344CB8AC3E}">
        <p14:creationId xmlns:p14="http://schemas.microsoft.com/office/powerpoint/2010/main" val="1208395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5A683-4EC8-4C55-BEB0-689EAFC763A1}"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4C5F2-C753-4E7E-9D69-13EDE52AC7F9}" type="slidenum">
              <a:rPr lang="en-US" smtClean="0"/>
              <a:t>‹#›</a:t>
            </a:fld>
            <a:endParaRPr lang="en-US"/>
          </a:p>
        </p:txBody>
      </p:sp>
    </p:spTree>
    <p:extLst>
      <p:ext uri="{BB962C8B-B14F-4D97-AF65-F5344CB8AC3E}">
        <p14:creationId xmlns:p14="http://schemas.microsoft.com/office/powerpoint/2010/main" val="188661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95A683-4EC8-4C55-BEB0-689EAFC763A1}"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14C5F2-C753-4E7E-9D69-13EDE52AC7F9}" type="slidenum">
              <a:rPr lang="en-US" smtClean="0"/>
              <a:t>‹#›</a:t>
            </a:fld>
            <a:endParaRPr lang="en-US"/>
          </a:p>
        </p:txBody>
      </p:sp>
    </p:spTree>
    <p:extLst>
      <p:ext uri="{BB962C8B-B14F-4D97-AF65-F5344CB8AC3E}">
        <p14:creationId xmlns:p14="http://schemas.microsoft.com/office/powerpoint/2010/main" val="333823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B95A683-4EC8-4C55-BEB0-689EAFC763A1}"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14C5F2-C753-4E7E-9D69-13EDE52AC7F9}" type="slidenum">
              <a:rPr lang="en-US" smtClean="0"/>
              <a:t>‹#›</a:t>
            </a:fld>
            <a:endParaRPr lang="en-US"/>
          </a:p>
        </p:txBody>
      </p:sp>
    </p:spTree>
    <p:extLst>
      <p:ext uri="{BB962C8B-B14F-4D97-AF65-F5344CB8AC3E}">
        <p14:creationId xmlns:p14="http://schemas.microsoft.com/office/powerpoint/2010/main" val="23761814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B95A683-4EC8-4C55-BEB0-689EAFC763A1}" type="datetimeFigureOut">
              <a:rPr lang="en-US" smtClean="0"/>
              <a:t>10/1/2021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E14C5F2-C753-4E7E-9D69-13EDE52AC7F9}" type="slidenum">
              <a:rPr lang="en-US" smtClean="0"/>
              <a:t>‹#›</a:t>
            </a:fld>
            <a:endParaRPr lang="en-US"/>
          </a:p>
        </p:txBody>
      </p:sp>
    </p:spTree>
    <p:extLst>
      <p:ext uri="{BB962C8B-B14F-4D97-AF65-F5344CB8AC3E}">
        <p14:creationId xmlns:p14="http://schemas.microsoft.com/office/powerpoint/2010/main" val="313871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B95A683-4EC8-4C55-BEB0-689EAFC763A1}"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14C5F2-C753-4E7E-9D69-13EDE52AC7F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6132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95A683-4EC8-4C55-BEB0-689EAFC763A1}"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14C5F2-C753-4E7E-9D69-13EDE52AC7F9}" type="slidenum">
              <a:rPr lang="en-US" smtClean="0"/>
              <a:t>‹#›</a:t>
            </a:fld>
            <a:endParaRPr lang="en-US"/>
          </a:p>
        </p:txBody>
      </p:sp>
    </p:spTree>
    <p:extLst>
      <p:ext uri="{BB962C8B-B14F-4D97-AF65-F5344CB8AC3E}">
        <p14:creationId xmlns:p14="http://schemas.microsoft.com/office/powerpoint/2010/main" val="118772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5A683-4EC8-4C55-BEB0-689EAFC763A1}"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14C5F2-C753-4E7E-9D69-13EDE52AC7F9}" type="slidenum">
              <a:rPr lang="en-US" smtClean="0"/>
              <a:t>‹#›</a:t>
            </a:fld>
            <a:endParaRPr lang="en-US"/>
          </a:p>
        </p:txBody>
      </p:sp>
    </p:spTree>
    <p:extLst>
      <p:ext uri="{BB962C8B-B14F-4D97-AF65-F5344CB8AC3E}">
        <p14:creationId xmlns:p14="http://schemas.microsoft.com/office/powerpoint/2010/main" val="297426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B95A683-4EC8-4C55-BEB0-689EAFC763A1}" type="datetimeFigureOut">
              <a:rPr lang="en-US" smtClean="0"/>
              <a:t>10/1/2021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E14C5F2-C753-4E7E-9D69-13EDE52AC7F9}" type="slidenum">
              <a:rPr lang="en-US" smtClean="0"/>
              <a:t>‹#›</a:t>
            </a:fld>
            <a:endParaRPr lang="en-US"/>
          </a:p>
        </p:txBody>
      </p:sp>
    </p:spTree>
    <p:extLst>
      <p:ext uri="{BB962C8B-B14F-4D97-AF65-F5344CB8AC3E}">
        <p14:creationId xmlns:p14="http://schemas.microsoft.com/office/powerpoint/2010/main" val="342329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B95A683-4EC8-4C55-BEB0-689EAFC763A1}" type="datetimeFigureOut">
              <a:rPr lang="en-US" smtClean="0"/>
              <a:t>10/1/2021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E14C5F2-C753-4E7E-9D69-13EDE52AC7F9}" type="slidenum">
              <a:rPr lang="en-US" smtClean="0"/>
              <a:t>‹#›</a:t>
            </a:fld>
            <a:endParaRPr lang="en-US"/>
          </a:p>
        </p:txBody>
      </p:sp>
    </p:spTree>
    <p:extLst>
      <p:ext uri="{BB962C8B-B14F-4D97-AF65-F5344CB8AC3E}">
        <p14:creationId xmlns:p14="http://schemas.microsoft.com/office/powerpoint/2010/main" val="93642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B95A683-4EC8-4C55-BEB0-689EAFC763A1}" type="datetimeFigureOut">
              <a:rPr lang="en-US" smtClean="0"/>
              <a:t>10/1/2021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E14C5F2-C753-4E7E-9D69-13EDE52AC7F9}" type="slidenum">
              <a:rPr lang="en-US" smtClean="0"/>
              <a:t>‹#›</a:t>
            </a:fld>
            <a:endParaRPr lang="en-US"/>
          </a:p>
        </p:txBody>
      </p:sp>
    </p:spTree>
    <p:extLst>
      <p:ext uri="{BB962C8B-B14F-4D97-AF65-F5344CB8AC3E}">
        <p14:creationId xmlns:p14="http://schemas.microsoft.com/office/powerpoint/2010/main" val="301467726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0814-9A2A-4E62-AD7D-371469F051F0}"/>
              </a:ext>
            </a:extLst>
          </p:cNvPr>
          <p:cNvSpPr>
            <a:spLocks noGrp="1"/>
          </p:cNvSpPr>
          <p:nvPr>
            <p:ph type="ctrTitle"/>
          </p:nvPr>
        </p:nvSpPr>
        <p:spPr/>
        <p:txBody>
          <a:bodyPr>
            <a:normAutofit fontScale="90000"/>
          </a:bodyPr>
          <a:lstStyle/>
          <a:p>
            <a:r>
              <a:rPr lang="en-US" sz="5400" b="1" dirty="0">
                <a:solidFill>
                  <a:srgbClr val="002060"/>
                </a:solidFill>
              </a:rPr>
              <a:t>Insurance Premium Prediction</a:t>
            </a:r>
          </a:p>
        </p:txBody>
      </p:sp>
    </p:spTree>
    <p:extLst>
      <p:ext uri="{BB962C8B-B14F-4D97-AF65-F5344CB8AC3E}">
        <p14:creationId xmlns:p14="http://schemas.microsoft.com/office/powerpoint/2010/main" val="107665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0A3B-7523-4140-9CB5-17536D4DD1D7}"/>
              </a:ext>
            </a:extLst>
          </p:cNvPr>
          <p:cNvSpPr>
            <a:spLocks noGrp="1"/>
          </p:cNvSpPr>
          <p:nvPr>
            <p:ph type="title"/>
          </p:nvPr>
        </p:nvSpPr>
        <p:spPr/>
        <p:txBody>
          <a:bodyPr>
            <a:normAutofit fontScale="90000"/>
          </a:bodyPr>
          <a:lstStyle/>
          <a:p>
            <a:r>
              <a:rPr lang="en-US" sz="3200" b="1" dirty="0"/>
              <a:t>Document Version Control</a:t>
            </a:r>
          </a:p>
        </p:txBody>
      </p:sp>
      <p:graphicFrame>
        <p:nvGraphicFramePr>
          <p:cNvPr id="4" name="Table 4">
            <a:extLst>
              <a:ext uri="{FF2B5EF4-FFF2-40B4-BE49-F238E27FC236}">
                <a16:creationId xmlns:a16="http://schemas.microsoft.com/office/drawing/2014/main" id="{C34A79EB-4BBD-44BA-A2B2-1D9703FF8392}"/>
              </a:ext>
            </a:extLst>
          </p:cNvPr>
          <p:cNvGraphicFramePr>
            <a:graphicFrameLocks noGrp="1"/>
          </p:cNvGraphicFramePr>
          <p:nvPr>
            <p:ph idx="1"/>
            <p:extLst>
              <p:ext uri="{D42A27DB-BD31-4B8C-83A1-F6EECF244321}">
                <p14:modId xmlns:p14="http://schemas.microsoft.com/office/powerpoint/2010/main" val="4128475924"/>
              </p:ext>
            </p:extLst>
          </p:nvPr>
        </p:nvGraphicFramePr>
        <p:xfrm>
          <a:off x="2230438" y="2638425"/>
          <a:ext cx="7731124" cy="2966720"/>
        </p:xfrm>
        <a:graphic>
          <a:graphicData uri="http://schemas.openxmlformats.org/drawingml/2006/table">
            <a:tbl>
              <a:tblPr firstRow="1" bandRow="1">
                <a:tableStyleId>{BC89EF96-8CEA-46FF-86C4-4CE0E7609802}</a:tableStyleId>
              </a:tblPr>
              <a:tblGrid>
                <a:gridCol w="1932781">
                  <a:extLst>
                    <a:ext uri="{9D8B030D-6E8A-4147-A177-3AD203B41FA5}">
                      <a16:colId xmlns:a16="http://schemas.microsoft.com/office/drawing/2014/main" val="790442691"/>
                    </a:ext>
                  </a:extLst>
                </a:gridCol>
                <a:gridCol w="1932781">
                  <a:extLst>
                    <a:ext uri="{9D8B030D-6E8A-4147-A177-3AD203B41FA5}">
                      <a16:colId xmlns:a16="http://schemas.microsoft.com/office/drawing/2014/main" val="3178757597"/>
                    </a:ext>
                  </a:extLst>
                </a:gridCol>
                <a:gridCol w="1932781">
                  <a:extLst>
                    <a:ext uri="{9D8B030D-6E8A-4147-A177-3AD203B41FA5}">
                      <a16:colId xmlns:a16="http://schemas.microsoft.com/office/drawing/2014/main" val="1776697592"/>
                    </a:ext>
                  </a:extLst>
                </a:gridCol>
                <a:gridCol w="1932781">
                  <a:extLst>
                    <a:ext uri="{9D8B030D-6E8A-4147-A177-3AD203B41FA5}">
                      <a16:colId xmlns:a16="http://schemas.microsoft.com/office/drawing/2014/main" val="635853405"/>
                    </a:ext>
                  </a:extLst>
                </a:gridCol>
              </a:tblGrid>
              <a:tr h="370840">
                <a:tc>
                  <a:txBody>
                    <a:bodyPr/>
                    <a:lstStyle/>
                    <a:p>
                      <a:pPr algn="ctr"/>
                      <a:r>
                        <a:rPr lang="en-US" dirty="0"/>
                        <a:t>Date Issued</a:t>
                      </a:r>
                    </a:p>
                  </a:txBody>
                  <a:tcPr marL="79293" marR="79293"/>
                </a:tc>
                <a:tc>
                  <a:txBody>
                    <a:bodyPr/>
                    <a:lstStyle/>
                    <a:p>
                      <a:pPr algn="ctr"/>
                      <a:r>
                        <a:rPr lang="en-US" dirty="0"/>
                        <a:t>Version</a:t>
                      </a:r>
                    </a:p>
                  </a:txBody>
                  <a:tcPr marL="79293" marR="79293"/>
                </a:tc>
                <a:tc>
                  <a:txBody>
                    <a:bodyPr/>
                    <a:lstStyle/>
                    <a:p>
                      <a:pPr algn="ctr"/>
                      <a:r>
                        <a:rPr lang="en-US" dirty="0"/>
                        <a:t> Description</a:t>
                      </a:r>
                    </a:p>
                  </a:txBody>
                  <a:tcPr marL="79293" marR="79293"/>
                </a:tc>
                <a:tc>
                  <a:txBody>
                    <a:bodyPr/>
                    <a:lstStyle/>
                    <a:p>
                      <a:pPr algn="ctr"/>
                      <a:r>
                        <a:rPr lang="en-US" dirty="0"/>
                        <a:t>Author</a:t>
                      </a:r>
                    </a:p>
                  </a:txBody>
                  <a:tcPr marL="79293" marR="79293"/>
                </a:tc>
                <a:extLst>
                  <a:ext uri="{0D108BD9-81ED-4DB2-BD59-A6C34878D82A}">
                    <a16:rowId xmlns:a16="http://schemas.microsoft.com/office/drawing/2014/main" val="346891254"/>
                  </a:ext>
                </a:extLst>
              </a:tr>
              <a:tr h="370840">
                <a:tc>
                  <a:txBody>
                    <a:bodyPr/>
                    <a:lstStyle/>
                    <a:p>
                      <a:pPr algn="ctr"/>
                      <a:endParaRPr lang="en-US" dirty="0"/>
                    </a:p>
                  </a:txBody>
                  <a:tcPr marL="79293" marR="79293"/>
                </a:tc>
                <a:tc>
                  <a:txBody>
                    <a:bodyPr/>
                    <a:lstStyle/>
                    <a:p>
                      <a:pPr algn="ctr"/>
                      <a:r>
                        <a:rPr lang="en-US" dirty="0"/>
                        <a:t>1</a:t>
                      </a:r>
                    </a:p>
                  </a:txBody>
                  <a:tcPr marL="79293" marR="79293"/>
                </a:tc>
                <a:tc>
                  <a:txBody>
                    <a:bodyPr/>
                    <a:lstStyle/>
                    <a:p>
                      <a:pPr algn="ctr"/>
                      <a:r>
                        <a:rPr lang="en-US" dirty="0"/>
                        <a:t>Initial HLD – V1.0</a:t>
                      </a:r>
                    </a:p>
                  </a:txBody>
                  <a:tcPr marL="79293" marR="79293"/>
                </a:tc>
                <a:tc>
                  <a:txBody>
                    <a:bodyPr/>
                    <a:lstStyle/>
                    <a:p>
                      <a:pPr algn="ctr"/>
                      <a:r>
                        <a:rPr lang="en-US" dirty="0"/>
                        <a:t>Nikhil Patil</a:t>
                      </a:r>
                    </a:p>
                  </a:txBody>
                  <a:tcPr marL="79293" marR="79293"/>
                </a:tc>
                <a:extLst>
                  <a:ext uri="{0D108BD9-81ED-4DB2-BD59-A6C34878D82A}">
                    <a16:rowId xmlns:a16="http://schemas.microsoft.com/office/drawing/2014/main" val="3320021442"/>
                  </a:ext>
                </a:extLst>
              </a:tr>
              <a:tr h="370840">
                <a:tc>
                  <a:txBody>
                    <a:bodyPr/>
                    <a:lstStyle/>
                    <a:p>
                      <a:pPr algn="ctr"/>
                      <a:endParaRPr lang="en-US"/>
                    </a:p>
                  </a:txBody>
                  <a:tcPr marL="79293" marR="79293"/>
                </a:tc>
                <a:tc>
                  <a:txBody>
                    <a:bodyPr/>
                    <a:lstStyle/>
                    <a:p>
                      <a:pPr algn="ctr"/>
                      <a:endParaRPr lang="en-US"/>
                    </a:p>
                  </a:txBody>
                  <a:tcPr marL="79293" marR="79293"/>
                </a:tc>
                <a:tc>
                  <a:txBody>
                    <a:bodyPr/>
                    <a:lstStyle/>
                    <a:p>
                      <a:pPr algn="ctr"/>
                      <a:endParaRPr lang="en-US"/>
                    </a:p>
                  </a:txBody>
                  <a:tcPr marL="79293" marR="79293"/>
                </a:tc>
                <a:tc>
                  <a:txBody>
                    <a:bodyPr/>
                    <a:lstStyle/>
                    <a:p>
                      <a:pPr algn="ctr"/>
                      <a:endParaRPr lang="en-US"/>
                    </a:p>
                  </a:txBody>
                  <a:tcPr marL="79293" marR="79293"/>
                </a:tc>
                <a:extLst>
                  <a:ext uri="{0D108BD9-81ED-4DB2-BD59-A6C34878D82A}">
                    <a16:rowId xmlns:a16="http://schemas.microsoft.com/office/drawing/2014/main" val="2394575555"/>
                  </a:ext>
                </a:extLst>
              </a:tr>
              <a:tr h="370840">
                <a:tc>
                  <a:txBody>
                    <a:bodyPr/>
                    <a:lstStyle/>
                    <a:p>
                      <a:pPr algn="ctr"/>
                      <a:endParaRPr lang="en-US" dirty="0"/>
                    </a:p>
                  </a:txBody>
                  <a:tcPr marL="79293" marR="79293"/>
                </a:tc>
                <a:tc>
                  <a:txBody>
                    <a:bodyPr/>
                    <a:lstStyle/>
                    <a:p>
                      <a:pPr algn="ctr"/>
                      <a:endParaRPr lang="en-US"/>
                    </a:p>
                  </a:txBody>
                  <a:tcPr marL="79293" marR="79293"/>
                </a:tc>
                <a:tc>
                  <a:txBody>
                    <a:bodyPr/>
                    <a:lstStyle/>
                    <a:p>
                      <a:pPr algn="ctr"/>
                      <a:endParaRPr lang="en-US"/>
                    </a:p>
                  </a:txBody>
                  <a:tcPr marL="79293" marR="79293"/>
                </a:tc>
                <a:tc>
                  <a:txBody>
                    <a:bodyPr/>
                    <a:lstStyle/>
                    <a:p>
                      <a:pPr algn="ctr"/>
                      <a:endParaRPr lang="en-US"/>
                    </a:p>
                  </a:txBody>
                  <a:tcPr marL="79293" marR="79293"/>
                </a:tc>
                <a:extLst>
                  <a:ext uri="{0D108BD9-81ED-4DB2-BD59-A6C34878D82A}">
                    <a16:rowId xmlns:a16="http://schemas.microsoft.com/office/drawing/2014/main" val="1613986680"/>
                  </a:ext>
                </a:extLst>
              </a:tr>
              <a:tr h="370840">
                <a:tc>
                  <a:txBody>
                    <a:bodyPr/>
                    <a:lstStyle/>
                    <a:p>
                      <a:pPr algn="ctr"/>
                      <a:endParaRPr lang="en-US" dirty="0"/>
                    </a:p>
                  </a:txBody>
                  <a:tcPr marL="79293" marR="79293"/>
                </a:tc>
                <a:tc>
                  <a:txBody>
                    <a:bodyPr/>
                    <a:lstStyle/>
                    <a:p>
                      <a:pPr algn="ctr"/>
                      <a:endParaRPr lang="en-US" dirty="0"/>
                    </a:p>
                  </a:txBody>
                  <a:tcPr marL="79293" marR="79293"/>
                </a:tc>
                <a:tc>
                  <a:txBody>
                    <a:bodyPr/>
                    <a:lstStyle/>
                    <a:p>
                      <a:pPr algn="ctr"/>
                      <a:endParaRPr lang="en-US"/>
                    </a:p>
                  </a:txBody>
                  <a:tcPr marL="79293" marR="79293"/>
                </a:tc>
                <a:tc>
                  <a:txBody>
                    <a:bodyPr/>
                    <a:lstStyle/>
                    <a:p>
                      <a:pPr algn="ctr"/>
                      <a:endParaRPr lang="en-US"/>
                    </a:p>
                  </a:txBody>
                  <a:tcPr marL="79293" marR="79293"/>
                </a:tc>
                <a:extLst>
                  <a:ext uri="{0D108BD9-81ED-4DB2-BD59-A6C34878D82A}">
                    <a16:rowId xmlns:a16="http://schemas.microsoft.com/office/drawing/2014/main" val="107981949"/>
                  </a:ext>
                </a:extLst>
              </a:tr>
              <a:tr h="370840">
                <a:tc>
                  <a:txBody>
                    <a:bodyPr/>
                    <a:lstStyle/>
                    <a:p>
                      <a:pPr algn="ctr"/>
                      <a:endParaRPr lang="en-US" dirty="0"/>
                    </a:p>
                  </a:txBody>
                  <a:tcPr marL="79293" marR="79293"/>
                </a:tc>
                <a:tc>
                  <a:txBody>
                    <a:bodyPr/>
                    <a:lstStyle/>
                    <a:p>
                      <a:pPr algn="ctr"/>
                      <a:endParaRPr lang="en-US" dirty="0"/>
                    </a:p>
                  </a:txBody>
                  <a:tcPr marL="79293" marR="79293"/>
                </a:tc>
                <a:tc>
                  <a:txBody>
                    <a:bodyPr/>
                    <a:lstStyle/>
                    <a:p>
                      <a:pPr algn="ctr"/>
                      <a:endParaRPr lang="en-US"/>
                    </a:p>
                  </a:txBody>
                  <a:tcPr marL="79293" marR="79293"/>
                </a:tc>
                <a:tc>
                  <a:txBody>
                    <a:bodyPr/>
                    <a:lstStyle/>
                    <a:p>
                      <a:pPr algn="ctr"/>
                      <a:endParaRPr lang="en-US" dirty="0"/>
                    </a:p>
                  </a:txBody>
                  <a:tcPr marL="79293" marR="79293"/>
                </a:tc>
                <a:extLst>
                  <a:ext uri="{0D108BD9-81ED-4DB2-BD59-A6C34878D82A}">
                    <a16:rowId xmlns:a16="http://schemas.microsoft.com/office/drawing/2014/main" val="3867300127"/>
                  </a:ext>
                </a:extLst>
              </a:tr>
              <a:tr h="370840">
                <a:tc>
                  <a:txBody>
                    <a:bodyPr/>
                    <a:lstStyle/>
                    <a:p>
                      <a:pPr algn="ctr"/>
                      <a:endParaRPr lang="en-US"/>
                    </a:p>
                  </a:txBody>
                  <a:tcPr marL="79293" marR="79293"/>
                </a:tc>
                <a:tc>
                  <a:txBody>
                    <a:bodyPr/>
                    <a:lstStyle/>
                    <a:p>
                      <a:pPr algn="ctr"/>
                      <a:endParaRPr lang="en-US" dirty="0"/>
                    </a:p>
                  </a:txBody>
                  <a:tcPr marL="79293" marR="79293"/>
                </a:tc>
                <a:tc>
                  <a:txBody>
                    <a:bodyPr/>
                    <a:lstStyle/>
                    <a:p>
                      <a:pPr algn="ctr"/>
                      <a:endParaRPr lang="en-US"/>
                    </a:p>
                  </a:txBody>
                  <a:tcPr marL="79293" marR="79293"/>
                </a:tc>
                <a:tc>
                  <a:txBody>
                    <a:bodyPr/>
                    <a:lstStyle/>
                    <a:p>
                      <a:pPr algn="ctr"/>
                      <a:endParaRPr lang="en-US" dirty="0"/>
                    </a:p>
                  </a:txBody>
                  <a:tcPr marL="79293" marR="79293"/>
                </a:tc>
                <a:extLst>
                  <a:ext uri="{0D108BD9-81ED-4DB2-BD59-A6C34878D82A}">
                    <a16:rowId xmlns:a16="http://schemas.microsoft.com/office/drawing/2014/main" val="4098460488"/>
                  </a:ext>
                </a:extLst>
              </a:tr>
              <a:tr h="370840">
                <a:tc>
                  <a:txBody>
                    <a:bodyPr/>
                    <a:lstStyle/>
                    <a:p>
                      <a:pPr algn="ctr"/>
                      <a:endParaRPr lang="en-US"/>
                    </a:p>
                  </a:txBody>
                  <a:tcPr marL="79293" marR="79293"/>
                </a:tc>
                <a:tc>
                  <a:txBody>
                    <a:bodyPr/>
                    <a:lstStyle/>
                    <a:p>
                      <a:pPr algn="ctr"/>
                      <a:endParaRPr lang="en-US" dirty="0"/>
                    </a:p>
                  </a:txBody>
                  <a:tcPr marL="79293" marR="79293"/>
                </a:tc>
                <a:tc>
                  <a:txBody>
                    <a:bodyPr/>
                    <a:lstStyle/>
                    <a:p>
                      <a:pPr algn="ctr"/>
                      <a:endParaRPr lang="en-US" dirty="0"/>
                    </a:p>
                  </a:txBody>
                  <a:tcPr marL="79293" marR="79293"/>
                </a:tc>
                <a:tc>
                  <a:txBody>
                    <a:bodyPr/>
                    <a:lstStyle/>
                    <a:p>
                      <a:pPr algn="ctr"/>
                      <a:endParaRPr lang="en-US" dirty="0"/>
                    </a:p>
                  </a:txBody>
                  <a:tcPr marL="79293" marR="79293"/>
                </a:tc>
                <a:extLst>
                  <a:ext uri="{0D108BD9-81ED-4DB2-BD59-A6C34878D82A}">
                    <a16:rowId xmlns:a16="http://schemas.microsoft.com/office/drawing/2014/main" val="2847737671"/>
                  </a:ext>
                </a:extLst>
              </a:tr>
            </a:tbl>
          </a:graphicData>
        </a:graphic>
      </p:graphicFrame>
    </p:spTree>
    <p:extLst>
      <p:ext uri="{BB962C8B-B14F-4D97-AF65-F5344CB8AC3E}">
        <p14:creationId xmlns:p14="http://schemas.microsoft.com/office/powerpoint/2010/main" val="119909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0A3B-7523-4140-9CB5-17536D4DD1D7}"/>
              </a:ext>
            </a:extLst>
          </p:cNvPr>
          <p:cNvSpPr>
            <a:spLocks noGrp="1"/>
          </p:cNvSpPr>
          <p:nvPr>
            <p:ph type="title"/>
          </p:nvPr>
        </p:nvSpPr>
        <p:spPr/>
        <p:txBody>
          <a:bodyPr>
            <a:normAutofit/>
          </a:bodyPr>
          <a:lstStyle/>
          <a:p>
            <a:r>
              <a:rPr lang="en-US" sz="3200" b="1" dirty="0"/>
              <a:t>Abstract</a:t>
            </a:r>
          </a:p>
        </p:txBody>
      </p:sp>
      <p:sp>
        <p:nvSpPr>
          <p:cNvPr id="6" name="Content Placeholder 4">
            <a:extLst>
              <a:ext uri="{FF2B5EF4-FFF2-40B4-BE49-F238E27FC236}">
                <a16:creationId xmlns:a16="http://schemas.microsoft.com/office/drawing/2014/main" id="{573282BF-C1A7-4E79-964B-0D191F72009A}"/>
              </a:ext>
            </a:extLst>
          </p:cNvPr>
          <p:cNvSpPr>
            <a:spLocks noGrp="1"/>
          </p:cNvSpPr>
          <p:nvPr>
            <p:ph idx="1"/>
          </p:nvPr>
        </p:nvSpPr>
        <p:spPr>
          <a:xfrm>
            <a:off x="2230438" y="2254827"/>
            <a:ext cx="7731125" cy="3485573"/>
          </a:xfrm>
        </p:spPr>
        <p:txBody>
          <a:bodyPr>
            <a:normAutofit/>
          </a:bodyPr>
          <a:lstStyle/>
          <a:p>
            <a:pPr marL="0" indent="0">
              <a:buNone/>
            </a:pPr>
            <a:r>
              <a:rPr lang="en-US" dirty="0"/>
              <a:t>                            We analyze the personal health data to predict insurance premium of individuals. Seven regression models naming Linear Regression, Decision Tree Regression, Random Forest Regression, Gradient Boosting Regression, Ada boosting Regression, XGBoosting Regression, Support Vector Machine have been used to compare and contrast the performance of these algorithm’s. Training dataset was used for training model and that training model helped to come up with some predictions. Then the predicted amount was compared with actual data to test and verify the model accuracy. Later accuracies of all these models were compared. It was gathered that Random Forest Regression and XGBoost algorithms performed better than the remaining five models. Random Forest is best suited in this case because it gives best evaluation score comparable to other models.</a:t>
            </a:r>
          </a:p>
        </p:txBody>
      </p:sp>
    </p:spTree>
    <p:extLst>
      <p:ext uri="{BB962C8B-B14F-4D97-AF65-F5344CB8AC3E}">
        <p14:creationId xmlns:p14="http://schemas.microsoft.com/office/powerpoint/2010/main" val="344142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73803EEE-1C03-455F-BF04-BD8D216F60EE}"/>
              </a:ext>
            </a:extLst>
          </p:cNvPr>
          <p:cNvSpPr txBox="1">
            <a:spLocks/>
          </p:cNvSpPr>
          <p:nvPr/>
        </p:nvSpPr>
        <p:spPr>
          <a:xfrm>
            <a:off x="2230438" y="654627"/>
            <a:ext cx="7731125" cy="5579918"/>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sz="3200" dirty="0"/>
              <a:t>Architecture</a:t>
            </a:r>
          </a:p>
          <a:p>
            <a:pPr marL="0" indent="0" algn="ctr">
              <a:buFont typeface="Arial" panose="020B0604020202020204" pitchFamily="34" charset="0"/>
              <a:buNone/>
            </a:pPr>
            <a:endParaRPr lang="en-US" sz="3200" dirty="0"/>
          </a:p>
        </p:txBody>
      </p:sp>
      <p:graphicFrame>
        <p:nvGraphicFramePr>
          <p:cNvPr id="5" name="Diagram 4">
            <a:extLst>
              <a:ext uri="{FF2B5EF4-FFF2-40B4-BE49-F238E27FC236}">
                <a16:creationId xmlns:a16="http://schemas.microsoft.com/office/drawing/2014/main" id="{290E8CE3-0602-471B-8C37-DABE81323597}"/>
              </a:ext>
            </a:extLst>
          </p:cNvPr>
          <p:cNvGraphicFramePr/>
          <p:nvPr>
            <p:extLst>
              <p:ext uri="{D42A27DB-BD31-4B8C-83A1-F6EECF244321}">
                <p14:modId xmlns:p14="http://schemas.microsoft.com/office/powerpoint/2010/main" val="2070627397"/>
              </p:ext>
            </p:extLst>
          </p:nvPr>
        </p:nvGraphicFramePr>
        <p:xfrm>
          <a:off x="2857501" y="1828799"/>
          <a:ext cx="6546272" cy="3771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878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73803EEE-1C03-455F-BF04-BD8D216F60EE}"/>
              </a:ext>
            </a:extLst>
          </p:cNvPr>
          <p:cNvSpPr txBox="1">
            <a:spLocks/>
          </p:cNvSpPr>
          <p:nvPr/>
        </p:nvSpPr>
        <p:spPr>
          <a:xfrm>
            <a:off x="2230438" y="654627"/>
            <a:ext cx="7731125" cy="5579918"/>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3200" dirty="0"/>
              <a:t>Data Validation and Data Transformation</a:t>
            </a:r>
          </a:p>
          <a:p>
            <a:pPr marL="0" indent="0">
              <a:buFont typeface="Arial" panose="020B0604020202020204" pitchFamily="34" charset="0"/>
              <a:buNone/>
            </a:pPr>
            <a:endParaRPr lang="en-US" sz="3200" dirty="0"/>
          </a:p>
        </p:txBody>
      </p:sp>
    </p:spTree>
    <p:extLst>
      <p:ext uri="{BB962C8B-B14F-4D97-AF65-F5344CB8AC3E}">
        <p14:creationId xmlns:p14="http://schemas.microsoft.com/office/powerpoint/2010/main" val="300852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73803EEE-1C03-455F-BF04-BD8D216F60EE}"/>
              </a:ext>
            </a:extLst>
          </p:cNvPr>
          <p:cNvSpPr txBox="1">
            <a:spLocks/>
          </p:cNvSpPr>
          <p:nvPr/>
        </p:nvSpPr>
        <p:spPr>
          <a:xfrm>
            <a:off x="2230438" y="654627"/>
            <a:ext cx="7731125" cy="5579918"/>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3200" dirty="0"/>
              <a:t>Data Validation and Data Transformation</a:t>
            </a:r>
          </a:p>
          <a:p>
            <a:pPr marL="0" indent="0">
              <a:buFont typeface="Arial" panose="020B0604020202020204" pitchFamily="34" charset="0"/>
              <a:buNone/>
            </a:pPr>
            <a:endParaRPr lang="en-US" sz="3200" dirty="0"/>
          </a:p>
        </p:txBody>
      </p:sp>
    </p:spTree>
    <p:extLst>
      <p:ext uri="{BB962C8B-B14F-4D97-AF65-F5344CB8AC3E}">
        <p14:creationId xmlns:p14="http://schemas.microsoft.com/office/powerpoint/2010/main" val="249736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73803EEE-1C03-455F-BF04-BD8D216F60EE}"/>
              </a:ext>
            </a:extLst>
          </p:cNvPr>
          <p:cNvSpPr txBox="1">
            <a:spLocks/>
          </p:cNvSpPr>
          <p:nvPr/>
        </p:nvSpPr>
        <p:spPr>
          <a:xfrm>
            <a:off x="2230438" y="654627"/>
            <a:ext cx="7731125" cy="5579918"/>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3200" dirty="0"/>
              <a:t>Data Validation and Data Transformation</a:t>
            </a:r>
          </a:p>
          <a:p>
            <a:pPr marL="0" indent="0">
              <a:buFont typeface="Arial" panose="020B0604020202020204" pitchFamily="34" charset="0"/>
              <a:buNone/>
            </a:pPr>
            <a:endParaRPr lang="en-US" sz="3200" dirty="0"/>
          </a:p>
        </p:txBody>
      </p:sp>
    </p:spTree>
    <p:extLst>
      <p:ext uri="{BB962C8B-B14F-4D97-AF65-F5344CB8AC3E}">
        <p14:creationId xmlns:p14="http://schemas.microsoft.com/office/powerpoint/2010/main" val="29538448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203</TotalTime>
  <Words>189</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Insurance Premium Prediction</vt:lpstr>
      <vt:lpstr>Document Version Control</vt:lpstr>
      <vt:lpstr>Abstract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Design (HLD)</dc:title>
  <dc:creator>Nikhil Patil</dc:creator>
  <cp:lastModifiedBy>Nikhil Patil</cp:lastModifiedBy>
  <cp:revision>2</cp:revision>
  <dcterms:created xsi:type="dcterms:W3CDTF">2021-08-31T08:12:56Z</dcterms:created>
  <dcterms:modified xsi:type="dcterms:W3CDTF">2021-10-01T14:28:11Z</dcterms:modified>
</cp:coreProperties>
</file>