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sldIdLst>
    <p:sldId id="256" r:id="rId2"/>
    <p:sldId id="257" r:id="rId3"/>
    <p:sldId id="275" r:id="rId4"/>
    <p:sldId id="258" r:id="rId5"/>
    <p:sldId id="274" r:id="rId6"/>
    <p:sldId id="276" r:id="rId7"/>
    <p:sldId id="277" r:id="rId8"/>
    <p:sldId id="278" r:id="rId9"/>
    <p:sldId id="273" r:id="rId10"/>
    <p:sldId id="270" r:id="rId11"/>
    <p:sldId id="271" r:id="rId12"/>
    <p:sldId id="272" r:id="rId13"/>
    <p:sldId id="279" r:id="rId14"/>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5" d="100"/>
          <a:sy n="115" d="100"/>
        </p:scale>
        <p:origin x="-684" y="-10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3"/>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08-Nov-19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08-Nov-19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3"/>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08-Nov-19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08-Nov-19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08-Nov-19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08-Nov-19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08-Nov-19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08-Nov-19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08-Nov-19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9"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92"/>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9"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08-Nov-19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7"/>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08-Nov-19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08-Nov-19</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428600" y="1111249"/>
            <a:ext cx="7965439" cy="1674817"/>
          </a:xfrm>
          <a:prstGeom prst="rect">
            <a:avLst/>
          </a:prstGeom>
        </p:spPr>
        <p:txBody>
          <a:bodyPr vert="horz" wrap="square" lIns="0" tIns="12700" rIns="0" bIns="0" rtlCol="0">
            <a:spAutoFit/>
          </a:bodyPr>
          <a:lstStyle/>
          <a:p>
            <a:r>
              <a:rPr lang="en-US" sz="3600" b="1" dirty="0" smtClean="0"/>
              <a:t>SMART TRAFFIC CONTROL</a:t>
            </a:r>
            <a:r>
              <a:rPr lang="en-IN" sz="3600" b="1" dirty="0" smtClean="0"/>
              <a:t/>
            </a:r>
            <a:br>
              <a:rPr lang="en-IN" sz="3600" b="1" dirty="0" smtClean="0"/>
            </a:br>
            <a:r>
              <a:rPr lang="en-US" sz="3600" b="1" dirty="0" smtClean="0"/>
              <a:t>USING</a:t>
            </a:r>
            <a:r>
              <a:rPr lang="en-IN" sz="3600" b="1" dirty="0" smtClean="0"/>
              <a:t/>
            </a:r>
            <a:br>
              <a:rPr lang="en-IN" sz="3600" b="1" dirty="0" smtClean="0"/>
            </a:br>
            <a:r>
              <a:rPr lang="en-US" sz="3600" b="1" dirty="0" smtClean="0"/>
              <a:t>DEEP LEARNING</a:t>
            </a:r>
            <a:endParaRPr lang="en-IN" sz="3600" b="1" dirty="0"/>
          </a:p>
        </p:txBody>
      </p:sp>
      <p:sp>
        <p:nvSpPr>
          <p:cNvPr id="3" name="TextBox 2"/>
          <p:cNvSpPr txBox="1"/>
          <p:nvPr/>
        </p:nvSpPr>
        <p:spPr>
          <a:xfrm>
            <a:off x="500034" y="3143256"/>
            <a:ext cx="2143140"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smtClean="0">
                <a:latin typeface="Times" pitchFamily="18" charset="0"/>
              </a:rPr>
              <a:t>Guide</a:t>
            </a:r>
            <a:endParaRPr lang="en-IN" sz="1600" b="1" dirty="0" smtClean="0">
              <a:latin typeface="Times" pitchFamily="18" charset="0"/>
            </a:endParaRPr>
          </a:p>
          <a:p>
            <a:r>
              <a:rPr lang="en-US" sz="1600" b="1" dirty="0" smtClean="0">
                <a:latin typeface="Times" pitchFamily="18" charset="0"/>
              </a:rPr>
              <a:t>Mr. J. S. </a:t>
            </a:r>
            <a:r>
              <a:rPr lang="en-US" sz="1600" b="1" dirty="0" err="1" smtClean="0">
                <a:latin typeface="Times" pitchFamily="18" charset="0"/>
              </a:rPr>
              <a:t>Pujari</a:t>
            </a:r>
            <a:r>
              <a:rPr lang="en-US" sz="1600" b="1" dirty="0" smtClean="0">
                <a:latin typeface="Times" pitchFamily="18" charset="0"/>
              </a:rPr>
              <a:t> Sir</a:t>
            </a:r>
            <a:endParaRPr lang="en-IN" sz="1600" dirty="0">
              <a:latin typeface="Times" pitchFamily="18" charset="0"/>
            </a:endParaRPr>
          </a:p>
        </p:txBody>
      </p:sp>
      <p:sp>
        <p:nvSpPr>
          <p:cNvPr id="5" name="TextBox 4"/>
          <p:cNvSpPr txBox="1"/>
          <p:nvPr/>
        </p:nvSpPr>
        <p:spPr>
          <a:xfrm>
            <a:off x="7143768" y="3143256"/>
            <a:ext cx="1785950" cy="138499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r"/>
            <a:r>
              <a:rPr lang="en-US" sz="1400" b="1" dirty="0" smtClean="0">
                <a:latin typeface="Arial" pitchFamily="34" charset="0"/>
                <a:cs typeface="Arial" pitchFamily="34" charset="0"/>
              </a:rPr>
              <a:t>Prepared by,</a:t>
            </a:r>
            <a:endParaRPr lang="en-IN" sz="1400" b="1" dirty="0" smtClean="0">
              <a:latin typeface="Arial" pitchFamily="34" charset="0"/>
              <a:cs typeface="Arial" pitchFamily="34" charset="0"/>
            </a:endParaRPr>
          </a:p>
          <a:p>
            <a:pPr algn="r"/>
            <a:r>
              <a:rPr lang="en-US" sz="1400" dirty="0" err="1" smtClean="0">
                <a:latin typeface="Arial" pitchFamily="34" charset="0"/>
                <a:cs typeface="Arial" pitchFamily="34" charset="0"/>
              </a:rPr>
              <a:t>Chintamani</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Naik</a:t>
            </a:r>
            <a:endParaRPr lang="en-IN" sz="1400" b="1" dirty="0" smtClean="0">
              <a:latin typeface="Arial" pitchFamily="34" charset="0"/>
              <a:cs typeface="Arial" pitchFamily="34" charset="0"/>
            </a:endParaRPr>
          </a:p>
          <a:p>
            <a:pPr algn="r"/>
            <a:r>
              <a:rPr lang="en-US" sz="1400" dirty="0" err="1" smtClean="0">
                <a:latin typeface="Arial" pitchFamily="34" charset="0"/>
                <a:cs typeface="Arial" pitchFamily="34" charset="0"/>
              </a:rPr>
              <a:t>Yash</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Mudgal</a:t>
            </a:r>
            <a:endParaRPr lang="en-IN" sz="1400" b="1" dirty="0" smtClean="0">
              <a:latin typeface="Arial" pitchFamily="34" charset="0"/>
              <a:cs typeface="Arial" pitchFamily="34" charset="0"/>
            </a:endParaRPr>
          </a:p>
          <a:p>
            <a:pPr algn="r"/>
            <a:r>
              <a:rPr lang="en-US" sz="1400" dirty="0" smtClean="0">
                <a:latin typeface="Arial" pitchFamily="34" charset="0"/>
                <a:cs typeface="Arial" pitchFamily="34" charset="0"/>
              </a:rPr>
              <a:t>Nikhil </a:t>
            </a:r>
            <a:r>
              <a:rPr lang="en-US" sz="1400" dirty="0" err="1" smtClean="0">
                <a:latin typeface="Arial" pitchFamily="34" charset="0"/>
                <a:cs typeface="Arial" pitchFamily="34" charset="0"/>
              </a:rPr>
              <a:t>Patil</a:t>
            </a:r>
            <a:endParaRPr lang="en-IN" sz="1400" b="1" dirty="0" smtClean="0">
              <a:latin typeface="Arial" pitchFamily="34" charset="0"/>
              <a:cs typeface="Arial" pitchFamily="34" charset="0"/>
            </a:endParaRPr>
          </a:p>
          <a:p>
            <a:pPr algn="r"/>
            <a:r>
              <a:rPr lang="en-US" sz="1400" dirty="0" err="1" smtClean="0">
                <a:latin typeface="Arial" pitchFamily="34" charset="0"/>
                <a:cs typeface="Arial" pitchFamily="34" charset="0"/>
              </a:rPr>
              <a:t>Vivek</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Patil</a:t>
            </a:r>
            <a:endParaRPr lang="en-IN" sz="1400" b="1" dirty="0" smtClean="0">
              <a:latin typeface="Arial" pitchFamily="34" charset="0"/>
              <a:cs typeface="Arial" pitchFamily="34" charset="0"/>
            </a:endParaRPr>
          </a:p>
          <a:p>
            <a:pPr algn="r"/>
            <a:r>
              <a:rPr lang="en-US" sz="1400" dirty="0" err="1" smtClean="0">
                <a:latin typeface="Arial" pitchFamily="34" charset="0"/>
                <a:cs typeface="Arial" pitchFamily="34" charset="0"/>
              </a:rPr>
              <a:t>Sandeep</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Pandita</a:t>
            </a:r>
            <a:endParaRPr lang="en-IN" sz="14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06" y="69292"/>
            <a:ext cx="7378497" cy="643125"/>
          </a:xfrm>
          <a:prstGeom prst="rect">
            <a:avLst/>
          </a:prstGeom>
        </p:spPr>
        <p:txBody>
          <a:bodyPr vert="horz" wrap="square" lIns="0" tIns="12065" rIns="0" bIns="0" rtlCol="0">
            <a:spAutoFit/>
          </a:bodyPr>
          <a:lstStyle/>
          <a:p>
            <a:pPr marL="12700">
              <a:lnSpc>
                <a:spcPct val="100000"/>
              </a:lnSpc>
              <a:spcBef>
                <a:spcPts val="95"/>
              </a:spcBef>
            </a:pPr>
            <a:endParaRPr spc="-5" dirty="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51435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idx="1"/>
          </p:nvPr>
        </p:nvSpPr>
        <p:spPr/>
        <p:txBody>
          <a:bodyPr/>
          <a:lstStyle/>
          <a:p>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xmlns="" val="19247446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xmlns="" val="20193811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Conclusion</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800" dirty="0" smtClean="0">
                <a:latin typeface="Times New Roman" pitchFamily="18" charset="0"/>
                <a:cs typeface="Times New Roman" pitchFamily="18" charset="0"/>
              </a:rPr>
              <a:t> This Faster R-CNN for Real Time Traffic Signal Control works almost flawlessly with the hybrid multi-agent system, and is capable of easing the load of traffic control from Government bodies by automating the process. </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844" y="142859"/>
            <a:ext cx="2905156" cy="689291"/>
          </a:xfrm>
          <a:prstGeom prst="rect">
            <a:avLst/>
          </a:prstGeom>
        </p:spPr>
        <p:txBody>
          <a:bodyPr vert="horz" wrap="square" lIns="0" tIns="12065" rIns="0" bIns="0" rtlCol="0">
            <a:spAutoFit/>
          </a:bodyPr>
          <a:lstStyle/>
          <a:p>
            <a:pPr marL="12700">
              <a:lnSpc>
                <a:spcPct val="100000"/>
              </a:lnSpc>
              <a:spcBef>
                <a:spcPts val="95"/>
              </a:spcBef>
            </a:pPr>
            <a:r>
              <a:rPr spc="-5" dirty="0">
                <a:latin typeface="Times New Roman" pitchFamily="18" charset="0"/>
                <a:cs typeface="Times New Roman" pitchFamily="18" charset="0"/>
              </a:rPr>
              <a:t>Outl</a:t>
            </a:r>
            <a:r>
              <a:rPr dirty="0">
                <a:latin typeface="Times New Roman" pitchFamily="18" charset="0"/>
                <a:cs typeface="Times New Roman" pitchFamily="18" charset="0"/>
              </a:rPr>
              <a:t>i</a:t>
            </a:r>
            <a:r>
              <a:rPr spc="-5" dirty="0">
                <a:latin typeface="Times New Roman" pitchFamily="18" charset="0"/>
                <a:cs typeface="Times New Roman" pitchFamily="18" charset="0"/>
              </a:rPr>
              <a:t>ne</a:t>
            </a:r>
          </a:p>
        </p:txBody>
      </p:sp>
      <p:sp>
        <p:nvSpPr>
          <p:cNvPr id="3" name="object 3"/>
          <p:cNvSpPr txBox="1"/>
          <p:nvPr/>
        </p:nvSpPr>
        <p:spPr>
          <a:xfrm>
            <a:off x="466754" y="1223898"/>
            <a:ext cx="6851015" cy="2875146"/>
          </a:xfrm>
          <a:prstGeom prst="rect">
            <a:avLst/>
          </a:prstGeom>
        </p:spPr>
        <p:txBody>
          <a:bodyPr vert="horz" wrap="square" lIns="0" tIns="12700" rIns="0" bIns="0" rtlCol="0">
            <a:spAutoFit/>
          </a:bodyPr>
          <a:lstStyle/>
          <a:p>
            <a:pPr marL="393700" indent="-381000">
              <a:lnSpc>
                <a:spcPct val="100000"/>
              </a:lnSpc>
              <a:spcBef>
                <a:spcPts val="100"/>
              </a:spcBef>
              <a:buAutoNum type="arabicPeriod"/>
              <a:tabLst>
                <a:tab pos="393065" algn="l"/>
                <a:tab pos="393700" algn="l"/>
              </a:tabLst>
            </a:pPr>
            <a:r>
              <a:rPr sz="2400" spc="-5" dirty="0" smtClean="0">
                <a:latin typeface="Times New Roman" pitchFamily="18" charset="0"/>
                <a:cs typeface="Times New Roman" pitchFamily="18" charset="0"/>
              </a:rPr>
              <a:t>Introduction</a:t>
            </a:r>
            <a:endParaRPr lang="en-US" sz="2400" spc="-5" dirty="0" smtClean="0">
              <a:latin typeface="Times New Roman" pitchFamily="18" charset="0"/>
              <a:cs typeface="Times New Roman" pitchFamily="18" charset="0"/>
            </a:endParaRPr>
          </a:p>
          <a:p>
            <a:pPr marL="393700" indent="-381000">
              <a:lnSpc>
                <a:spcPct val="100000"/>
              </a:lnSpc>
              <a:buAutoNum type="arabicPeriod"/>
              <a:tabLst>
                <a:tab pos="393065" algn="l"/>
                <a:tab pos="393700" algn="l"/>
              </a:tabLst>
            </a:pPr>
            <a:r>
              <a:rPr lang="en-US" sz="2400" spc="-5" dirty="0" smtClean="0">
                <a:latin typeface="Times New Roman" pitchFamily="18" charset="0"/>
                <a:cs typeface="Times New Roman" pitchFamily="18" charset="0"/>
              </a:rPr>
              <a:t>Objectives</a:t>
            </a:r>
          </a:p>
          <a:p>
            <a:pPr marL="393700" indent="-381000">
              <a:lnSpc>
                <a:spcPct val="100000"/>
              </a:lnSpc>
              <a:buAutoNum type="arabicPeriod"/>
              <a:tabLst>
                <a:tab pos="393065" algn="l"/>
                <a:tab pos="393700" algn="l"/>
              </a:tabLst>
            </a:pPr>
            <a:r>
              <a:rPr lang="en-US" sz="2400" spc="-5" dirty="0" smtClean="0">
                <a:latin typeface="Times New Roman" pitchFamily="18" charset="0"/>
                <a:cs typeface="Times New Roman" pitchFamily="18" charset="0"/>
              </a:rPr>
              <a:t>Product Functions</a:t>
            </a:r>
          </a:p>
          <a:p>
            <a:pPr marL="393700" indent="-381000">
              <a:lnSpc>
                <a:spcPct val="100000"/>
              </a:lnSpc>
              <a:buAutoNum type="arabicPeriod"/>
              <a:tabLst>
                <a:tab pos="393065" algn="l"/>
                <a:tab pos="393700" algn="l"/>
              </a:tabLst>
            </a:pPr>
            <a:r>
              <a:rPr lang="en-US" sz="2400" spc="-5" dirty="0" smtClean="0">
                <a:latin typeface="Times New Roman" pitchFamily="18" charset="0"/>
                <a:cs typeface="Times New Roman" pitchFamily="18" charset="0"/>
              </a:rPr>
              <a:t>Methodologies</a:t>
            </a:r>
          </a:p>
          <a:p>
            <a:pPr marL="393700" indent="-381000">
              <a:lnSpc>
                <a:spcPct val="100000"/>
              </a:lnSpc>
              <a:buAutoNum type="arabicPeriod"/>
              <a:tabLst>
                <a:tab pos="393065" algn="l"/>
                <a:tab pos="393700" algn="l"/>
              </a:tabLst>
            </a:pPr>
            <a:r>
              <a:rPr lang="en-US" sz="2400" spc="-5" dirty="0" smtClean="0">
                <a:latin typeface="Times New Roman" pitchFamily="18" charset="0"/>
                <a:cs typeface="Times New Roman" pitchFamily="18" charset="0"/>
              </a:rPr>
              <a:t>Implementation</a:t>
            </a:r>
          </a:p>
          <a:p>
            <a:pPr marL="393700" indent="-381000">
              <a:lnSpc>
                <a:spcPct val="100000"/>
              </a:lnSpc>
              <a:buAutoNum type="arabicPeriod"/>
              <a:tabLst>
                <a:tab pos="393065" algn="l"/>
                <a:tab pos="393700" algn="l"/>
              </a:tabLst>
            </a:pPr>
            <a:r>
              <a:rPr lang="en-US" sz="2400" spc="-5" dirty="0" smtClean="0">
                <a:latin typeface="Times New Roman" pitchFamily="18" charset="0"/>
                <a:cs typeface="Times New Roman" pitchFamily="18" charset="0"/>
              </a:rPr>
              <a:t>Conclusion</a:t>
            </a:r>
            <a:endParaRPr lang="en-US" sz="2400" spc="-5" dirty="0" smtClean="0">
              <a:latin typeface="Times New Roman" pitchFamily="18" charset="0"/>
              <a:cs typeface="Times New Roman" pitchFamily="18" charset="0"/>
            </a:endParaRPr>
          </a:p>
          <a:p>
            <a:pPr marL="393700" indent="-381000">
              <a:lnSpc>
                <a:spcPct val="100000"/>
              </a:lnSpc>
              <a:buAutoNum type="arabicPeriod"/>
              <a:tabLst>
                <a:tab pos="393065" algn="l"/>
                <a:tab pos="393700" algn="l"/>
              </a:tabLst>
            </a:pPr>
            <a:endParaRPr lang="en-US" spc="-5" dirty="0">
              <a:latin typeface="Times New Roman" pitchFamily="18" charset="0"/>
              <a:cs typeface="Times New Roman" pitchFamily="18" charset="0"/>
            </a:endParaRPr>
          </a:p>
          <a:p>
            <a:pPr marL="393700" indent="-381000">
              <a:lnSpc>
                <a:spcPct val="100000"/>
              </a:lnSpc>
              <a:buAutoNum type="arabicPeriod"/>
              <a:tabLst>
                <a:tab pos="393065" algn="l"/>
                <a:tab pos="393700" algn="l"/>
              </a:tabLst>
            </a:pPr>
            <a:endParaRPr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5" dirty="0">
                <a:latin typeface="Times New Roman" pitchFamily="18" charset="0"/>
                <a:cs typeface="Times New Roman" pitchFamily="18" charset="0"/>
              </a:rPr>
              <a:t>Int</a:t>
            </a:r>
            <a:r>
              <a:rPr dirty="0">
                <a:latin typeface="Times New Roman" pitchFamily="18" charset="0"/>
                <a:cs typeface="Times New Roman" pitchFamily="18" charset="0"/>
              </a:rPr>
              <a:t>r</a:t>
            </a:r>
            <a:r>
              <a:rPr spc="-5" dirty="0">
                <a:latin typeface="Times New Roman" pitchFamily="18" charset="0"/>
                <a:cs typeface="Times New Roman" pitchFamily="18" charset="0"/>
              </a:rPr>
              <a:t>od</a:t>
            </a:r>
            <a:r>
              <a:rPr dirty="0">
                <a:latin typeface="Times New Roman" pitchFamily="18" charset="0"/>
                <a:cs typeface="Times New Roman" pitchFamily="18" charset="0"/>
              </a:rPr>
              <a:t>u</a:t>
            </a:r>
            <a:r>
              <a:rPr spc="-5" dirty="0">
                <a:latin typeface="Times New Roman" pitchFamily="18" charset="0"/>
                <a:cs typeface="Times New Roman" pitchFamily="18" charset="0"/>
              </a:rPr>
              <a:t>ct</a:t>
            </a:r>
            <a:r>
              <a:rPr dirty="0">
                <a:latin typeface="Times New Roman" pitchFamily="18" charset="0"/>
                <a:cs typeface="Times New Roman" pitchFamily="18" charset="0"/>
              </a:rPr>
              <a:t>i</a:t>
            </a:r>
            <a:r>
              <a:rPr spc="-5" dirty="0">
                <a:latin typeface="Times New Roman" pitchFamily="18" charset="0"/>
                <a:cs typeface="Times New Roman" pitchFamily="18" charset="0"/>
              </a:rPr>
              <a:t>on</a:t>
            </a:r>
          </a:p>
        </p:txBody>
      </p:sp>
      <p:sp>
        <p:nvSpPr>
          <p:cNvPr id="3" name="Text Placeholder 2"/>
          <p:cNvSpPr>
            <a:spLocks noGrp="1"/>
          </p:cNvSpPr>
          <p:nvPr>
            <p:ph idx="1"/>
          </p:nvPr>
        </p:nvSpPr>
        <p:spPr>
          <a:xfrm>
            <a:off x="357158" y="1071554"/>
            <a:ext cx="8643998" cy="3938596"/>
          </a:xfrm>
        </p:spPr>
        <p:txBody>
          <a:bodyPr>
            <a:normAutofit fontScale="47500" lnSpcReduction="20000"/>
          </a:bodyPr>
          <a:lstStyle/>
          <a:p>
            <a:r>
              <a:rPr lang="en-US" sz="3400" dirty="0" smtClean="0">
                <a:latin typeface="Times New Roman" pitchFamily="18" charset="0"/>
                <a:cs typeface="Times New Roman" pitchFamily="18" charset="0"/>
              </a:rPr>
              <a:t>This project is a concept of dynamic traffic signal </a:t>
            </a:r>
          </a:p>
          <a:p>
            <a:r>
              <a:rPr lang="en-US" sz="3400" dirty="0" smtClean="0">
                <a:latin typeface="Times New Roman" pitchFamily="18" charset="0"/>
                <a:cs typeface="Times New Roman" pitchFamily="18" charset="0"/>
              </a:rPr>
              <a:t>Existing System of Traffic Signal Control</a:t>
            </a:r>
          </a:p>
          <a:p>
            <a:pPr lvl="2"/>
            <a:r>
              <a:rPr lang="en-US" sz="3400" dirty="0">
                <a:latin typeface="Times New Roman" pitchFamily="18" charset="0"/>
                <a:cs typeface="Times New Roman" pitchFamily="18" charset="0"/>
              </a:rPr>
              <a:t>The amount of time wasted in traffic signals is a huge problem for productivity. To avoid this problem we have designed an Intelligent Traffic System where the amount of time spent at the junction is reduced. For </a:t>
            </a:r>
            <a:r>
              <a:rPr lang="en-US" sz="3400" dirty="0" smtClean="0">
                <a:latin typeface="Times New Roman" pitchFamily="18" charset="0"/>
                <a:cs typeface="Times New Roman" pitchFamily="18" charset="0"/>
              </a:rPr>
              <a:t>example: If </a:t>
            </a:r>
            <a:r>
              <a:rPr lang="en-US" sz="3400" dirty="0">
                <a:latin typeface="Times New Roman" pitchFamily="18" charset="0"/>
                <a:cs typeface="Times New Roman" pitchFamily="18" charset="0"/>
              </a:rPr>
              <a:t>there is a junction with four roads, the green signal remains for about 60 seconds in one particular lane, while the other three lanes remain in red. The cycle continues in every lane hence making a total time of 60 * 4 = 240 seconds. Now </a:t>
            </a:r>
            <a:r>
              <a:rPr lang="en-US" sz="3400" dirty="0" smtClean="0">
                <a:latin typeface="Times New Roman" pitchFamily="18" charset="0"/>
                <a:cs typeface="Times New Roman" pitchFamily="18" charset="0"/>
              </a:rPr>
              <a:t>by Smart traffic control if </a:t>
            </a:r>
            <a:r>
              <a:rPr lang="en-US" sz="3400" dirty="0">
                <a:latin typeface="Times New Roman" pitchFamily="18" charset="0"/>
                <a:cs typeface="Times New Roman" pitchFamily="18" charset="0"/>
              </a:rPr>
              <a:t>there is more traffic on one particular road, there we will be an increase of the green signal time for an extra 9 seconds so it gets 69 seconds and other sides will get 57 seconds each (extra 9 seconds is divided to the other three lane) so that the total round off time is constant (I have taken one case so far, there might be cases where there will be traffic in two or more roads, as well</a:t>
            </a:r>
            <a:r>
              <a:rPr lang="en-US" sz="3400" dirty="0" smtClean="0">
                <a:latin typeface="Times New Roman" pitchFamily="18" charset="0"/>
                <a:cs typeface="Times New Roman" pitchFamily="18" charset="0"/>
              </a:rPr>
              <a:t>).</a:t>
            </a:r>
          </a:p>
          <a:p>
            <a:pPr lvl="2">
              <a:buNone/>
            </a:pPr>
            <a:endParaRPr lang="en-US" sz="3400" dirty="0" smtClean="0">
              <a:latin typeface="Times New Roman" pitchFamily="18" charset="0"/>
              <a:cs typeface="Times New Roman" pitchFamily="18" charset="0"/>
            </a:endParaRPr>
          </a:p>
          <a:p>
            <a:r>
              <a:rPr lang="en-US" sz="3400" dirty="0" smtClean="0">
                <a:latin typeface="Times New Roman" pitchFamily="18" charset="0"/>
                <a:cs typeface="Times New Roman" pitchFamily="18" charset="0"/>
              </a:rPr>
              <a:t>Proposed as a solution to the conventional problem of </a:t>
            </a:r>
          </a:p>
          <a:p>
            <a:pPr lvl="1">
              <a:buFont typeface="Arial" pitchFamily="34" charset="0"/>
              <a:buChar char="•"/>
            </a:pPr>
            <a:r>
              <a:rPr lang="en-US" sz="3400" dirty="0" smtClean="0">
                <a:latin typeface="Times New Roman" pitchFamily="18" charset="0"/>
                <a:cs typeface="Times New Roman" pitchFamily="18" charset="0"/>
              </a:rPr>
              <a:t>Fixed </a:t>
            </a:r>
            <a:r>
              <a:rPr lang="en-US" sz="3400" dirty="0" smtClean="0">
                <a:latin typeface="Times New Roman" pitchFamily="18" charset="0"/>
                <a:cs typeface="Times New Roman" pitchFamily="18" charset="0"/>
              </a:rPr>
              <a:t>traffic signal regulations and time.</a:t>
            </a:r>
          </a:p>
          <a:p>
            <a:pPr lvl="1">
              <a:buFont typeface="Arial" pitchFamily="34" charset="0"/>
              <a:buChar char="•"/>
            </a:pPr>
            <a:r>
              <a:rPr lang="en-US" sz="3400" dirty="0" smtClean="0">
                <a:latin typeface="Times New Roman" pitchFamily="18" charset="0"/>
                <a:cs typeface="Times New Roman" pitchFamily="18" charset="0"/>
              </a:rPr>
              <a:t>The problems faced by its manual behavior. </a:t>
            </a:r>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8" y="69293"/>
            <a:ext cx="4188461" cy="689291"/>
          </a:xfrm>
          <a:prstGeom prst="rect">
            <a:avLst/>
          </a:prstGeom>
        </p:spPr>
        <p:txBody>
          <a:bodyPr vert="horz" wrap="square" lIns="0" tIns="12065" rIns="0" bIns="0" rtlCol="0">
            <a:spAutoFit/>
          </a:bodyPr>
          <a:lstStyle/>
          <a:p>
            <a:pPr marL="12700">
              <a:lnSpc>
                <a:spcPct val="100000"/>
              </a:lnSpc>
              <a:spcBef>
                <a:spcPts val="95"/>
              </a:spcBef>
            </a:pPr>
            <a:r>
              <a:rPr spc="-5" dirty="0">
                <a:latin typeface="Times New Roman" pitchFamily="18" charset="0"/>
                <a:cs typeface="Times New Roman" pitchFamily="18" charset="0"/>
              </a:rPr>
              <a:t>Int</a:t>
            </a:r>
            <a:r>
              <a:rPr dirty="0">
                <a:latin typeface="Times New Roman" pitchFamily="18" charset="0"/>
                <a:cs typeface="Times New Roman" pitchFamily="18" charset="0"/>
              </a:rPr>
              <a:t>r</a:t>
            </a:r>
            <a:r>
              <a:rPr spc="-5" dirty="0">
                <a:latin typeface="Times New Roman" pitchFamily="18" charset="0"/>
                <a:cs typeface="Times New Roman" pitchFamily="18" charset="0"/>
              </a:rPr>
              <a:t>od</a:t>
            </a:r>
            <a:r>
              <a:rPr dirty="0">
                <a:latin typeface="Times New Roman" pitchFamily="18" charset="0"/>
                <a:cs typeface="Times New Roman" pitchFamily="18" charset="0"/>
              </a:rPr>
              <a:t>u</a:t>
            </a:r>
            <a:r>
              <a:rPr spc="-5" dirty="0">
                <a:latin typeface="Times New Roman" pitchFamily="18" charset="0"/>
                <a:cs typeface="Times New Roman" pitchFamily="18" charset="0"/>
              </a:rPr>
              <a:t>ct</a:t>
            </a:r>
            <a:r>
              <a:rPr dirty="0">
                <a:latin typeface="Times New Roman" pitchFamily="18" charset="0"/>
                <a:cs typeface="Times New Roman" pitchFamily="18" charset="0"/>
              </a:rPr>
              <a:t>i</a:t>
            </a:r>
            <a:r>
              <a:rPr spc="-5" dirty="0">
                <a:latin typeface="Times New Roman" pitchFamily="18" charset="0"/>
                <a:cs typeface="Times New Roman" pitchFamily="18" charset="0"/>
              </a:rPr>
              <a:t>on</a:t>
            </a:r>
          </a:p>
        </p:txBody>
      </p:sp>
      <p:sp>
        <p:nvSpPr>
          <p:cNvPr id="5" name="object 5"/>
          <p:cNvSpPr txBox="1"/>
          <p:nvPr/>
        </p:nvSpPr>
        <p:spPr>
          <a:xfrm>
            <a:off x="1068429" y="4488587"/>
            <a:ext cx="183197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itchFamily="18" charset="0"/>
                <a:cs typeface="Times New Roman" pitchFamily="18" charset="0"/>
              </a:rPr>
              <a:t>one image -&gt; one</a:t>
            </a:r>
            <a:r>
              <a:rPr sz="1400" spc="-170" dirty="0">
                <a:latin typeface="Times New Roman" pitchFamily="18" charset="0"/>
                <a:cs typeface="Times New Roman" pitchFamily="18" charset="0"/>
              </a:rPr>
              <a:t> </a:t>
            </a:r>
            <a:r>
              <a:rPr sz="1400" dirty="0">
                <a:latin typeface="Times New Roman" pitchFamily="18" charset="0"/>
                <a:cs typeface="Times New Roman" pitchFamily="18" charset="0"/>
              </a:rPr>
              <a:t>label</a:t>
            </a:r>
            <a:endParaRPr sz="1400">
              <a:latin typeface="Times New Roman" pitchFamily="18" charset="0"/>
              <a:cs typeface="Times New Roman" pitchFamily="18" charset="0"/>
            </a:endParaRPr>
          </a:p>
        </p:txBody>
      </p:sp>
      <p:sp>
        <p:nvSpPr>
          <p:cNvPr id="6" name="object 6"/>
          <p:cNvSpPr txBox="1"/>
          <p:nvPr/>
        </p:nvSpPr>
        <p:spPr>
          <a:xfrm>
            <a:off x="5061334" y="4488587"/>
            <a:ext cx="307403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itchFamily="18" charset="0"/>
                <a:cs typeface="Times New Roman" pitchFamily="18" charset="0"/>
              </a:rPr>
              <a:t>one image -&gt; labels + bounding</a:t>
            </a:r>
            <a:r>
              <a:rPr sz="1400" spc="-225" dirty="0">
                <a:latin typeface="Times New Roman" pitchFamily="18" charset="0"/>
                <a:cs typeface="Times New Roman" pitchFamily="18" charset="0"/>
              </a:rPr>
              <a:t> </a:t>
            </a:r>
            <a:r>
              <a:rPr sz="1400" spc="-5" dirty="0">
                <a:latin typeface="Times New Roman" pitchFamily="18" charset="0"/>
                <a:cs typeface="Times New Roman" pitchFamily="18" charset="0"/>
              </a:rPr>
              <a:t>boxes</a:t>
            </a:r>
            <a:endParaRPr sz="1400">
              <a:latin typeface="Times New Roman" pitchFamily="18" charset="0"/>
              <a:cs typeface="Times New Roman" pitchFamily="18" charset="0"/>
            </a:endParaRPr>
          </a:p>
        </p:txBody>
      </p:sp>
      <p:sp>
        <p:nvSpPr>
          <p:cNvPr id="7" name="TextBox 6"/>
          <p:cNvSpPr txBox="1"/>
          <p:nvPr/>
        </p:nvSpPr>
        <p:spPr>
          <a:xfrm>
            <a:off x="285720" y="1000114"/>
            <a:ext cx="3500462" cy="2585323"/>
          </a:xfrm>
          <a:prstGeom prst="rect">
            <a:avLst/>
          </a:prstGeom>
          <a:noFill/>
        </p:spPr>
        <p:txBody>
          <a:bodyPr wrap="square" rtlCol="0">
            <a:spAutoFit/>
          </a:bodyPr>
          <a:lstStyle/>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Classification</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Car			Truck</a:t>
            </a:r>
            <a:endParaRPr lang="en-IN" dirty="0">
              <a:latin typeface="Times New Roman" pitchFamily="18" charset="0"/>
              <a:cs typeface="Times New Roman" pitchFamily="18" charset="0"/>
            </a:endParaRPr>
          </a:p>
        </p:txBody>
      </p:sp>
      <p:pic>
        <p:nvPicPr>
          <p:cNvPr id="9" name="Picture 8" descr="t4.png"/>
          <p:cNvPicPr>
            <a:picLocks noChangeAspect="1"/>
          </p:cNvPicPr>
          <p:nvPr/>
        </p:nvPicPr>
        <p:blipFill>
          <a:blip r:embed="rId2" cstate="print"/>
          <a:stretch>
            <a:fillRect/>
          </a:stretch>
        </p:blipFill>
        <p:spPr>
          <a:xfrm>
            <a:off x="2176209" y="1857370"/>
            <a:ext cx="1538539" cy="1214636"/>
          </a:xfrm>
          <a:prstGeom prst="rect">
            <a:avLst/>
          </a:prstGeom>
        </p:spPr>
      </p:pic>
      <p:sp>
        <p:nvSpPr>
          <p:cNvPr id="10" name="TextBox 9"/>
          <p:cNvSpPr txBox="1"/>
          <p:nvPr/>
        </p:nvSpPr>
        <p:spPr>
          <a:xfrm>
            <a:off x="4714876" y="1129437"/>
            <a:ext cx="3857652" cy="3139321"/>
          </a:xfrm>
          <a:prstGeom prst="rect">
            <a:avLst/>
          </a:prstGeom>
          <a:noFill/>
        </p:spPr>
        <p:txBody>
          <a:bodyPr wrap="square" rtlCol="0">
            <a:spAutoFit/>
          </a:bodyPr>
          <a:lstStyle/>
          <a:p>
            <a:r>
              <a:rPr lang="en-US" dirty="0" smtClean="0">
                <a:latin typeface="Times New Roman" pitchFamily="18" charset="0"/>
                <a:cs typeface="Times New Roman" pitchFamily="18" charset="0"/>
              </a:rPr>
              <a:t>Object Detection</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Car			</a:t>
            </a:r>
            <a:endParaRPr lang="en-IN" dirty="0">
              <a:latin typeface="Times New Roman" pitchFamily="18" charset="0"/>
              <a:cs typeface="Times New Roman" pitchFamily="18" charset="0"/>
            </a:endParaRPr>
          </a:p>
        </p:txBody>
      </p:sp>
      <p:pic>
        <p:nvPicPr>
          <p:cNvPr id="12" name="Picture 11" descr="cars.000484.png"/>
          <p:cNvPicPr>
            <a:picLocks noChangeAspect="1"/>
          </p:cNvPicPr>
          <p:nvPr/>
        </p:nvPicPr>
        <p:blipFill>
          <a:blip r:embed="rId3" cstate="print"/>
          <a:stretch>
            <a:fillRect/>
          </a:stretch>
        </p:blipFill>
        <p:spPr>
          <a:xfrm>
            <a:off x="357162" y="1857372"/>
            <a:ext cx="1688943" cy="1214446"/>
          </a:xfrm>
          <a:prstGeom prst="rect">
            <a:avLst/>
          </a:prstGeom>
        </p:spPr>
      </p:pic>
      <p:pic>
        <p:nvPicPr>
          <p:cNvPr id="13" name="Picture 12" descr="out1.jpg"/>
          <p:cNvPicPr>
            <a:picLocks noChangeAspect="1"/>
          </p:cNvPicPr>
          <p:nvPr/>
        </p:nvPicPr>
        <p:blipFill>
          <a:blip r:embed="rId4"/>
          <a:stretch>
            <a:fillRect/>
          </a:stretch>
        </p:blipFill>
        <p:spPr>
          <a:xfrm>
            <a:off x="5000628" y="1736049"/>
            <a:ext cx="3143272" cy="1907273"/>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07" y="69293"/>
            <a:ext cx="8965793" cy="430887"/>
          </a:xfrm>
        </p:spPr>
        <p:txBody>
          <a:bodyPr>
            <a:normAutofit fontScale="90000"/>
          </a:bodyPr>
          <a:lstStyle/>
          <a:p>
            <a:r>
              <a:rPr lang="en-IN" dirty="0" smtClean="0">
                <a:latin typeface="Times New Roman" pitchFamily="18" charset="0"/>
                <a:cs typeface="Times New Roman" pitchFamily="18" charset="0"/>
              </a:rPr>
              <a:t>CNN Architecture </a:t>
            </a:r>
            <a:endParaRPr lang="en-IN" dirty="0">
              <a:latin typeface="Times New Roman" pitchFamily="18" charset="0"/>
              <a:cs typeface="Times New Roman" pitchFamily="18" charset="0"/>
            </a:endParaRPr>
          </a:p>
        </p:txBody>
      </p:sp>
      <p:pic>
        <p:nvPicPr>
          <p:cNvPr id="4" name="Picture 3"/>
          <p:cNvPicPr>
            <a:picLocks noChangeAspect="1"/>
          </p:cNvPicPr>
          <p:nvPr/>
        </p:nvPicPr>
        <p:blipFill rotWithShape="1">
          <a:blip r:embed="rId2" cstate="print"/>
          <a:srcRect t="13281" b="10157"/>
          <a:stretch/>
        </p:blipFill>
        <p:spPr>
          <a:xfrm>
            <a:off x="898848" y="819150"/>
            <a:ext cx="7346302" cy="2999740"/>
          </a:xfrm>
          <a:prstGeom prst="rect">
            <a:avLst/>
          </a:prstGeom>
        </p:spPr>
      </p:pic>
    </p:spTree>
    <p:extLst>
      <p:ext uri="{BB962C8B-B14F-4D97-AF65-F5344CB8AC3E}">
        <p14:creationId xmlns:p14="http://schemas.microsoft.com/office/powerpoint/2010/main" xmlns="" val="26558608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07" y="69293"/>
            <a:ext cx="8965793" cy="430887"/>
          </a:xfrm>
        </p:spPr>
        <p:txBody>
          <a:bodyPr>
            <a:normAutofit fontScale="90000"/>
          </a:bodyPr>
          <a:lstStyle/>
          <a:p>
            <a:r>
              <a:rPr lang="en-IN" dirty="0" smtClean="0">
                <a:latin typeface="Times New Roman" pitchFamily="18" charset="0"/>
                <a:cs typeface="Times New Roman" pitchFamily="18" charset="0"/>
              </a:rPr>
              <a:t>Objectives</a:t>
            </a:r>
            <a:endParaRPr lang="en-IN" dirty="0">
              <a:latin typeface="Times New Roman" pitchFamily="18" charset="0"/>
              <a:cs typeface="Times New Roman" pitchFamily="18" charset="0"/>
            </a:endParaRPr>
          </a:p>
        </p:txBody>
      </p:sp>
      <p:sp>
        <p:nvSpPr>
          <p:cNvPr id="3" name="Text Placeholder 2"/>
          <p:cNvSpPr>
            <a:spLocks noGrp="1"/>
          </p:cNvSpPr>
          <p:nvPr>
            <p:ph idx="1"/>
          </p:nvPr>
        </p:nvSpPr>
        <p:spPr>
          <a:xfrm>
            <a:off x="619154" y="1075692"/>
            <a:ext cx="7905699" cy="2462213"/>
          </a:xfrm>
        </p:spPr>
        <p:txBody>
          <a:bodyPr>
            <a:normAutofit fontScale="92500" lnSpcReduction="10000"/>
          </a:bodyPr>
          <a:lstStyle/>
          <a:p>
            <a:pPr marL="1257300" lvl="2" indent="-342900">
              <a:buFont typeface="+mj-lt"/>
              <a:buAutoNum type="arabicPeriod"/>
            </a:pPr>
            <a:r>
              <a:rPr lang="en-US" dirty="0">
                <a:latin typeface="Times New Roman" pitchFamily="18" charset="0"/>
                <a:cs typeface="Times New Roman" pitchFamily="18" charset="0"/>
              </a:rPr>
              <a:t>Creating and training custom object detection model using deep learning</a:t>
            </a:r>
            <a:endParaRPr lang="en-IN" sz="1600" dirty="0">
              <a:latin typeface="Times New Roman" pitchFamily="18" charset="0"/>
              <a:cs typeface="Times New Roman" pitchFamily="18" charset="0"/>
            </a:endParaRPr>
          </a:p>
          <a:p>
            <a:pPr marL="1257300" lvl="2" indent="-342900">
              <a:buFont typeface="+mj-lt"/>
              <a:buAutoNum type="arabicPeriod"/>
            </a:pPr>
            <a:r>
              <a:rPr lang="en-US" dirty="0">
                <a:latin typeface="Times New Roman" pitchFamily="18" charset="0"/>
                <a:cs typeface="Times New Roman" pitchFamily="18" charset="0"/>
              </a:rPr>
              <a:t>Identifying exact position of a vehicle present in a frame and count number of vehicles</a:t>
            </a:r>
            <a:endParaRPr lang="en-IN" sz="1600" dirty="0">
              <a:latin typeface="Times New Roman" pitchFamily="18" charset="0"/>
              <a:cs typeface="Times New Roman" pitchFamily="18" charset="0"/>
            </a:endParaRPr>
          </a:p>
          <a:p>
            <a:pPr marL="1257300" lvl="2" indent="-342900">
              <a:buFont typeface="+mj-lt"/>
              <a:buAutoNum type="arabicPeriod"/>
            </a:pPr>
            <a:r>
              <a:rPr lang="en-US" dirty="0" smtClean="0">
                <a:latin typeface="Times New Roman" pitchFamily="18" charset="0"/>
                <a:cs typeface="Times New Roman" pitchFamily="18" charset="0"/>
              </a:rPr>
              <a:t>Detection </a:t>
            </a:r>
            <a:r>
              <a:rPr lang="en-US" dirty="0">
                <a:latin typeface="Times New Roman" pitchFamily="18" charset="0"/>
                <a:cs typeface="Times New Roman" pitchFamily="18" charset="0"/>
              </a:rPr>
              <a:t>of vehicles in a live video stream</a:t>
            </a:r>
            <a:endParaRPr lang="en-IN" dirty="0">
              <a:latin typeface="Times New Roman" pitchFamily="18" charset="0"/>
              <a:cs typeface="Times New Roman" pitchFamily="18" charset="0"/>
            </a:endParaRPr>
          </a:p>
          <a:p>
            <a:pPr marL="1257300" lvl="2" indent="-342900">
              <a:buFont typeface="+mj-lt"/>
              <a:buAutoNum type="arabicPeriod"/>
            </a:pPr>
            <a:r>
              <a:rPr lang="en-US" dirty="0" smtClean="0">
                <a:latin typeface="Times New Roman" pitchFamily="18" charset="0"/>
                <a:cs typeface="Times New Roman" pitchFamily="18" charset="0"/>
              </a:rPr>
              <a:t>Get </a:t>
            </a:r>
            <a:r>
              <a:rPr lang="en-US" dirty="0">
                <a:latin typeface="Times New Roman" pitchFamily="18" charset="0"/>
                <a:cs typeface="Times New Roman" pitchFamily="18" charset="0"/>
              </a:rPr>
              <a:t>signal time and traffic information and process them to generate new signal time allocation </a:t>
            </a:r>
            <a:r>
              <a:rPr lang="en-US" dirty="0" smtClean="0">
                <a:latin typeface="Times New Roman" pitchFamily="18" charset="0"/>
                <a:cs typeface="Times New Roman" pitchFamily="18" charset="0"/>
              </a:rPr>
              <a:t>scheme</a:t>
            </a:r>
            <a:endParaRPr lang="en-IN" dirty="0">
              <a:latin typeface="Times New Roman" pitchFamily="18" charset="0"/>
              <a:cs typeface="Times New Roman" pitchFamily="18" charset="0"/>
            </a:endParaRPr>
          </a:p>
          <a:p>
            <a:pPr lvl="2"/>
            <a:endParaRPr lang="en-IN" sz="1600"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4021047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07" y="69293"/>
            <a:ext cx="8965793" cy="430887"/>
          </a:xfrm>
        </p:spPr>
        <p:txBody>
          <a:bodyPr>
            <a:normAutofit fontScale="90000"/>
          </a:bodyPr>
          <a:lstStyle/>
          <a:p>
            <a:r>
              <a:rPr lang="en-IN" dirty="0" smtClean="0">
                <a:latin typeface="Times New Roman" pitchFamily="18" charset="0"/>
                <a:cs typeface="Times New Roman" pitchFamily="18" charset="0"/>
              </a:rPr>
              <a:t>Product</a:t>
            </a:r>
            <a:r>
              <a:rPr lang="en-IN" dirty="0" smtClean="0"/>
              <a:t> Functions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07705" y="699544"/>
            <a:ext cx="5493287" cy="4212440"/>
          </a:xfrm>
          <a:prstGeom prst="rect">
            <a:avLst/>
          </a:prstGeom>
        </p:spPr>
      </p:pic>
    </p:spTree>
    <p:extLst>
      <p:ext uri="{BB962C8B-B14F-4D97-AF65-F5344CB8AC3E}">
        <p14:creationId xmlns:p14="http://schemas.microsoft.com/office/powerpoint/2010/main" xmlns="" val="42088790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07" y="69293"/>
            <a:ext cx="8965793" cy="430887"/>
          </a:xfrm>
        </p:spPr>
        <p:txBody>
          <a:bodyPr>
            <a:normAutofit fontScale="90000"/>
          </a:bodyPr>
          <a:lstStyle/>
          <a:p>
            <a:r>
              <a:rPr lang="en-IN" dirty="0" smtClean="0">
                <a:latin typeface="Times New Roman" pitchFamily="18" charset="0"/>
                <a:cs typeface="Times New Roman" pitchFamily="18" charset="0"/>
              </a:rPr>
              <a:t>Methodologies</a:t>
            </a:r>
            <a:endParaRPr lang="en-IN" dirty="0">
              <a:latin typeface="Times New Roman" pitchFamily="18" charset="0"/>
              <a:cs typeface="Times New Roman" pitchFamily="18" charset="0"/>
            </a:endParaRPr>
          </a:p>
        </p:txBody>
      </p:sp>
      <p:sp>
        <p:nvSpPr>
          <p:cNvPr id="3" name="Text Placeholder 2"/>
          <p:cNvSpPr>
            <a:spLocks noGrp="1"/>
          </p:cNvSpPr>
          <p:nvPr>
            <p:ph idx="1"/>
          </p:nvPr>
        </p:nvSpPr>
        <p:spPr>
          <a:xfrm>
            <a:off x="323532" y="771552"/>
            <a:ext cx="7905699" cy="2215991"/>
          </a:xfrm>
        </p:spPr>
        <p:txBody>
          <a:bodyPr>
            <a:normAutofit fontScale="62500" lnSpcReduction="20000"/>
          </a:bodyPr>
          <a:lstStyle/>
          <a:p>
            <a:r>
              <a:rPr lang="en-US" dirty="0" smtClean="0">
                <a:latin typeface="Times New Roman" pitchFamily="18" charset="0"/>
                <a:cs typeface="Times New Roman" pitchFamily="18" charset="0"/>
              </a:rPr>
              <a:t>1. Gathering </a:t>
            </a:r>
            <a:r>
              <a:rPr lang="en-US" dirty="0">
                <a:latin typeface="Times New Roman" pitchFamily="18" charset="0"/>
                <a:cs typeface="Times New Roman" pitchFamily="18" charset="0"/>
              </a:rPr>
              <a:t>images of different vehicles</a:t>
            </a: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2. Images are processed and parameters are collected accordingly.</a:t>
            </a: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3. Result set is generated based on processed images for the parameters that can be used to classify different types of vehicles. </a:t>
            </a: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4. Input new image or video to be checked.</a:t>
            </a: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5. Inserted image or video is then compared with the generated result set and the report is generated.</a:t>
            </a: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14077188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xmlns="" val="27779521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TotalTime>
  <Words>439</Words>
  <Application>Microsoft Office PowerPoint</Application>
  <PresentationFormat>On-screen Show (16:9)</PresentationFormat>
  <Paragraphs>61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SMART TRAFFIC CONTROL USING DEEP LEARNING</vt:lpstr>
      <vt:lpstr>Outline</vt:lpstr>
      <vt:lpstr>Introduction</vt:lpstr>
      <vt:lpstr>Introduction</vt:lpstr>
      <vt:lpstr>CNN Architecture </vt:lpstr>
      <vt:lpstr>Objectives</vt:lpstr>
      <vt:lpstr>Product Functions</vt:lpstr>
      <vt:lpstr>Methodologies</vt:lpstr>
      <vt:lpstr>Slide 9</vt:lpstr>
      <vt:lpstr>Slide 10</vt:lpstr>
      <vt:lpstr>Slide 11</vt:lpstr>
      <vt:lpstr>Slide 12</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for object  detection</dc:title>
  <dc:creator>Administrator</dc:creator>
  <cp:lastModifiedBy>admin</cp:lastModifiedBy>
  <cp:revision>15</cp:revision>
  <dcterms:created xsi:type="dcterms:W3CDTF">2019-09-14T08:14:52Z</dcterms:created>
  <dcterms:modified xsi:type="dcterms:W3CDTF">2019-11-08T10:35:20Z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2017-04-13T00:00:00Z</vt:filetime>
  </property>
  <property fmtid="{D5CDD505-2E9C-101B-9397-08002B2CF9AE}" pid="3" name="Creator">
    <vt:lpwstr>Microsoft® PowerPoint® 2013</vt:lpwstr>
  </property>
  <property fmtid="{D5CDD505-2E9C-101B-9397-08002B2CF9AE}" pid="4" name="LastSaved">
    <vt:filetime>2019-09-14T00:00:00Z</vt:filetime>
  </property>
</Properties>
</file>