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2" y="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5075" y="228600"/>
            <a:ext cx="761364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6905" y="1681479"/>
            <a:ext cx="6269989" cy="456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890" y="762000"/>
            <a:ext cx="29718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95259" y="4281170"/>
            <a:ext cx="2283460" cy="299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44059" y="1144270"/>
            <a:ext cx="479742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i="0" spc="-10" dirty="0">
                <a:solidFill>
                  <a:srgbClr val="C4000A"/>
                </a:solidFill>
                <a:latin typeface="Arial Black"/>
                <a:cs typeface="Arial Black"/>
              </a:rPr>
              <a:t>Articles</a:t>
            </a:r>
            <a:endParaRPr sz="8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7539" y="2188209"/>
            <a:ext cx="36544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an</a:t>
            </a:r>
            <a:r>
              <a:rPr sz="4000" i="1" spc="-10" dirty="0">
                <a:latin typeface="Times New Roman"/>
                <a:cs typeface="Times New Roman"/>
              </a:rPr>
              <a:t> </a:t>
            </a:r>
            <a:r>
              <a:rPr sz="40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4000" i="1" dirty="0">
                <a:latin typeface="Times New Roman"/>
                <a:cs typeface="Times New Roman"/>
              </a:rPr>
              <a:t>range</a:t>
            </a:r>
            <a:endParaRPr sz="4000">
              <a:latin typeface="Times New Roman"/>
              <a:cs typeface="Times New Roman"/>
            </a:endParaRPr>
          </a:p>
          <a:p>
            <a:pPr marL="78105" marR="5080" indent="1066800">
              <a:lnSpc>
                <a:spcPts val="12600"/>
              </a:lnSpc>
              <a:spcBef>
                <a:spcPts val="520"/>
              </a:spcBef>
            </a:pPr>
            <a:r>
              <a:rPr sz="4000" i="1" dirty="0">
                <a:latin typeface="Times New Roman"/>
                <a:cs typeface="Times New Roman"/>
              </a:rPr>
              <a:t>an</a:t>
            </a:r>
            <a:r>
              <a:rPr sz="4000" i="1" spc="-90" dirty="0">
                <a:latin typeface="Times New Roman"/>
                <a:cs typeface="Times New Roman"/>
              </a:rPr>
              <a:t> </a:t>
            </a:r>
            <a:r>
              <a:rPr sz="40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4000" i="1" spc="-5" dirty="0">
                <a:latin typeface="Times New Roman"/>
                <a:cs typeface="Times New Roman"/>
              </a:rPr>
              <a:t>mbrella  </a:t>
            </a:r>
            <a:r>
              <a:rPr sz="4000" i="1" dirty="0">
                <a:latin typeface="Times New Roman"/>
                <a:cs typeface="Times New Roman"/>
              </a:rPr>
              <a:t>an</a:t>
            </a:r>
            <a:r>
              <a:rPr sz="4000" i="1" spc="-10" dirty="0">
                <a:latin typeface="Times New Roman"/>
                <a:cs typeface="Times New Roman"/>
              </a:rPr>
              <a:t> </a:t>
            </a:r>
            <a:r>
              <a:rPr sz="40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000" i="1" spc="-5" dirty="0">
                <a:latin typeface="Times New Roman"/>
                <a:cs typeface="Times New Roman"/>
              </a:rPr>
              <a:t>ye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559" y="134619"/>
            <a:ext cx="889381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7140" marR="5080" indent="-377444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Times New Roman"/>
                <a:cs typeface="Times New Roman"/>
              </a:rPr>
              <a:t>We </a:t>
            </a:r>
            <a:r>
              <a:rPr i="0" dirty="0">
                <a:latin typeface="Times New Roman"/>
                <a:cs typeface="Times New Roman"/>
              </a:rPr>
              <a:t>use </a:t>
            </a:r>
            <a:r>
              <a:rPr b="1" i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</a:t>
            </a:r>
            <a:r>
              <a:rPr b="1" i="0" dirty="0">
                <a:latin typeface="Times New Roman"/>
                <a:cs typeface="Times New Roman"/>
              </a:rPr>
              <a:t> </a:t>
            </a:r>
            <a:r>
              <a:rPr i="0" spc="-5" dirty="0">
                <a:latin typeface="Times New Roman"/>
                <a:cs typeface="Times New Roman"/>
              </a:rPr>
              <a:t>before words that begin with </a:t>
            </a:r>
            <a:r>
              <a:rPr i="0" dirty="0">
                <a:latin typeface="Times New Roman"/>
                <a:cs typeface="Times New Roman"/>
              </a:rPr>
              <a:t>a vowel  </a:t>
            </a:r>
            <a:r>
              <a:rPr i="0" spc="-5" dirty="0">
                <a:latin typeface="Times New Roman"/>
                <a:cs typeface="Times New Roman"/>
              </a:rPr>
              <a:t>sound</a:t>
            </a:r>
            <a:r>
              <a:rPr i="0" dirty="0">
                <a:latin typeface="Times New Roman"/>
                <a:cs typeface="Times New Roman"/>
              </a:rPr>
              <a:t> .</a:t>
            </a:r>
          </a:p>
          <a:p>
            <a:pPr marL="57150">
              <a:lnSpc>
                <a:spcPts val="3479"/>
              </a:lnSpc>
            </a:pPr>
            <a:r>
              <a:rPr sz="4000" b="1" spc="-5" dirty="0">
                <a:latin typeface="Times New Roman"/>
                <a:cs typeface="Times New Roman"/>
              </a:rPr>
              <a:t>a,e,i,o,u </a:t>
            </a:r>
            <a:r>
              <a:rPr sz="4000" dirty="0"/>
              <a:t>are</a:t>
            </a:r>
            <a:r>
              <a:rPr sz="4000" spc="-15" dirty="0"/>
              <a:t> </a:t>
            </a:r>
            <a:r>
              <a:rPr sz="4000" spc="-5" dirty="0"/>
              <a:t>vowels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057400"/>
            <a:ext cx="20574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6430" y="2825750"/>
            <a:ext cx="2847339" cy="2142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5257800"/>
            <a:ext cx="2743200" cy="166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" y="584200"/>
            <a:ext cx="3381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0" spc="-10" dirty="0">
                <a:solidFill>
                  <a:srgbClr val="FF0000"/>
                </a:solidFill>
                <a:latin typeface="Arial"/>
                <a:cs typeface="Arial"/>
              </a:rPr>
              <a:t>'The’ </a:t>
            </a:r>
            <a:r>
              <a:rPr sz="4400" b="1" i="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4400" b="1" i="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i="0" spc="-10" dirty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890" y="1691640"/>
            <a:ext cx="909320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0"/>
              </a:spcBef>
              <a:buSzPct val="86111"/>
              <a:buFont typeface="Arial"/>
              <a:buAutoNum type="arabicPeriod"/>
              <a:tabLst>
                <a:tab pos="369570" algn="l"/>
              </a:tabLst>
            </a:pPr>
            <a:r>
              <a:rPr sz="3600" i="1" spc="-10" dirty="0">
                <a:latin typeface="Times New Roman"/>
                <a:cs typeface="Times New Roman"/>
              </a:rPr>
              <a:t>Before </a:t>
            </a:r>
            <a:r>
              <a:rPr sz="3600" i="1" spc="-5" dirty="0">
                <a:latin typeface="Times New Roman"/>
                <a:cs typeface="Times New Roman"/>
              </a:rPr>
              <a:t>unique objects</a:t>
            </a:r>
            <a:endParaRPr sz="36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</a:pPr>
            <a:r>
              <a:rPr sz="3600" i="1" dirty="0">
                <a:latin typeface="Times New Roman"/>
                <a:cs typeface="Times New Roman"/>
              </a:rPr>
              <a:t>(Eg) </a:t>
            </a:r>
            <a:r>
              <a:rPr sz="3600" i="1" spc="-5" dirty="0">
                <a:latin typeface="Times New Roman"/>
                <a:cs typeface="Times New Roman"/>
              </a:rPr>
              <a:t>the sun, </a:t>
            </a:r>
            <a:r>
              <a:rPr sz="3600" i="1" spc="-10" dirty="0">
                <a:latin typeface="Times New Roman"/>
                <a:cs typeface="Times New Roman"/>
              </a:rPr>
              <a:t>the </a:t>
            </a:r>
            <a:r>
              <a:rPr sz="3600" i="1" spc="-5" dirty="0">
                <a:latin typeface="Times New Roman"/>
                <a:cs typeface="Times New Roman"/>
              </a:rPr>
              <a:t>sky, </a:t>
            </a:r>
            <a:r>
              <a:rPr sz="3600" i="1" spc="-10" dirty="0">
                <a:latin typeface="Times New Roman"/>
                <a:cs typeface="Times New Roman"/>
              </a:rPr>
              <a:t>the</a:t>
            </a:r>
            <a:r>
              <a:rPr sz="3600" i="1" spc="-3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moon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marR="1663064" indent="-342900">
              <a:lnSpc>
                <a:spcPct val="100000"/>
              </a:lnSpc>
              <a:buSzPct val="97222"/>
              <a:buAutoNum type="arabicPeriod" startAt="2"/>
              <a:tabLst>
                <a:tab pos="356235" algn="l"/>
              </a:tabLst>
            </a:pPr>
            <a:r>
              <a:rPr sz="3600" i="1" spc="-10" dirty="0">
                <a:latin typeface="Times New Roman"/>
                <a:cs typeface="Times New Roman"/>
              </a:rPr>
              <a:t>Before </a:t>
            </a:r>
            <a:r>
              <a:rPr sz="3600" i="1" spc="-5" dirty="0">
                <a:latin typeface="Times New Roman"/>
                <a:cs typeface="Times New Roman"/>
              </a:rPr>
              <a:t>the names </a:t>
            </a:r>
            <a:r>
              <a:rPr sz="3600" i="1" dirty="0">
                <a:latin typeface="Times New Roman"/>
                <a:cs typeface="Times New Roman"/>
              </a:rPr>
              <a:t>of </a:t>
            </a:r>
            <a:r>
              <a:rPr sz="3600" i="1" spc="-5" dirty="0">
                <a:latin typeface="Times New Roman"/>
                <a:cs typeface="Times New Roman"/>
              </a:rPr>
              <a:t>mountains, rivers,  </a:t>
            </a:r>
            <a:r>
              <a:rPr sz="3600" i="1" dirty="0">
                <a:latin typeface="Times New Roman"/>
                <a:cs typeface="Times New Roman"/>
              </a:rPr>
              <a:t>oceans, </a:t>
            </a:r>
            <a:r>
              <a:rPr sz="3600" i="1" spc="-5" dirty="0">
                <a:latin typeface="Times New Roman"/>
                <a:cs typeface="Times New Roman"/>
              </a:rPr>
              <a:t>deserts</a:t>
            </a:r>
            <a:r>
              <a:rPr sz="3600" i="1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etc.</a:t>
            </a:r>
            <a:endParaRPr sz="3600">
              <a:latin typeface="Times New Roman"/>
              <a:cs typeface="Times New Roman"/>
            </a:endParaRPr>
          </a:p>
          <a:p>
            <a:pPr marL="1674495">
              <a:lnSpc>
                <a:spcPct val="100000"/>
              </a:lnSpc>
            </a:pPr>
            <a:r>
              <a:rPr sz="3600" i="1" spc="-5" dirty="0">
                <a:latin typeface="Times New Roman"/>
                <a:cs typeface="Times New Roman"/>
              </a:rPr>
              <a:t>(Eg) the </a:t>
            </a:r>
            <a:r>
              <a:rPr sz="3600" i="1" dirty="0">
                <a:latin typeface="Times New Roman"/>
                <a:cs typeface="Times New Roman"/>
              </a:rPr>
              <a:t>Ganges, </a:t>
            </a:r>
            <a:r>
              <a:rPr sz="3600" i="1" spc="-5" dirty="0">
                <a:latin typeface="Times New Roman"/>
                <a:cs typeface="Times New Roman"/>
              </a:rPr>
              <a:t>the </a:t>
            </a:r>
            <a:r>
              <a:rPr sz="3600" i="1" dirty="0">
                <a:latin typeface="Times New Roman"/>
                <a:cs typeface="Times New Roman"/>
              </a:rPr>
              <a:t>Sahara, </a:t>
            </a:r>
            <a:r>
              <a:rPr sz="3600" i="1" spc="-10" dirty="0">
                <a:latin typeface="Times New Roman"/>
                <a:cs typeface="Times New Roman"/>
              </a:rPr>
              <a:t>the</a:t>
            </a:r>
            <a:r>
              <a:rPr sz="3600" i="1" spc="-60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Pacific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buSzPct val="97222"/>
              <a:buAutoNum type="arabicPeriod" startAt="3"/>
              <a:tabLst>
                <a:tab pos="356235" algn="l"/>
              </a:tabLst>
            </a:pPr>
            <a:r>
              <a:rPr sz="3600" i="1" spc="-10" dirty="0">
                <a:latin typeface="Times New Roman"/>
                <a:cs typeface="Times New Roman"/>
              </a:rPr>
              <a:t>Before </a:t>
            </a:r>
            <a:r>
              <a:rPr sz="3600" i="1" spc="-5" dirty="0">
                <a:latin typeface="Times New Roman"/>
                <a:cs typeface="Times New Roman"/>
              </a:rPr>
              <a:t>the names </a:t>
            </a:r>
            <a:r>
              <a:rPr sz="3600" i="1" dirty="0">
                <a:latin typeface="Times New Roman"/>
                <a:cs typeface="Times New Roman"/>
              </a:rPr>
              <a:t>of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books</a:t>
            </a:r>
            <a:endParaRPr sz="3600">
              <a:latin typeface="Times New Roman"/>
              <a:cs typeface="Times New Roman"/>
            </a:endParaRPr>
          </a:p>
          <a:p>
            <a:pPr marL="1572260">
              <a:lnSpc>
                <a:spcPct val="100000"/>
              </a:lnSpc>
            </a:pPr>
            <a:r>
              <a:rPr sz="3600" i="1" dirty="0">
                <a:latin typeface="Times New Roman"/>
                <a:cs typeface="Times New Roman"/>
              </a:rPr>
              <a:t>(Eg) </a:t>
            </a:r>
            <a:r>
              <a:rPr sz="3600" i="1" spc="-5" dirty="0">
                <a:latin typeface="Times New Roman"/>
                <a:cs typeface="Times New Roman"/>
              </a:rPr>
              <a:t>the </a:t>
            </a:r>
            <a:r>
              <a:rPr sz="3600" i="1" spc="-10" dirty="0">
                <a:latin typeface="Times New Roman"/>
                <a:cs typeface="Times New Roman"/>
              </a:rPr>
              <a:t>Bible, </a:t>
            </a:r>
            <a:r>
              <a:rPr sz="3600" i="1" spc="-5" dirty="0">
                <a:latin typeface="Times New Roman"/>
                <a:cs typeface="Times New Roman"/>
              </a:rPr>
              <a:t>the </a:t>
            </a:r>
            <a:r>
              <a:rPr sz="3600" i="1" spc="-10" dirty="0">
                <a:latin typeface="Times New Roman"/>
                <a:cs typeface="Times New Roman"/>
              </a:rPr>
              <a:t>Ramayana, </a:t>
            </a:r>
            <a:r>
              <a:rPr sz="3600" i="1" spc="-5" dirty="0">
                <a:latin typeface="Times New Roman"/>
                <a:cs typeface="Times New Roman"/>
              </a:rPr>
              <a:t>the</a:t>
            </a:r>
            <a:r>
              <a:rPr sz="3600" i="1" spc="-6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Quran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6650" y="581659"/>
            <a:ext cx="2114550" cy="216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400" y="5001259"/>
            <a:ext cx="1704340" cy="139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90" y="1167129"/>
            <a:ext cx="5928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200" i="0" spc="-85" dirty="0">
                <a:latin typeface="Verdana"/>
                <a:cs typeface="Verdana"/>
              </a:rPr>
              <a:t>4. </a:t>
            </a:r>
            <a:r>
              <a:rPr spc="-10" dirty="0"/>
              <a:t>Before </a:t>
            </a:r>
            <a:r>
              <a:rPr spc="-5" dirty="0"/>
              <a:t>the superlative</a:t>
            </a:r>
            <a:r>
              <a:rPr spc="-95" dirty="0"/>
              <a:t> </a:t>
            </a:r>
            <a:r>
              <a:rPr dirty="0"/>
              <a:t>degree  </a:t>
            </a:r>
            <a:r>
              <a:rPr i="1" dirty="0"/>
              <a:t>(Eg) </a:t>
            </a:r>
            <a:r>
              <a:rPr i="1" spc="-5" dirty="0"/>
              <a:t>the </a:t>
            </a:r>
            <a:r>
              <a:rPr i="1" dirty="0"/>
              <a:t>best, </a:t>
            </a:r>
            <a:r>
              <a:rPr i="1" spc="-5" dirty="0"/>
              <a:t>the</a:t>
            </a:r>
            <a:r>
              <a:rPr i="1" spc="-35" dirty="0"/>
              <a:t> </a:t>
            </a:r>
            <a:r>
              <a:rPr i="1" spc="-5" dirty="0"/>
              <a:t>tallest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890" y="3361690"/>
            <a:ext cx="840613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0" marR="1101725" indent="-4572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298700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Before musical</a:t>
            </a:r>
            <a:r>
              <a:rPr sz="3600" i="1" spc="-6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instruments  </a:t>
            </a:r>
            <a:r>
              <a:rPr sz="3600" i="1" dirty="0">
                <a:latin typeface="Times New Roman"/>
                <a:cs typeface="Times New Roman"/>
              </a:rPr>
              <a:t>(Eg) </a:t>
            </a:r>
            <a:r>
              <a:rPr sz="3600" i="1" spc="-5" dirty="0">
                <a:latin typeface="Times New Roman"/>
                <a:cs typeface="Times New Roman"/>
              </a:rPr>
              <a:t>the </a:t>
            </a:r>
            <a:r>
              <a:rPr sz="3600" i="1" spc="-10" dirty="0">
                <a:latin typeface="Times New Roman"/>
                <a:cs typeface="Times New Roman"/>
              </a:rPr>
              <a:t>flute, </a:t>
            </a:r>
            <a:r>
              <a:rPr sz="3600" i="1" spc="-5" dirty="0">
                <a:latin typeface="Times New Roman"/>
                <a:cs typeface="Times New Roman"/>
              </a:rPr>
              <a:t>the</a:t>
            </a:r>
            <a:r>
              <a:rPr sz="3600" i="1" spc="-20" dirty="0">
                <a:latin typeface="Times New Roman"/>
                <a:cs typeface="Times New Roman"/>
              </a:rPr>
              <a:t> </a:t>
            </a:r>
            <a:r>
              <a:rPr sz="3600" i="1" spc="-10" dirty="0">
                <a:latin typeface="Times New Roman"/>
                <a:cs typeface="Times New Roman"/>
              </a:rPr>
              <a:t>violin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5"/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5"/>
            </a:pPr>
            <a:endParaRPr sz="3500">
              <a:latin typeface="Times New Roman"/>
              <a:cs typeface="Times New Roman"/>
            </a:endParaRPr>
          </a:p>
          <a:p>
            <a:pPr marL="127000" marR="5080" indent="-114300">
              <a:lnSpc>
                <a:spcPct val="100000"/>
              </a:lnSpc>
              <a:buAutoNum type="arabicPeriod" startAt="5"/>
              <a:tabLst>
                <a:tab pos="469900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Before </a:t>
            </a:r>
            <a:r>
              <a:rPr sz="3600" i="1" dirty="0">
                <a:latin typeface="Times New Roman"/>
                <a:cs typeface="Times New Roman"/>
              </a:rPr>
              <a:t>an </a:t>
            </a:r>
            <a:r>
              <a:rPr sz="3600" i="1" spc="-5" dirty="0">
                <a:latin typeface="Times New Roman"/>
                <a:cs typeface="Times New Roman"/>
              </a:rPr>
              <a:t>adjective to denote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10" dirty="0">
                <a:latin typeface="Times New Roman"/>
                <a:cs typeface="Times New Roman"/>
              </a:rPr>
              <a:t>whole </a:t>
            </a:r>
            <a:r>
              <a:rPr sz="3600" i="1" spc="-5" dirty="0">
                <a:latin typeface="Times New Roman"/>
                <a:cs typeface="Times New Roman"/>
              </a:rPr>
              <a:t>class  </a:t>
            </a:r>
            <a:r>
              <a:rPr sz="3600" i="1" dirty="0">
                <a:latin typeface="Times New Roman"/>
                <a:cs typeface="Times New Roman"/>
              </a:rPr>
              <a:t>(Eg) </a:t>
            </a:r>
            <a:r>
              <a:rPr sz="3600" i="1" spc="-5" dirty="0">
                <a:latin typeface="Times New Roman"/>
                <a:cs typeface="Times New Roman"/>
              </a:rPr>
              <a:t>the </a:t>
            </a:r>
            <a:r>
              <a:rPr sz="3600" i="1" dirty="0">
                <a:latin typeface="Times New Roman"/>
                <a:cs typeface="Times New Roman"/>
              </a:rPr>
              <a:t>old, </a:t>
            </a:r>
            <a:r>
              <a:rPr sz="3600" i="1" spc="-5" dirty="0">
                <a:latin typeface="Times New Roman"/>
                <a:cs typeface="Times New Roman"/>
              </a:rPr>
              <a:t>the rich, the</a:t>
            </a:r>
            <a:r>
              <a:rPr sz="3600" i="1" spc="-4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poor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6600" y="457200"/>
            <a:ext cx="259969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096260"/>
            <a:ext cx="2114550" cy="216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9" rIns="0" bIns="0" rtlCol="0">
            <a:spAutoFit/>
          </a:bodyPr>
          <a:lstStyle/>
          <a:p>
            <a:pPr marL="810895" marR="5080" indent="-774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We </a:t>
            </a:r>
            <a:r>
              <a:rPr dirty="0"/>
              <a:t>use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spc="-5" dirty="0"/>
              <a:t> </a:t>
            </a:r>
            <a:r>
              <a:rPr spc="-10" dirty="0"/>
              <a:t>when </a:t>
            </a:r>
            <a:r>
              <a:rPr spc="-5" dirty="0"/>
              <a:t>we </a:t>
            </a:r>
            <a:r>
              <a:rPr spc="-10" dirty="0"/>
              <a:t>know </a:t>
            </a:r>
            <a:r>
              <a:rPr spc="-5" dirty="0"/>
              <a:t>that there </a:t>
            </a:r>
            <a:r>
              <a:rPr spc="-10" dirty="0"/>
              <a:t>is  </a:t>
            </a:r>
            <a:r>
              <a:rPr i="1" spc="-5" dirty="0"/>
              <a:t>only </a:t>
            </a:r>
            <a:r>
              <a:rPr i="1" dirty="0"/>
              <a:t>one of a </a:t>
            </a:r>
            <a:r>
              <a:rPr i="1" spc="-5" dirty="0"/>
              <a:t>particular</a:t>
            </a:r>
            <a:r>
              <a:rPr i="1" spc="-55" dirty="0"/>
              <a:t> </a:t>
            </a:r>
            <a:r>
              <a:rPr i="1" spc="-5" dirty="0"/>
              <a:t>thing.</a:t>
            </a:r>
          </a:p>
        </p:txBody>
      </p:sp>
      <p:sp>
        <p:nvSpPr>
          <p:cNvPr id="3" name="object 3"/>
          <p:cNvSpPr/>
          <p:nvPr/>
        </p:nvSpPr>
        <p:spPr>
          <a:xfrm>
            <a:off x="7771130" y="2557779"/>
            <a:ext cx="2142489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2329" y="5307329"/>
            <a:ext cx="2211070" cy="205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37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0" dirty="0"/>
              <a:t> </a:t>
            </a:r>
            <a:r>
              <a:rPr spc="-5" dirty="0"/>
              <a:t>sky</a:t>
            </a:r>
          </a:p>
          <a:p>
            <a:pPr marL="2682875">
              <a:lnSpc>
                <a:spcPct val="100000"/>
              </a:lnSpc>
              <a:spcBef>
                <a:spcPts val="4770"/>
              </a:spcBef>
            </a:pPr>
            <a:r>
              <a:rPr spc="-10" dirty="0"/>
              <a:t>the</a:t>
            </a:r>
            <a:r>
              <a:rPr spc="-25" dirty="0"/>
              <a:t> </a:t>
            </a:r>
            <a:r>
              <a:rPr spc="-10" dirty="0"/>
              <a:t>world</a:t>
            </a:r>
          </a:p>
          <a:p>
            <a:pPr marL="1811020">
              <a:lnSpc>
                <a:spcPct val="100000"/>
              </a:lnSpc>
            </a:pPr>
            <a:endParaRPr sz="5400"/>
          </a:p>
          <a:p>
            <a:pPr marL="1811020">
              <a:lnSpc>
                <a:spcPct val="100000"/>
              </a:lnSpc>
              <a:spcBef>
                <a:spcPts val="30"/>
              </a:spcBef>
            </a:pPr>
            <a:endParaRPr sz="6200"/>
          </a:p>
          <a:p>
            <a:pPr marL="2596515">
              <a:lnSpc>
                <a:spcPct val="100000"/>
              </a:lnSpc>
              <a:tabLst>
                <a:tab pos="3512185" algn="l"/>
                <a:tab pos="5118100" algn="l"/>
              </a:tabLst>
            </a:pPr>
            <a:r>
              <a:rPr spc="-10" dirty="0"/>
              <a:t>t</a:t>
            </a:r>
            <a:r>
              <a:rPr dirty="0"/>
              <a:t>he	</a:t>
            </a:r>
            <a:r>
              <a:rPr spc="-10" dirty="0"/>
              <a:t>N</a:t>
            </a:r>
            <a:r>
              <a:rPr dirty="0"/>
              <a:t>or</a:t>
            </a:r>
            <a:r>
              <a:rPr spc="-5" dirty="0"/>
              <a:t>t</a:t>
            </a:r>
            <a:r>
              <a:rPr dirty="0"/>
              <a:t>h	</a:t>
            </a:r>
            <a:r>
              <a:rPr spc="-15" dirty="0"/>
              <a:t>P</a:t>
            </a:r>
            <a:r>
              <a:rPr dirty="0"/>
              <a:t>ole</a:t>
            </a:r>
          </a:p>
        </p:txBody>
      </p:sp>
      <p:sp>
        <p:nvSpPr>
          <p:cNvPr id="6" name="object 6"/>
          <p:cNvSpPr/>
          <p:nvPr/>
        </p:nvSpPr>
        <p:spPr>
          <a:xfrm>
            <a:off x="232409" y="1604010"/>
            <a:ext cx="2967990" cy="2053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219" y="370840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0" spc="-10" dirty="0">
                <a:solidFill>
                  <a:srgbClr val="FF0000"/>
                </a:solidFill>
                <a:latin typeface="Arial"/>
                <a:cs typeface="Arial"/>
              </a:rPr>
              <a:t>Omission of</a:t>
            </a:r>
            <a:r>
              <a:rPr b="1" i="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0" spc="-5" dirty="0">
                <a:solidFill>
                  <a:srgbClr val="FF0000"/>
                </a:solidFill>
                <a:latin typeface="Arial"/>
                <a:cs typeface="Arial"/>
              </a:rPr>
              <a:t>article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347470"/>
            <a:ext cx="8980170" cy="506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8770" algn="l"/>
              </a:tabLst>
            </a:pPr>
            <a:r>
              <a:rPr sz="3200" spc="-5" dirty="0">
                <a:latin typeface="Times New Roman"/>
                <a:cs typeface="Times New Roman"/>
              </a:rPr>
              <a:t>Before the names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relations (father, uncle,sister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86700"/>
              </a:lnSpc>
              <a:buSzPct val="96875"/>
              <a:buAutoNum type="arabicPeriod"/>
              <a:tabLst>
                <a:tab pos="318770" algn="l"/>
                <a:tab pos="3202305" algn="l"/>
              </a:tabLst>
            </a:pPr>
            <a:r>
              <a:rPr sz="3200" spc="-5" dirty="0">
                <a:latin typeface="Times New Roman"/>
                <a:cs typeface="Times New Roman"/>
              </a:rPr>
              <a:t>Before the names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material </a:t>
            </a:r>
            <a:r>
              <a:rPr sz="3200" dirty="0">
                <a:latin typeface="Times New Roman"/>
                <a:cs typeface="Times New Roman"/>
              </a:rPr>
              <a:t>(gold, </a:t>
            </a:r>
            <a:r>
              <a:rPr sz="3200" spc="-5" dirty="0">
                <a:latin typeface="Times New Roman"/>
                <a:cs typeface="Times New Roman"/>
              </a:rPr>
              <a:t>silver, diamond </a:t>
            </a:r>
            <a:r>
              <a:rPr sz="3200" dirty="0">
                <a:latin typeface="Times New Roman"/>
                <a:cs typeface="Times New Roman"/>
              </a:rPr>
              <a:t>)  3.Before proper noun ( </a:t>
            </a:r>
            <a:r>
              <a:rPr sz="3200" spc="-5" dirty="0">
                <a:latin typeface="Times New Roman"/>
                <a:cs typeface="Times New Roman"/>
              </a:rPr>
              <a:t>Lotus, </a:t>
            </a:r>
            <a:r>
              <a:rPr sz="3200" dirty="0">
                <a:latin typeface="Times New Roman"/>
                <a:cs typeface="Times New Roman"/>
              </a:rPr>
              <a:t>Chennai, Priya )  4.Before abstract noun (honesty, </a:t>
            </a:r>
            <a:r>
              <a:rPr sz="3200" spc="-5" dirty="0">
                <a:latin typeface="Times New Roman"/>
                <a:cs typeface="Times New Roman"/>
              </a:rPr>
              <a:t>wisdom, truth </a:t>
            </a:r>
            <a:r>
              <a:rPr sz="3200" dirty="0">
                <a:latin typeface="Times New Roman"/>
                <a:cs typeface="Times New Roman"/>
              </a:rPr>
              <a:t>)  5.Before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	( </a:t>
            </a:r>
            <a:r>
              <a:rPr sz="3200" spc="-10" dirty="0">
                <a:latin typeface="Times New Roman"/>
                <a:cs typeface="Times New Roman"/>
              </a:rPr>
              <a:t>Tamil, </a:t>
            </a:r>
            <a:r>
              <a:rPr sz="3200" spc="-5" dirty="0">
                <a:latin typeface="Times New Roman"/>
                <a:cs typeface="Times New Roman"/>
              </a:rPr>
              <a:t>Hindi, English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6.Before certain phrases ( </a:t>
            </a:r>
            <a:r>
              <a:rPr sz="3200" spc="-5" dirty="0">
                <a:latin typeface="Times New Roman"/>
                <a:cs typeface="Times New Roman"/>
              </a:rPr>
              <a:t>at </a:t>
            </a:r>
            <a:r>
              <a:rPr sz="3200" dirty="0">
                <a:latin typeface="Times New Roman"/>
                <a:cs typeface="Times New Roman"/>
              </a:rPr>
              <a:t>noon, by </a:t>
            </a:r>
            <a:r>
              <a:rPr sz="3200" spc="-5" dirty="0">
                <a:latin typeface="Times New Roman"/>
                <a:cs typeface="Times New Roman"/>
              </a:rPr>
              <a:t>train,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foot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7179" y="280670"/>
            <a:ext cx="43948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spc="-10" dirty="0">
                <a:latin typeface="Arial"/>
                <a:cs typeface="Arial"/>
              </a:rPr>
              <a:t>THE</a:t>
            </a:r>
            <a:r>
              <a:rPr sz="6600" i="0" spc="-90" dirty="0">
                <a:latin typeface="Arial"/>
                <a:cs typeface="Arial"/>
              </a:rPr>
              <a:t> </a:t>
            </a:r>
            <a:r>
              <a:rPr sz="6600" i="0" spc="-10" dirty="0">
                <a:latin typeface="Arial"/>
                <a:cs typeface="Arial"/>
              </a:rPr>
              <a:t>END!!!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1700" y="1798320"/>
            <a:ext cx="5447030" cy="408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869" y="781050"/>
            <a:ext cx="7302500" cy="6179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403350"/>
            <a:ext cx="9368155" cy="39560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52400" marR="5080" indent="-139700">
              <a:lnSpc>
                <a:spcPct val="101299"/>
              </a:lnSpc>
              <a:spcBef>
                <a:spcPts val="30"/>
              </a:spcBef>
            </a:pPr>
            <a:r>
              <a:rPr sz="4400" i="1" spc="-5" dirty="0">
                <a:latin typeface="Times New Roman"/>
                <a:cs typeface="Times New Roman"/>
              </a:rPr>
              <a:t>An article is </a:t>
            </a:r>
            <a:r>
              <a:rPr sz="4400" i="1" dirty="0">
                <a:latin typeface="Times New Roman"/>
                <a:cs typeface="Times New Roman"/>
              </a:rPr>
              <a:t>an </a:t>
            </a:r>
            <a:r>
              <a:rPr sz="4400" i="1" spc="-5" dirty="0">
                <a:latin typeface="Times New Roman"/>
                <a:cs typeface="Times New Roman"/>
              </a:rPr>
              <a:t>adjective. Like adjectives,  articles modify</a:t>
            </a:r>
            <a:r>
              <a:rPr sz="4400" i="1" dirty="0">
                <a:latin typeface="Times New Roman"/>
                <a:cs typeface="Times New Roman"/>
              </a:rPr>
              <a:t> nouns.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 marR="1743075">
              <a:lnSpc>
                <a:spcPct val="100000"/>
              </a:lnSpc>
              <a:spcBef>
                <a:spcPts val="5"/>
              </a:spcBef>
              <a:tabLst>
                <a:tab pos="3402965" algn="l"/>
              </a:tabLst>
            </a:pPr>
            <a:r>
              <a:rPr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400" dirty="0">
                <a:solidFill>
                  <a:srgbClr val="FF00FF"/>
                </a:solidFill>
                <a:latin typeface="Times New Roman"/>
                <a:cs typeface="Times New Roman"/>
              </a:rPr>
              <a:t>, </a:t>
            </a:r>
            <a:r>
              <a:rPr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4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sz="4400" spc="30" dirty="0"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the	</a:t>
            </a:r>
            <a:r>
              <a:rPr sz="4400" spc="-5" dirty="0">
                <a:latin typeface="Times New Roman"/>
                <a:cs typeface="Times New Roman"/>
              </a:rPr>
              <a:t>are called articles  </a:t>
            </a: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A, </a:t>
            </a:r>
            <a:r>
              <a:rPr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4400" spc="-5" dirty="0">
                <a:latin typeface="Times New Roman"/>
                <a:cs typeface="Times New Roman"/>
              </a:rPr>
              <a:t>are called indefinite articles  </a:t>
            </a:r>
            <a:r>
              <a:rPr sz="4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4400" dirty="0">
                <a:latin typeface="Times New Roman"/>
                <a:cs typeface="Times New Roman"/>
              </a:rPr>
              <a:t>is </a:t>
            </a:r>
            <a:r>
              <a:rPr sz="4400" spc="-5" dirty="0">
                <a:latin typeface="Times New Roman"/>
                <a:cs typeface="Times New Roman"/>
              </a:rPr>
              <a:t>called definite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article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37780" y="4965700"/>
            <a:ext cx="2057400" cy="222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5059" y="1977390"/>
            <a:ext cx="6393815" cy="38620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2540" algn="ctr">
              <a:lnSpc>
                <a:spcPts val="4740"/>
              </a:lnSpc>
              <a:spcBef>
                <a:spcPts val="705"/>
              </a:spcBef>
            </a:pPr>
            <a:r>
              <a:rPr sz="4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4400" i="1" spc="-5" dirty="0">
                <a:latin typeface="Times New Roman"/>
                <a:cs typeface="Times New Roman"/>
              </a:rPr>
              <a:t>is used to refer </a:t>
            </a:r>
            <a:r>
              <a:rPr sz="4400" i="1" dirty="0">
                <a:latin typeface="Times New Roman"/>
                <a:cs typeface="Times New Roman"/>
              </a:rPr>
              <a:t>to  </a:t>
            </a:r>
            <a:r>
              <a:rPr sz="4400" i="1" spc="-5" dirty="0">
                <a:latin typeface="Times New Roman"/>
                <a:cs typeface="Times New Roman"/>
              </a:rPr>
              <a:t>specific </a:t>
            </a:r>
            <a:r>
              <a:rPr sz="4400" i="1" dirty="0">
                <a:latin typeface="Times New Roman"/>
                <a:cs typeface="Times New Roman"/>
              </a:rPr>
              <a:t>or </a:t>
            </a:r>
            <a:r>
              <a:rPr sz="4400" i="1" spc="-5" dirty="0">
                <a:latin typeface="Times New Roman"/>
                <a:cs typeface="Times New Roman"/>
              </a:rPr>
              <a:t>particular</a:t>
            </a:r>
            <a:r>
              <a:rPr sz="4400" i="1" spc="-2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nouns.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/>
              <a:cs typeface="Times New Roman"/>
            </a:endParaRPr>
          </a:p>
          <a:p>
            <a:pPr marL="542290" marR="531495" algn="ctr">
              <a:lnSpc>
                <a:spcPct val="89900"/>
              </a:lnSpc>
              <a:tabLst>
                <a:tab pos="1054100" algn="l"/>
              </a:tabLst>
            </a:pP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	/ an </a:t>
            </a:r>
            <a:r>
              <a:rPr sz="4400" i="1" spc="-5" dirty="0">
                <a:latin typeface="Times New Roman"/>
                <a:cs typeface="Times New Roman"/>
              </a:rPr>
              <a:t>is used to</a:t>
            </a:r>
            <a:r>
              <a:rPr sz="4400" i="1" spc="-30" dirty="0">
                <a:latin typeface="Times New Roman"/>
                <a:cs typeface="Times New Roman"/>
              </a:rPr>
              <a:t> </a:t>
            </a:r>
            <a:r>
              <a:rPr sz="4400" i="1" spc="-5" dirty="0">
                <a:latin typeface="Times New Roman"/>
                <a:cs typeface="Times New Roman"/>
              </a:rPr>
              <a:t>modify  non-specific </a:t>
            </a:r>
            <a:r>
              <a:rPr sz="4400" i="1" dirty="0">
                <a:latin typeface="Times New Roman"/>
                <a:cs typeface="Times New Roman"/>
              </a:rPr>
              <a:t>or non-  particular</a:t>
            </a:r>
            <a:r>
              <a:rPr sz="4400" i="1" spc="-20" dirty="0">
                <a:latin typeface="Times New Roman"/>
                <a:cs typeface="Times New Roman"/>
              </a:rPr>
              <a:t> </a:t>
            </a:r>
            <a:r>
              <a:rPr sz="4400" i="1" dirty="0">
                <a:latin typeface="Times New Roman"/>
                <a:cs typeface="Times New Roman"/>
              </a:rPr>
              <a:t>nouns.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100"/>
              </a:spcBef>
              <a:tabLst>
                <a:tab pos="4871720" algn="l"/>
              </a:tabLst>
            </a:pPr>
            <a:r>
              <a:rPr sz="14400" i="0" baseline="-3472" dirty="0">
                <a:solidFill>
                  <a:srgbClr val="C4000A"/>
                </a:solidFill>
                <a:latin typeface="Arial Black"/>
                <a:cs typeface="Arial Black"/>
              </a:rPr>
              <a:t>A</a:t>
            </a:r>
            <a:r>
              <a:rPr sz="14400" i="0" spc="-644" baseline="-3472" dirty="0">
                <a:solidFill>
                  <a:srgbClr val="C4000A"/>
                </a:solidFill>
                <a:latin typeface="Arial Black"/>
                <a:cs typeface="Arial Black"/>
              </a:rPr>
              <a:t> </a:t>
            </a:r>
            <a:r>
              <a:rPr sz="14400" i="0" spc="1177" baseline="-2604" dirty="0">
                <a:solidFill>
                  <a:srgbClr val="345D00"/>
                </a:solidFill>
                <a:latin typeface="Arial Black"/>
                <a:cs typeface="Arial Black"/>
              </a:rPr>
              <a:t>A</a:t>
            </a:r>
            <a:r>
              <a:rPr sz="14400" i="0" baseline="-2604" dirty="0">
                <a:solidFill>
                  <a:srgbClr val="345D00"/>
                </a:solidFill>
                <a:latin typeface="Arial Black"/>
                <a:cs typeface="Arial Black"/>
              </a:rPr>
              <a:t>N	</a:t>
            </a:r>
            <a:r>
              <a:rPr sz="8800" i="0" spc="720" dirty="0">
                <a:solidFill>
                  <a:srgbClr val="2222DB"/>
                </a:solidFill>
                <a:latin typeface="Arial Black"/>
                <a:cs typeface="Arial Black"/>
              </a:rPr>
              <a:t>TH</a:t>
            </a:r>
            <a:r>
              <a:rPr sz="8800" i="0" dirty="0">
                <a:solidFill>
                  <a:srgbClr val="2222DB"/>
                </a:solidFill>
                <a:latin typeface="Arial Black"/>
                <a:cs typeface="Arial Black"/>
              </a:rPr>
              <a:t>E</a:t>
            </a:r>
            <a:endParaRPr sz="8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140" y="3098800"/>
            <a:ext cx="2688590" cy="2579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59" y="43180"/>
            <a:ext cx="7666355" cy="131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4960" marR="531495" indent="-2842260">
              <a:lnSpc>
                <a:spcPct val="100000"/>
              </a:lnSpc>
              <a:spcBef>
                <a:spcPts val="100"/>
              </a:spcBef>
            </a:pPr>
            <a:r>
              <a:rPr sz="2800" i="0" spc="5" dirty="0">
                <a:latin typeface="Times New Roman"/>
                <a:cs typeface="Times New Roman"/>
              </a:rPr>
              <a:t>We </a:t>
            </a:r>
            <a:r>
              <a:rPr sz="2800" i="0" dirty="0">
                <a:latin typeface="Times New Roman"/>
                <a:cs typeface="Times New Roman"/>
              </a:rPr>
              <a:t>use </a:t>
            </a:r>
            <a:r>
              <a:rPr sz="2800" b="1" i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a, an,</a:t>
            </a:r>
            <a:r>
              <a:rPr sz="2800" b="1" i="0" dirty="0">
                <a:latin typeface="Times New Roman"/>
                <a:cs typeface="Times New Roman"/>
              </a:rPr>
              <a:t> </a:t>
            </a:r>
            <a:r>
              <a:rPr sz="2800" i="0" dirty="0">
                <a:latin typeface="Times New Roman"/>
                <a:cs typeface="Times New Roman"/>
              </a:rPr>
              <a:t>or </a:t>
            </a:r>
            <a:r>
              <a:rPr sz="2800" b="1" i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800" b="1" i="0" dirty="0">
                <a:latin typeface="Times New Roman"/>
                <a:cs typeface="Times New Roman"/>
              </a:rPr>
              <a:t> </a:t>
            </a:r>
            <a:r>
              <a:rPr sz="2800" i="0" spc="-5" dirty="0">
                <a:latin typeface="Times New Roman"/>
                <a:cs typeface="Times New Roman"/>
              </a:rPr>
              <a:t>before </a:t>
            </a:r>
            <a:r>
              <a:rPr sz="2800" i="0" dirty="0">
                <a:latin typeface="Times New Roman"/>
                <a:cs typeface="Times New Roman"/>
              </a:rPr>
              <a:t>nouns </a:t>
            </a:r>
            <a:r>
              <a:rPr sz="2800" i="0" spc="-5" dirty="0">
                <a:latin typeface="Times New Roman"/>
                <a:cs typeface="Times New Roman"/>
              </a:rPr>
              <a:t>that we </a:t>
            </a:r>
            <a:r>
              <a:rPr sz="2800" i="0" spc="-10" dirty="0">
                <a:latin typeface="Times New Roman"/>
                <a:cs typeface="Times New Roman"/>
              </a:rPr>
              <a:t>want</a:t>
            </a:r>
            <a:r>
              <a:rPr sz="2800" i="0" spc="-120" dirty="0">
                <a:latin typeface="Times New Roman"/>
                <a:cs typeface="Times New Roman"/>
              </a:rPr>
              <a:t> </a:t>
            </a:r>
            <a:r>
              <a:rPr sz="2800" i="0" dirty="0">
                <a:latin typeface="Times New Roman"/>
                <a:cs typeface="Times New Roman"/>
              </a:rPr>
              <a:t>to  introduce.</a:t>
            </a:r>
            <a:endParaRPr sz="280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290"/>
              </a:spcBef>
            </a:pPr>
            <a:r>
              <a:rPr sz="2600" i="0" dirty="0">
                <a:latin typeface="Times New Roman"/>
                <a:cs typeface="Times New Roman"/>
              </a:rPr>
              <a:t>Nouns </a:t>
            </a:r>
            <a:r>
              <a:rPr sz="2600" i="0" spc="-5" dirty="0">
                <a:latin typeface="Times New Roman"/>
                <a:cs typeface="Times New Roman"/>
              </a:rPr>
              <a:t>are names </a:t>
            </a:r>
            <a:r>
              <a:rPr sz="2600" i="0" dirty="0">
                <a:latin typeface="Times New Roman"/>
                <a:cs typeface="Times New Roman"/>
              </a:rPr>
              <a:t>of people, </a:t>
            </a:r>
            <a:r>
              <a:rPr sz="2600" i="0" spc="-5" dirty="0">
                <a:latin typeface="Times New Roman"/>
                <a:cs typeface="Times New Roman"/>
              </a:rPr>
              <a:t>places, animals </a:t>
            </a:r>
            <a:r>
              <a:rPr sz="2600" i="0" dirty="0">
                <a:latin typeface="Times New Roman"/>
                <a:cs typeface="Times New Roman"/>
              </a:rPr>
              <a:t>or</a:t>
            </a:r>
            <a:r>
              <a:rPr sz="2600" i="0" spc="-30" dirty="0">
                <a:latin typeface="Times New Roman"/>
                <a:cs typeface="Times New Roman"/>
              </a:rPr>
              <a:t> </a:t>
            </a:r>
            <a:r>
              <a:rPr sz="2600" i="0" spc="-5" dirty="0">
                <a:latin typeface="Times New Roman"/>
                <a:cs typeface="Times New Roman"/>
              </a:rPr>
              <a:t>things.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689" y="1829852"/>
            <a:ext cx="1831339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i="1" spc="-80" dirty="0">
                <a:latin typeface="Arial Black"/>
                <a:cs typeface="Arial Black"/>
              </a:rPr>
              <a:t>A</a:t>
            </a:r>
            <a:r>
              <a:rPr sz="2700" i="1" spc="325" dirty="0">
                <a:latin typeface="Arial Black"/>
                <a:cs typeface="Arial Black"/>
              </a:rPr>
              <a:t> </a:t>
            </a:r>
            <a:r>
              <a:rPr sz="2700" i="1" spc="110" dirty="0">
                <a:latin typeface="Arial Black"/>
                <a:cs typeface="Arial Black"/>
              </a:rPr>
              <a:t>Person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3389" y="3748901"/>
            <a:ext cx="2391410" cy="656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50" i="1" spc="-120" dirty="0">
                <a:latin typeface="Arial Black"/>
                <a:cs typeface="Arial Black"/>
              </a:rPr>
              <a:t>A</a:t>
            </a:r>
            <a:r>
              <a:rPr sz="4150" i="1" spc="515" dirty="0">
                <a:latin typeface="Arial Black"/>
                <a:cs typeface="Arial Black"/>
              </a:rPr>
              <a:t> </a:t>
            </a:r>
            <a:r>
              <a:rPr sz="4150" i="1" spc="165" dirty="0">
                <a:latin typeface="Arial Black"/>
                <a:cs typeface="Arial Black"/>
              </a:rPr>
              <a:t>Place</a:t>
            </a:r>
            <a:endParaRPr sz="41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3420" y="1371600"/>
            <a:ext cx="1875789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0550" y="5386070"/>
            <a:ext cx="244856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5129" y="5669279"/>
            <a:ext cx="1473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Black"/>
                <a:cs typeface="Arial Black"/>
              </a:rPr>
              <a:t>A</a:t>
            </a:r>
            <a:r>
              <a:rPr sz="2600" spc="330" dirty="0">
                <a:latin typeface="Arial Black"/>
                <a:cs typeface="Arial Black"/>
              </a:rPr>
              <a:t> </a:t>
            </a:r>
            <a:r>
              <a:rPr sz="2600" spc="170" dirty="0">
                <a:latin typeface="Arial Black"/>
                <a:cs typeface="Arial Black"/>
              </a:rPr>
              <a:t>thing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7829" y="3039110"/>
            <a:ext cx="3453129" cy="2388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60" y="125730"/>
            <a:ext cx="291655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i="0" spc="-90" dirty="0">
                <a:solidFill>
                  <a:srgbClr val="FF0000"/>
                </a:solidFill>
                <a:latin typeface="Trebuchet MS"/>
                <a:cs typeface="Trebuchet MS"/>
              </a:rPr>
              <a:t>‘</a:t>
            </a:r>
            <a:r>
              <a:rPr sz="4900" i="0" spc="-90" dirty="0">
                <a:solidFill>
                  <a:srgbClr val="FF0000"/>
                </a:solidFill>
                <a:latin typeface="Arial"/>
                <a:cs typeface="Arial"/>
              </a:rPr>
              <a:t>A’ </a:t>
            </a:r>
            <a:r>
              <a:rPr sz="4900" i="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4900" i="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900" i="0" spc="-5" dirty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endParaRPr sz="4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50800" y="736176"/>
            <a:ext cx="6859905" cy="673798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 marR="1799589">
              <a:lnSpc>
                <a:spcPct val="126699"/>
              </a:lnSpc>
              <a:spcBef>
                <a:spcPts val="409"/>
              </a:spcBef>
              <a:buSzPct val="122222"/>
              <a:buFont typeface="OpenSymbol"/>
              <a:buChar char=""/>
              <a:tabLst>
                <a:tab pos="651510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Before beginning </a:t>
            </a:r>
            <a:r>
              <a:rPr sz="3600" i="1" spc="-860" dirty="0">
                <a:latin typeface="Times New Roman"/>
                <a:cs typeface="Times New Roman"/>
              </a:rPr>
              <a:t>with </a:t>
            </a:r>
            <a:r>
              <a:rPr sz="3600" i="1" dirty="0">
                <a:latin typeface="Times New Roman"/>
                <a:cs typeface="Times New Roman"/>
              </a:rPr>
              <a:t>a  </a:t>
            </a:r>
            <a:r>
              <a:rPr sz="3600" i="1" spc="-5" dirty="0">
                <a:latin typeface="Times New Roman"/>
                <a:cs typeface="Times New Roman"/>
              </a:rPr>
              <a:t>consonant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sound.</a:t>
            </a:r>
            <a:endParaRPr sz="3600">
              <a:latin typeface="Times New Roman"/>
              <a:cs typeface="Times New Roman"/>
            </a:endParaRPr>
          </a:p>
          <a:p>
            <a:pPr marL="1651000">
              <a:lnSpc>
                <a:spcPct val="100000"/>
              </a:lnSpc>
              <a:spcBef>
                <a:spcPts val="1410"/>
              </a:spcBef>
            </a:pPr>
            <a:r>
              <a:rPr sz="3600" i="1" dirty="0">
                <a:latin typeface="Times New Roman"/>
                <a:cs typeface="Times New Roman"/>
              </a:rPr>
              <a:t>(Eg) a boy, a</a:t>
            </a:r>
            <a:r>
              <a:rPr sz="3600" i="1" spc="-5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bird</a:t>
            </a:r>
            <a:endParaRPr sz="3600">
              <a:latin typeface="Times New Roman"/>
              <a:cs typeface="Times New Roman"/>
            </a:endParaRPr>
          </a:p>
          <a:p>
            <a:pPr marL="529590" marR="154940" indent="-529590">
              <a:lnSpc>
                <a:spcPct val="132600"/>
              </a:lnSpc>
              <a:spcBef>
                <a:spcPts val="5"/>
              </a:spcBef>
              <a:buFont typeface="OpenSymbol"/>
              <a:buChar char=""/>
              <a:tabLst>
                <a:tab pos="529590" algn="l"/>
              </a:tabLst>
            </a:pPr>
            <a:r>
              <a:rPr sz="3600" i="1" spc="-5" dirty="0">
                <a:latin typeface="Times New Roman"/>
                <a:cs typeface="Times New Roman"/>
              </a:rPr>
              <a:t>Before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5" dirty="0">
                <a:latin typeface="Times New Roman"/>
                <a:cs typeface="Times New Roman"/>
              </a:rPr>
              <a:t>singular </a:t>
            </a:r>
            <a:r>
              <a:rPr sz="3600" i="1" dirty="0">
                <a:latin typeface="Times New Roman"/>
                <a:cs typeface="Times New Roman"/>
              </a:rPr>
              <a:t>noun </a:t>
            </a:r>
            <a:r>
              <a:rPr sz="3600" i="1" spc="-560" dirty="0">
                <a:latin typeface="Times New Roman"/>
                <a:cs typeface="Times New Roman"/>
              </a:rPr>
              <a:t>beginning  </a:t>
            </a:r>
            <a:r>
              <a:rPr sz="3600" i="1" dirty="0">
                <a:latin typeface="Times New Roman"/>
                <a:cs typeface="Times New Roman"/>
              </a:rPr>
              <a:t>(Eg) a book, a </a:t>
            </a:r>
            <a:r>
              <a:rPr sz="3600" i="1" spc="-5" dirty="0">
                <a:latin typeface="Times New Roman"/>
                <a:cs typeface="Times New Roman"/>
              </a:rPr>
              <a:t>school,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8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dog.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4950">
              <a:latin typeface="Times New Roman"/>
              <a:cs typeface="Times New Roman"/>
            </a:endParaRPr>
          </a:p>
          <a:p>
            <a:pPr marL="165100" marR="494030" indent="-114300">
              <a:lnSpc>
                <a:spcPct val="132600"/>
              </a:lnSpc>
              <a:spcBef>
                <a:spcPts val="5"/>
              </a:spcBef>
              <a:buFont typeface="OpenSymbol"/>
              <a:buChar char=""/>
              <a:tabLst>
                <a:tab pos="529590" algn="l"/>
              </a:tabLst>
            </a:pPr>
            <a:r>
              <a:rPr sz="3600" i="1" spc="-10" dirty="0">
                <a:latin typeface="Times New Roman"/>
                <a:cs typeface="Times New Roman"/>
              </a:rPr>
              <a:t>Even </a:t>
            </a:r>
            <a:r>
              <a:rPr sz="3600" i="1" dirty="0">
                <a:latin typeface="Times New Roman"/>
                <a:cs typeface="Times New Roman"/>
              </a:rPr>
              <a:t>before </a:t>
            </a:r>
            <a:r>
              <a:rPr sz="3600" i="1" spc="-5" dirty="0">
                <a:latin typeface="Times New Roman"/>
                <a:cs typeface="Times New Roman"/>
              </a:rPr>
              <a:t>vowel letters </a:t>
            </a:r>
            <a:r>
              <a:rPr sz="3600" i="1" spc="-1000" dirty="0">
                <a:latin typeface="Times New Roman"/>
                <a:cs typeface="Times New Roman"/>
              </a:rPr>
              <a:t>which </a:t>
            </a:r>
            <a:r>
              <a:rPr sz="3600" i="1" spc="-89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don’t </a:t>
            </a:r>
            <a:r>
              <a:rPr sz="3600" i="1" spc="-5" dirty="0">
                <a:latin typeface="Times New Roman"/>
                <a:cs typeface="Times New Roman"/>
              </a:rPr>
              <a:t>have </a:t>
            </a:r>
            <a:r>
              <a:rPr sz="3600" i="1" spc="-10" dirty="0">
                <a:latin typeface="Times New Roman"/>
                <a:cs typeface="Times New Roman"/>
              </a:rPr>
              <a:t>vowel</a:t>
            </a:r>
            <a:r>
              <a:rPr sz="3600" i="1" spc="-3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sound.</a:t>
            </a:r>
            <a:endParaRPr sz="36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1410"/>
              </a:spcBef>
            </a:pPr>
            <a:r>
              <a:rPr sz="3600" i="1" dirty="0">
                <a:latin typeface="Times New Roman"/>
                <a:cs typeface="Times New Roman"/>
              </a:rPr>
              <a:t>(Eg) a </a:t>
            </a:r>
            <a:r>
              <a:rPr sz="3600" i="1" spc="-10" dirty="0">
                <a:latin typeface="Times New Roman"/>
                <a:cs typeface="Times New Roman"/>
              </a:rPr>
              <a:t>European,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5" dirty="0">
                <a:latin typeface="Times New Roman"/>
                <a:cs typeface="Times New Roman"/>
              </a:rPr>
              <a:t>unit,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union.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00" y="228600"/>
            <a:ext cx="27432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400" y="3429000"/>
            <a:ext cx="2209800" cy="2066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1371600"/>
            <a:ext cx="13716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" y="433069"/>
            <a:ext cx="9523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10615" algn="l"/>
                <a:tab pos="2271395" algn="l"/>
                <a:tab pos="3156585" algn="l"/>
                <a:tab pos="4062729" algn="l"/>
                <a:tab pos="4468495" algn="l"/>
                <a:tab pos="5628005" algn="l"/>
                <a:tab pos="6638290" algn="l"/>
                <a:tab pos="7356475" algn="l"/>
                <a:tab pos="8433435" algn="l"/>
                <a:tab pos="9341485" algn="l"/>
              </a:tabLst>
            </a:pPr>
            <a:r>
              <a:rPr sz="3000" i="0" spc="-10" dirty="0">
                <a:latin typeface="Times New Roman"/>
                <a:cs typeface="Times New Roman"/>
              </a:rPr>
              <a:t>S</a:t>
            </a:r>
            <a:r>
              <a:rPr sz="3000" i="0" spc="5" dirty="0">
                <a:latin typeface="Times New Roman"/>
                <a:cs typeface="Times New Roman"/>
              </a:rPr>
              <a:t>o</a:t>
            </a:r>
            <a:r>
              <a:rPr sz="3000" i="0" dirty="0">
                <a:latin typeface="Times New Roman"/>
                <a:cs typeface="Times New Roman"/>
              </a:rPr>
              <a:t>me	</a:t>
            </a:r>
            <a:r>
              <a:rPr sz="3000" i="0" spc="-5" dirty="0">
                <a:latin typeface="Times New Roman"/>
                <a:cs typeface="Times New Roman"/>
              </a:rPr>
              <a:t>word</a:t>
            </a:r>
            <a:r>
              <a:rPr sz="3000" i="0" dirty="0">
                <a:latin typeface="Times New Roman"/>
                <a:cs typeface="Times New Roman"/>
              </a:rPr>
              <a:t>s	</a:t>
            </a:r>
            <a:r>
              <a:rPr sz="3000" i="0" spc="-5" dirty="0">
                <a:latin typeface="Times New Roman"/>
                <a:cs typeface="Times New Roman"/>
              </a:rPr>
              <a:t>sta</a:t>
            </a:r>
            <a:r>
              <a:rPr sz="3000" i="0" spc="-10" dirty="0">
                <a:latin typeface="Times New Roman"/>
                <a:cs typeface="Times New Roman"/>
              </a:rPr>
              <a:t>r</a:t>
            </a:r>
            <a:r>
              <a:rPr sz="3000" i="0" dirty="0">
                <a:latin typeface="Times New Roman"/>
                <a:cs typeface="Times New Roman"/>
              </a:rPr>
              <a:t>t	</a:t>
            </a:r>
            <a:r>
              <a:rPr sz="3000" i="0" spc="10" dirty="0">
                <a:latin typeface="Times New Roman"/>
                <a:cs typeface="Times New Roman"/>
              </a:rPr>
              <a:t>w</a:t>
            </a:r>
            <a:r>
              <a:rPr sz="3000" i="0" spc="-15" dirty="0">
                <a:latin typeface="Times New Roman"/>
                <a:cs typeface="Times New Roman"/>
              </a:rPr>
              <a:t>i</a:t>
            </a:r>
            <a:r>
              <a:rPr sz="3000" i="0" spc="-5" dirty="0">
                <a:latin typeface="Times New Roman"/>
                <a:cs typeface="Times New Roman"/>
              </a:rPr>
              <a:t>t</a:t>
            </a:r>
            <a:r>
              <a:rPr sz="3000" i="0" dirty="0">
                <a:latin typeface="Times New Roman"/>
                <a:cs typeface="Times New Roman"/>
              </a:rPr>
              <a:t>h	a	</a:t>
            </a:r>
            <a:r>
              <a:rPr sz="3000" b="1" i="0" dirty="0">
                <a:solidFill>
                  <a:srgbClr val="FF0000"/>
                </a:solidFill>
                <a:latin typeface="Times New Roman"/>
                <a:cs typeface="Times New Roman"/>
              </a:rPr>
              <a:t>vo</a:t>
            </a:r>
            <a:r>
              <a:rPr sz="3000" b="1" i="0" spc="-1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000" b="1" i="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00" b="1" i="0" dirty="0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sz="3000" i="0" spc="-5" dirty="0">
                <a:latin typeface="Times New Roman"/>
                <a:cs typeface="Times New Roman"/>
              </a:rPr>
              <a:t>let</a:t>
            </a:r>
            <a:r>
              <a:rPr sz="3000" i="0" spc="-15" dirty="0">
                <a:latin typeface="Times New Roman"/>
                <a:cs typeface="Times New Roman"/>
              </a:rPr>
              <a:t>t</a:t>
            </a:r>
            <a:r>
              <a:rPr sz="3000" i="0" spc="5" dirty="0">
                <a:latin typeface="Times New Roman"/>
                <a:cs typeface="Times New Roman"/>
              </a:rPr>
              <a:t>e</a:t>
            </a:r>
            <a:r>
              <a:rPr sz="3000" i="0" dirty="0">
                <a:latin typeface="Times New Roman"/>
                <a:cs typeface="Times New Roman"/>
              </a:rPr>
              <a:t>r	but	begin	</a:t>
            </a:r>
            <a:r>
              <a:rPr sz="3000" i="0" spc="-5" dirty="0">
                <a:latin typeface="Times New Roman"/>
                <a:cs typeface="Times New Roman"/>
              </a:rPr>
              <a:t>wit</a:t>
            </a:r>
            <a:r>
              <a:rPr sz="3000" i="0" dirty="0">
                <a:latin typeface="Times New Roman"/>
                <a:cs typeface="Times New Roman"/>
              </a:rPr>
              <a:t>h	a  </a:t>
            </a:r>
            <a:r>
              <a:rPr sz="3000" i="0" spc="-5" dirty="0">
                <a:latin typeface="Times New Roman"/>
                <a:cs typeface="Times New Roman"/>
              </a:rPr>
              <a:t>consonant sound, so </a:t>
            </a:r>
            <a:r>
              <a:rPr sz="3000" i="0" spc="5" dirty="0">
                <a:latin typeface="Times New Roman"/>
                <a:cs typeface="Times New Roman"/>
              </a:rPr>
              <a:t>we </a:t>
            </a:r>
            <a:r>
              <a:rPr sz="3000" i="0" spc="-5" dirty="0">
                <a:latin typeface="Times New Roman"/>
                <a:cs typeface="Times New Roman"/>
              </a:rPr>
              <a:t>use </a:t>
            </a:r>
            <a:r>
              <a:rPr sz="3000" b="1" i="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000" i="0" spc="-5" dirty="0">
                <a:latin typeface="Times New Roman"/>
                <a:cs typeface="Times New Roman"/>
              </a:rPr>
              <a:t>before these words</a:t>
            </a:r>
            <a:r>
              <a:rPr sz="3000" i="0" spc="60" dirty="0">
                <a:latin typeface="Times New Roman"/>
                <a:cs typeface="Times New Roman"/>
              </a:rPr>
              <a:t> </a:t>
            </a:r>
            <a:r>
              <a:rPr sz="3000" i="0" spc="-5" dirty="0">
                <a:latin typeface="Times New Roman"/>
                <a:cs typeface="Times New Roman"/>
              </a:rPr>
              <a:t>too.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34200" y="2743200"/>
            <a:ext cx="2209800" cy="283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1559" y="1785620"/>
            <a:ext cx="4803140" cy="493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4900" i="1" dirty="0">
                <a:latin typeface="Times New Roman"/>
                <a:cs typeface="Times New Roman"/>
              </a:rPr>
              <a:t>a</a:t>
            </a:r>
            <a:r>
              <a:rPr sz="4900" i="1" spc="-20" dirty="0">
                <a:latin typeface="Times New Roman"/>
                <a:cs typeface="Times New Roman"/>
              </a:rPr>
              <a:t> </a:t>
            </a:r>
            <a:r>
              <a:rPr sz="49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4900" i="1" spc="-5" dirty="0">
                <a:latin typeface="Times New Roman"/>
                <a:cs typeface="Times New Roman"/>
              </a:rPr>
              <a:t>niversity</a:t>
            </a: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90"/>
              </a:spcBef>
            </a:pPr>
            <a:r>
              <a:rPr sz="4900" i="1" dirty="0">
                <a:latin typeface="Times New Roman"/>
                <a:cs typeface="Times New Roman"/>
              </a:rPr>
              <a:t>a</a:t>
            </a:r>
            <a:r>
              <a:rPr sz="4900" i="1" spc="-10" dirty="0">
                <a:latin typeface="Times New Roman"/>
                <a:cs typeface="Times New Roman"/>
              </a:rPr>
              <a:t> </a:t>
            </a:r>
            <a:r>
              <a:rPr sz="49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4900" i="1" spc="-5" dirty="0">
                <a:latin typeface="Times New Roman"/>
                <a:cs typeface="Times New Roman"/>
              </a:rPr>
              <a:t>niform</a:t>
            </a: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4110"/>
              </a:spcBef>
              <a:tabLst>
                <a:tab pos="3720465" algn="l"/>
              </a:tabLst>
            </a:pPr>
            <a:r>
              <a:rPr sz="4900" i="1" dirty="0">
                <a:latin typeface="Times New Roman"/>
                <a:cs typeface="Times New Roman"/>
              </a:rPr>
              <a:t>a</a:t>
            </a:r>
            <a:r>
              <a:rPr sz="4900" i="1" spc="-5" dirty="0">
                <a:latin typeface="Times New Roman"/>
                <a:cs typeface="Times New Roman"/>
              </a:rPr>
              <a:t> </a:t>
            </a:r>
            <a:r>
              <a:rPr sz="49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4900" i="1" dirty="0">
                <a:latin typeface="Times New Roman"/>
                <a:cs typeface="Times New Roman"/>
              </a:rPr>
              <a:t>ne-</a:t>
            </a:r>
            <a:r>
              <a:rPr sz="4900" i="1" spc="-10" dirty="0">
                <a:latin typeface="Times New Roman"/>
                <a:cs typeface="Times New Roman"/>
              </a:rPr>
              <a:t>r</a:t>
            </a:r>
            <a:r>
              <a:rPr sz="4900" i="1" dirty="0">
                <a:latin typeface="Times New Roman"/>
                <a:cs typeface="Times New Roman"/>
              </a:rPr>
              <a:t>upee	n</a:t>
            </a:r>
            <a:r>
              <a:rPr sz="4900" i="1" spc="-10" dirty="0">
                <a:latin typeface="Times New Roman"/>
                <a:cs typeface="Times New Roman"/>
              </a:rPr>
              <a:t>o</a:t>
            </a:r>
            <a:r>
              <a:rPr sz="4900" i="1" spc="-5" dirty="0">
                <a:latin typeface="Times New Roman"/>
                <a:cs typeface="Times New Roman"/>
              </a:rPr>
              <a:t>te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950" y="5257800"/>
            <a:ext cx="2914650" cy="169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600200"/>
            <a:ext cx="3657600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110" y="339090"/>
            <a:ext cx="7409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1610" marR="5080" indent="-270891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We </a:t>
            </a:r>
            <a:r>
              <a:rPr sz="3600" dirty="0">
                <a:latin typeface="Times New Roman"/>
                <a:cs typeface="Times New Roman"/>
              </a:rPr>
              <a:t>use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before words that begin with </a:t>
            </a:r>
            <a:r>
              <a:rPr sz="3600" dirty="0">
                <a:latin typeface="Times New Roman"/>
                <a:cs typeface="Times New Roman"/>
              </a:rPr>
              <a:t>a  </a:t>
            </a:r>
            <a:r>
              <a:rPr sz="3600" spc="-5" dirty="0">
                <a:latin typeface="Times New Roman"/>
                <a:cs typeface="Times New Roman"/>
              </a:rPr>
              <a:t>consonant.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540" y="1824990"/>
            <a:ext cx="18649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6600" dirty="0"/>
              <a:t>a	</a:t>
            </a:r>
            <a:r>
              <a:rPr sz="6600" b="1" dirty="0">
                <a:latin typeface="Times New Roman"/>
                <a:cs typeface="Times New Roman"/>
              </a:rPr>
              <a:t>g</a:t>
            </a:r>
            <a:r>
              <a:rPr sz="6600" dirty="0"/>
              <a:t>i</a:t>
            </a:r>
            <a:r>
              <a:rPr sz="6600" spc="-5" dirty="0"/>
              <a:t>rl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5027929"/>
            <a:ext cx="2200910" cy="2200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8509" y="3721100"/>
            <a:ext cx="3839845" cy="275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6395" algn="ctr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sz="6000" i="1" dirty="0">
                <a:latin typeface="Times New Roman"/>
                <a:cs typeface="Times New Roman"/>
              </a:rPr>
              <a:t>a	</a:t>
            </a:r>
            <a:r>
              <a:rPr sz="60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6000" i="1" spc="-5" dirty="0">
                <a:latin typeface="Times New Roman"/>
                <a:cs typeface="Times New Roman"/>
              </a:rPr>
              <a:t>lo</a:t>
            </a:r>
            <a:r>
              <a:rPr sz="6000" i="1" dirty="0">
                <a:latin typeface="Times New Roman"/>
                <a:cs typeface="Times New Roman"/>
              </a:rPr>
              <a:t>ck</a:t>
            </a:r>
            <a:endParaRPr sz="6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6000" i="1" dirty="0">
                <a:latin typeface="Times New Roman"/>
                <a:cs typeface="Times New Roman"/>
              </a:rPr>
              <a:t>a	</a:t>
            </a:r>
            <a:r>
              <a:rPr sz="60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6000" i="1" spc="-5" dirty="0">
                <a:latin typeface="Times New Roman"/>
                <a:cs typeface="Times New Roman"/>
              </a:rPr>
              <a:t>amp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371600"/>
            <a:ext cx="1743710" cy="2618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5409" y="3200400"/>
            <a:ext cx="2104390" cy="217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462279"/>
            <a:ext cx="37471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spc="-5" dirty="0">
                <a:solidFill>
                  <a:srgbClr val="FF0000"/>
                </a:solidFill>
                <a:latin typeface="Times New Roman"/>
                <a:cs typeface="Times New Roman"/>
              </a:rPr>
              <a:t>‘An’ is</a:t>
            </a:r>
            <a:r>
              <a:rPr sz="6000" i="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i="0" dirty="0">
                <a:solidFill>
                  <a:srgbClr val="FF0000"/>
                </a:solidFill>
                <a:latin typeface="Times New Roman"/>
                <a:cs typeface="Times New Roman"/>
              </a:rPr>
              <a:t>used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617980"/>
            <a:ext cx="6998334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900"/>
              </a:lnSpc>
              <a:spcBef>
                <a:spcPts val="95"/>
              </a:spcBef>
            </a:pPr>
            <a:r>
              <a:rPr sz="3600" i="1" spc="-5" dirty="0">
                <a:latin typeface="Times New Roman"/>
                <a:cs typeface="Times New Roman"/>
              </a:rPr>
              <a:t>Before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5" dirty="0">
                <a:latin typeface="Times New Roman"/>
                <a:cs typeface="Times New Roman"/>
              </a:rPr>
              <a:t>word beginning </a:t>
            </a:r>
            <a:r>
              <a:rPr sz="3600" i="1" spc="-10" dirty="0">
                <a:latin typeface="Times New Roman"/>
                <a:cs typeface="Times New Roman"/>
              </a:rPr>
              <a:t>with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i="1" spc="-10" dirty="0">
                <a:latin typeface="Times New Roman"/>
                <a:cs typeface="Times New Roman"/>
              </a:rPr>
              <a:t>vowel  </a:t>
            </a:r>
            <a:r>
              <a:rPr sz="3600" i="1" spc="-5" dirty="0">
                <a:latin typeface="Times New Roman"/>
                <a:cs typeface="Times New Roman"/>
              </a:rPr>
              <a:t>(Eg) </a:t>
            </a:r>
            <a:r>
              <a:rPr sz="3600" i="1" dirty="0">
                <a:latin typeface="Times New Roman"/>
                <a:cs typeface="Times New Roman"/>
              </a:rPr>
              <a:t>an </a:t>
            </a:r>
            <a:r>
              <a:rPr sz="3600" i="1" spc="-5" dirty="0">
                <a:latin typeface="Times New Roman"/>
                <a:cs typeface="Times New Roman"/>
              </a:rPr>
              <a:t>idiot, </a:t>
            </a:r>
            <a:r>
              <a:rPr sz="3600" i="1" dirty="0">
                <a:latin typeface="Times New Roman"/>
                <a:cs typeface="Times New Roman"/>
              </a:rPr>
              <a:t>an</a:t>
            </a:r>
            <a:r>
              <a:rPr sz="3600" i="1" spc="-1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apple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8219" y="3982720"/>
            <a:ext cx="150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6144" algn="l"/>
              </a:tabLst>
            </a:pPr>
            <a:r>
              <a:rPr sz="3600" i="1" dirty="0">
                <a:latin typeface="Times New Roman"/>
                <a:cs typeface="Times New Roman"/>
              </a:rPr>
              <a:t>but	not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3982720"/>
            <a:ext cx="7402195" cy="1850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  <a:tabLst>
                <a:tab pos="1539240" algn="l"/>
                <a:tab pos="2077085" algn="l"/>
                <a:tab pos="3324225" algn="l"/>
                <a:tab pos="5461000" algn="l"/>
                <a:tab pos="6555740" algn="l"/>
                <a:tab pos="6962140" algn="l"/>
              </a:tabLst>
            </a:pPr>
            <a:r>
              <a:rPr sz="3600" i="1" spc="-15" dirty="0">
                <a:latin typeface="Times New Roman"/>
                <a:cs typeface="Times New Roman"/>
              </a:rPr>
              <a:t>B</a:t>
            </a:r>
            <a:r>
              <a:rPr sz="3600" i="1" spc="-5" dirty="0">
                <a:latin typeface="Times New Roman"/>
                <a:cs typeface="Times New Roman"/>
              </a:rPr>
              <a:t>e</a:t>
            </a:r>
            <a:r>
              <a:rPr sz="3600" i="1" spc="-15" dirty="0">
                <a:latin typeface="Times New Roman"/>
                <a:cs typeface="Times New Roman"/>
              </a:rPr>
              <a:t>f</a:t>
            </a:r>
            <a:r>
              <a:rPr sz="3600" i="1" dirty="0">
                <a:latin typeface="Times New Roman"/>
                <a:cs typeface="Times New Roman"/>
              </a:rPr>
              <a:t>o</a:t>
            </a:r>
            <a:r>
              <a:rPr sz="3600" i="1" spc="5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e	a	</a:t>
            </a:r>
            <a:r>
              <a:rPr sz="3600" i="1" spc="-10" dirty="0">
                <a:latin typeface="Times New Roman"/>
                <a:cs typeface="Times New Roman"/>
              </a:rPr>
              <a:t>wor</a:t>
            </a:r>
            <a:r>
              <a:rPr sz="3600" i="1" dirty="0">
                <a:latin typeface="Times New Roman"/>
                <a:cs typeface="Times New Roman"/>
              </a:rPr>
              <a:t>d	b</a:t>
            </a:r>
            <a:r>
              <a:rPr sz="3600" i="1" spc="-5" dirty="0">
                <a:latin typeface="Times New Roman"/>
                <a:cs typeface="Times New Roman"/>
              </a:rPr>
              <a:t>e</a:t>
            </a:r>
            <a:r>
              <a:rPr sz="3600" i="1" dirty="0">
                <a:latin typeface="Times New Roman"/>
                <a:cs typeface="Times New Roman"/>
              </a:rPr>
              <a:t>ginn</a:t>
            </a:r>
            <a:r>
              <a:rPr sz="3600" i="1" spc="-10" dirty="0">
                <a:latin typeface="Times New Roman"/>
                <a:cs typeface="Times New Roman"/>
              </a:rPr>
              <a:t>i</a:t>
            </a:r>
            <a:r>
              <a:rPr sz="3600" i="1" dirty="0">
                <a:latin typeface="Times New Roman"/>
                <a:cs typeface="Times New Roman"/>
              </a:rPr>
              <a:t>ng	w</a:t>
            </a:r>
            <a:r>
              <a:rPr sz="3600" i="1" spc="-15" dirty="0">
                <a:latin typeface="Times New Roman"/>
                <a:cs typeface="Times New Roman"/>
              </a:rPr>
              <a:t>i</a:t>
            </a:r>
            <a:r>
              <a:rPr sz="3600" i="1" spc="-10" dirty="0">
                <a:latin typeface="Times New Roman"/>
                <a:cs typeface="Times New Roman"/>
              </a:rPr>
              <a:t>t</a:t>
            </a:r>
            <a:r>
              <a:rPr sz="3600" i="1" dirty="0">
                <a:latin typeface="Times New Roman"/>
                <a:cs typeface="Times New Roman"/>
              </a:rPr>
              <a:t>h	'	h'  </a:t>
            </a:r>
            <a:r>
              <a:rPr sz="3600" i="1" spc="-5" dirty="0">
                <a:latin typeface="Times New Roman"/>
                <a:cs typeface="Times New Roman"/>
              </a:rPr>
              <a:t>sounded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3600" i="1" spc="-5" dirty="0">
                <a:latin typeface="Times New Roman"/>
                <a:cs typeface="Times New Roman"/>
              </a:rPr>
              <a:t>(Eg) </a:t>
            </a:r>
            <a:r>
              <a:rPr sz="3600" i="1" dirty="0">
                <a:latin typeface="Times New Roman"/>
                <a:cs typeface="Times New Roman"/>
              </a:rPr>
              <a:t>an honour, an hour, an honest</a:t>
            </a:r>
            <a:r>
              <a:rPr sz="3600" i="1" spc="-95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man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0" y="1827529"/>
            <a:ext cx="1600200" cy="2029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362</Words>
  <Application>Microsoft Office PowerPoint</Application>
  <PresentationFormat>Custom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Articles</vt:lpstr>
      <vt:lpstr>Slide 2</vt:lpstr>
      <vt:lpstr>Slide 3</vt:lpstr>
      <vt:lpstr>A AN THE</vt:lpstr>
      <vt:lpstr>We use a, an, or the before nouns that we want to  introduce. Nouns are names of people, places, animals or things.</vt:lpstr>
      <vt:lpstr>‘A’ is used</vt:lpstr>
      <vt:lpstr>Some words start with a vowel letter but begin with a  consonant sound, so we use a before these words too.</vt:lpstr>
      <vt:lpstr>a girl</vt:lpstr>
      <vt:lpstr>‘An’ is used</vt:lpstr>
      <vt:lpstr>We use an before words that begin with a vowel  sound . a,e,i,o,u are vowels</vt:lpstr>
      <vt:lpstr>'The’ is used</vt:lpstr>
      <vt:lpstr>4. Before the superlative degree  (Eg) the best, the tallest</vt:lpstr>
      <vt:lpstr>We use the when we know that there is  only one of a particular thing.</vt:lpstr>
      <vt:lpstr>Omission of article</vt:lpstr>
      <vt:lpstr>THE END!!!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cp:lastModifiedBy>user</cp:lastModifiedBy>
  <cp:revision>1</cp:revision>
  <dcterms:created xsi:type="dcterms:W3CDTF">2021-03-29T06:51:51Z</dcterms:created>
  <dcterms:modified xsi:type="dcterms:W3CDTF">2021-03-29T07:00:06Z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2021-03-29T00:00:00Z</vt:filetime>
  </property>
</Properties>
</file>