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camunda.org/manual/7.13/reference/bpmn20/gateways/parallel-gateway/"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camunda.org/manual/7.3/guides/user-guide/#tasklist" TargetMode="External"/><Relationship Id="rId3" Type="http://schemas.openxmlformats.org/officeDocument/2006/relationships/hyperlink" Target="https://docs.camunda.org/manual/7.3/guides/user-guide/#cockpit" TargetMode="External"/><Relationship Id="rId4" Type="http://schemas.openxmlformats.org/officeDocument/2006/relationships/hyperlink" Target="https://docs.camunda.org/manual/7.3/guides/user-guide/#admin" TargetMode="External"/><Relationship Id="rId5" Type="http://schemas.openxmlformats.org/officeDocument/2006/relationships/hyperlink" Target="https://docs.camunda.org/manual/7.3/guides/user-guide/#cycle" TargetMode="External"/><Relationship Id="rId6" Type="http://schemas.openxmlformats.org/officeDocument/2006/relationships/hyperlink" Target="http://camunda.org/features/modeler.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very good morning everyone.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Today I would be presenting on Camunda BPM as a workflow automation platform.</a:t>
            </a:r>
            <a:endParaRPr/>
          </a:p>
          <a:p>
            <a:pPr indent="0" lvl="0" marL="0" rtl="0" algn="l">
              <a:spcBef>
                <a:spcPts val="0"/>
              </a:spcBef>
              <a:spcAft>
                <a:spcPts val="0"/>
              </a:spcAft>
              <a:buNone/>
            </a:pPr>
            <a:r>
              <a:rPr lang="en-GB"/>
              <a:t>So you all might me wondering why “Skeptic”. It all started with a business requirement involving complex workflows and we were short on time and resources.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After some analysis we realised that Camunda BPM solution fits the bill but were a bit doubtful since it </a:t>
            </a:r>
            <a:r>
              <a:rPr lang="en-GB">
                <a:solidFill>
                  <a:schemeClr val="dk1"/>
                </a:solidFill>
              </a:rPr>
              <a:t>was our first time using a BPM tool.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little more on the business problem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e7f1b34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e7f1b34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solidFill>
                  <a:srgbClr val="595959"/>
                </a:solidFill>
              </a:rPr>
              <a:t>Artifacts: Artifacts do not affect the execution semantics</a:t>
            </a:r>
            <a:endParaRPr sz="1200">
              <a:solidFill>
                <a:srgbClr val="595959"/>
              </a:solidFill>
            </a:endParaRPr>
          </a:p>
          <a:p>
            <a:pPr indent="0" lvl="0" marL="0" rtl="0" algn="l">
              <a:lnSpc>
                <a:spcPct val="100000"/>
              </a:lnSpc>
              <a:spcBef>
                <a:spcPts val="0"/>
              </a:spcBef>
              <a:spcAft>
                <a:spcPts val="0"/>
              </a:spcAft>
              <a:buNone/>
            </a:pPr>
            <a:r>
              <a:rPr lang="en-GB" sz="1200">
                <a:solidFill>
                  <a:srgbClr val="595959"/>
                </a:solidFill>
              </a:rPr>
              <a:t>Text Annotations are used to supplement the diagrams. They are connected to other elements using associations</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rPr lang="en-GB" sz="1200">
                <a:solidFill>
                  <a:srgbClr val="595959"/>
                </a:solidFill>
              </a:rPr>
              <a:t>Data:</a:t>
            </a:r>
            <a:endParaRPr sz="1200">
              <a:solidFill>
                <a:srgbClr val="595959"/>
              </a:solidFill>
            </a:endParaRPr>
          </a:p>
          <a:p>
            <a:pPr indent="0" lvl="0" marL="0" rtl="0" algn="l">
              <a:lnSpc>
                <a:spcPct val="100000"/>
              </a:lnSpc>
              <a:spcBef>
                <a:spcPts val="0"/>
              </a:spcBef>
              <a:spcAft>
                <a:spcPts val="0"/>
              </a:spcAft>
              <a:buNone/>
            </a:pPr>
            <a:r>
              <a:rPr lang="en-GB" sz="1200">
                <a:solidFill>
                  <a:srgbClr val="595959"/>
                </a:solidFill>
              </a:rPr>
              <a:t>A data object represents data flowing through a process</a:t>
            </a:r>
            <a:endParaRPr sz="1200">
              <a:solidFill>
                <a:srgbClr val="595959"/>
              </a:solidFill>
            </a:endParaRPr>
          </a:p>
          <a:p>
            <a:pPr indent="0" lvl="0" marL="0" rtl="0" algn="l">
              <a:lnSpc>
                <a:spcPct val="100000"/>
              </a:lnSpc>
              <a:spcBef>
                <a:spcPts val="0"/>
              </a:spcBef>
              <a:spcAft>
                <a:spcPts val="0"/>
              </a:spcAft>
              <a:buNone/>
            </a:pPr>
            <a:r>
              <a:rPr lang="en-GB" sz="1200">
                <a:solidFill>
                  <a:srgbClr val="595959"/>
                </a:solidFill>
              </a:rPr>
              <a:t>A data store is a place where a process can read or write data. i.e. database. It persists beyond the lifetime of a process instance.</a:t>
            </a:r>
            <a:endParaRPr sz="1400">
              <a:solidFill>
                <a:srgbClr val="595959"/>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960d643b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960d643b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Pools and Lanes :</a:t>
            </a:r>
            <a:endParaRPr sz="1000"/>
          </a:p>
          <a:p>
            <a:pPr indent="0" lvl="0" marL="0" rtl="0" algn="l">
              <a:spcBef>
                <a:spcPts val="0"/>
              </a:spcBef>
              <a:spcAft>
                <a:spcPts val="0"/>
              </a:spcAft>
              <a:buNone/>
            </a:pPr>
            <a:r>
              <a:rPr lang="en-GB" sz="1000"/>
              <a:t>Pools and lanes help us to assign tasks in a process.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WIthout pools and lanes we are focusing on what needs to be done in a process but not whose responsible for executing the tasks.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Pools represent participant in the process (Business entity or Role) or represent a business process.</a:t>
            </a:r>
            <a:endParaRPr sz="1000"/>
          </a:p>
          <a:p>
            <a:pPr indent="0" lvl="0" marL="0" rtl="0" algn="l">
              <a:spcBef>
                <a:spcPts val="0"/>
              </a:spcBef>
              <a:spcAft>
                <a:spcPts val="0"/>
              </a:spcAft>
              <a:buNone/>
            </a:pPr>
            <a:r>
              <a:rPr lang="en-GB" sz="1000"/>
              <a:t>Pool is a container for sequence flow between activities</a:t>
            </a:r>
            <a:endParaRPr sz="1000"/>
          </a:p>
          <a:p>
            <a:pPr indent="0" lvl="0" marL="0" rtl="0" algn="l">
              <a:spcBef>
                <a:spcPts val="0"/>
              </a:spcBef>
              <a:spcAft>
                <a:spcPts val="0"/>
              </a:spcAft>
              <a:buNone/>
            </a:pPr>
            <a:r>
              <a:rPr lang="en-GB" sz="1000"/>
              <a:t>Sequence flow cannot continue beyond the boundaries of a pool</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960d643b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960d643b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Gateways control token flow in a process. </a:t>
            </a:r>
            <a:endParaRPr/>
          </a:p>
          <a:p>
            <a:pPr indent="0" lvl="0" marL="0" rtl="0" algn="l">
              <a:spcBef>
                <a:spcPts val="0"/>
              </a:spcBef>
              <a:spcAft>
                <a:spcPts val="0"/>
              </a:spcAft>
              <a:buNone/>
            </a:pPr>
            <a:r>
              <a:rPr lang="en-GB"/>
              <a:t>The point of decision on what to do next is called a gateway. </a:t>
            </a:r>
            <a:endParaRPr/>
          </a:p>
          <a:p>
            <a:pPr indent="0" lvl="0" marL="0" rtl="0" algn="l">
              <a:spcBef>
                <a:spcPts val="0"/>
              </a:spcBef>
              <a:spcAft>
                <a:spcPts val="0"/>
              </a:spcAft>
              <a:buNone/>
            </a:pPr>
            <a:r>
              <a:rPr lang="en-GB"/>
              <a:t>We decide based on the available data.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Data Based Exclusive Gateways(XOR)</a:t>
            </a:r>
            <a:r>
              <a:rPr lang="en-GB"/>
              <a:t>: Default gateway</a:t>
            </a:r>
            <a:endParaRPr/>
          </a:p>
          <a:p>
            <a:pPr indent="0" lvl="0" marL="0" rtl="0" algn="l">
              <a:spcBef>
                <a:spcPts val="0"/>
              </a:spcBef>
              <a:spcAft>
                <a:spcPts val="0"/>
              </a:spcAft>
              <a:buNone/>
            </a:pPr>
            <a:r>
              <a:rPr lang="en-GB"/>
              <a:t>When execution arrives at this gateway all sequence flows are evaluated. The sequence flow that evaluates to true is selected for continuing the process.</a:t>
            </a:r>
            <a:endParaRPr/>
          </a:p>
          <a:p>
            <a:pPr indent="0" lvl="0" marL="0" rtl="0" algn="l">
              <a:spcBef>
                <a:spcPts val="0"/>
              </a:spcBef>
              <a:spcAft>
                <a:spcPts val="0"/>
              </a:spcAft>
              <a:buNone/>
            </a:pPr>
            <a:r>
              <a:rPr lang="en-GB"/>
              <a:t>One important thing to note when working with Exclusive gateways is that only one sequence flow is selected.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Parallel Gateway:</a:t>
            </a:r>
            <a:endParaRPr b="1"/>
          </a:p>
          <a:p>
            <a:pPr indent="0" lvl="0" marL="0" rtl="0" algn="l">
              <a:spcBef>
                <a:spcPts val="0"/>
              </a:spcBef>
              <a:spcAft>
                <a:spcPts val="0"/>
              </a:spcAft>
              <a:buNone/>
            </a:pPr>
            <a:r>
              <a:rPr lang="en-GB"/>
              <a:t>How do you model concurrency in a process ? </a:t>
            </a:r>
            <a:endParaRPr/>
          </a:p>
          <a:p>
            <a:pPr indent="0" lvl="0" marL="0" rtl="0" algn="l">
              <a:spcBef>
                <a:spcPts val="0"/>
              </a:spcBef>
              <a:spcAft>
                <a:spcPts val="0"/>
              </a:spcAft>
              <a:buNone/>
            </a:pPr>
            <a:r>
              <a:rPr lang="en-GB">
                <a:highlight>
                  <a:srgbClr val="FFFFFF"/>
                </a:highlight>
              </a:rPr>
              <a:t>Allows you to fork multiple paths of execution or join multiple incoming paths of execution.</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GB">
                <a:highlight>
                  <a:srgbClr val="FFFFFF"/>
                </a:highlight>
              </a:rPr>
              <a:t>Create one concurrent execution for each sequence flow</a:t>
            </a:r>
            <a:endParaRPr>
              <a:highlight>
                <a:srgbClr val="FFFFFF"/>
              </a:highlight>
            </a:endParaRPr>
          </a:p>
          <a:p>
            <a:pPr indent="0" lvl="0" marL="0" rtl="0" algn="l">
              <a:spcBef>
                <a:spcPts val="0"/>
              </a:spcBef>
              <a:spcAft>
                <a:spcPts val="0"/>
              </a:spcAft>
              <a:buNone/>
            </a:pPr>
            <a:r>
              <a:rPr lang="en-GB">
                <a:highlight>
                  <a:srgbClr val="FFFFFF"/>
                </a:highlight>
              </a:rPr>
              <a:t>All concurrent executions wait at the joining gateway until an execution arrives for each of the incoming sequence flows. Then the process continues.</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hlinkClick r:id="rId2"/>
              </a:rPr>
              <a:t>https://docs.camunda.org/manual/7.13/reference/bpmn20/gateways/parallel-gateway/</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2c097b85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2c097b8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None Event :  Also referred as blank or unspecified events.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None Start Event : What it means is that the trigger to start the process instance is unspecified. It needs an external trigger to kick start a process instance. It could be triggered via Rest/Java API.</a:t>
            </a:r>
            <a:endParaRPr/>
          </a:p>
          <a:p>
            <a:pPr indent="0" lvl="0" marL="0" rtl="0" algn="l">
              <a:spcBef>
                <a:spcPts val="0"/>
              </a:spcBef>
              <a:spcAft>
                <a:spcPts val="0"/>
              </a:spcAft>
              <a:buNone/>
            </a:pPr>
            <a:r>
              <a:rPr lang="en-GB"/>
              <a:t>None End Event : Result thrown when the event is reached is unspecified. The engine ends the current path of execution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Timer Events : Timer events are events that are triggered by a predefined timer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2c097b85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2c097b85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Tasks allow to model the actual work being done/performed in the process.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c097b85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c097b8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2c097b85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2c097b85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414042"/>
                </a:solidFill>
                <a:highlight>
                  <a:srgbClr val="F9F9F9"/>
                </a:highlight>
              </a:rPr>
              <a:t>The main difference between a sub-process and a call activity is that the call activity does not share context with the process instance. Process variables are explicitly mapped between the process instance and the call activity.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a30efd0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a30efd0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e7f1b34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e7f1b34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rgbClr val="333333"/>
              </a:buClr>
              <a:buSzPts val="1050"/>
              <a:buChar char="●"/>
            </a:pPr>
            <a:r>
              <a:rPr lang="en-GB" sz="1050">
                <a:solidFill>
                  <a:srgbClr val="428BCA"/>
                </a:solidFill>
                <a:highlight>
                  <a:srgbClr val="FFFFFF"/>
                </a:highlight>
                <a:uFill>
                  <a:noFill/>
                </a:uFill>
                <a:hlinkClick r:id="rId2">
                  <a:extLst>
                    <a:ext uri="{A12FA001-AC4F-418D-AE19-62706E023703}">
                      <ahyp:hlinkClr val="tx"/>
                    </a:ext>
                  </a:extLst>
                </a:hlinkClick>
              </a:rPr>
              <a:t>Camunda Tasklist</a:t>
            </a:r>
            <a:r>
              <a:rPr lang="en-GB" sz="1050">
                <a:solidFill>
                  <a:srgbClr val="333333"/>
                </a:solidFill>
                <a:highlight>
                  <a:srgbClr val="FFFFFF"/>
                </a:highlight>
              </a:rPr>
              <a:t> A web application for human workflow management and user tasks that allows process participants to inspect their workflow tasks and navigate to task forms in order to work on the tasks and provide data input. Used by the end users to work on tasks and complete them</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Char char="●"/>
            </a:pPr>
            <a:r>
              <a:rPr lang="en-GB" sz="1050">
                <a:solidFill>
                  <a:srgbClr val="428BCA"/>
                </a:solidFill>
                <a:highlight>
                  <a:srgbClr val="FFFFFF"/>
                </a:highlight>
                <a:uFill>
                  <a:noFill/>
                </a:uFill>
                <a:hlinkClick r:id="rId3">
                  <a:extLst>
                    <a:ext uri="{A12FA001-AC4F-418D-AE19-62706E023703}">
                      <ahyp:hlinkClr val="tx"/>
                    </a:ext>
                  </a:extLst>
                </a:hlinkClick>
              </a:rPr>
              <a:t>Camunda Cockpit</a:t>
            </a:r>
            <a:r>
              <a:rPr lang="en-GB" sz="1050">
                <a:solidFill>
                  <a:srgbClr val="333333"/>
                </a:solidFill>
                <a:highlight>
                  <a:srgbClr val="FFFFFF"/>
                </a:highlight>
              </a:rPr>
              <a:t> A web application for process monitoring and operations that allows you to search for process instances, inspect their state and fix broken instances.</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Char char="●"/>
            </a:pPr>
            <a:r>
              <a:rPr lang="en-GB" sz="1050">
                <a:solidFill>
                  <a:srgbClr val="428BCA"/>
                </a:solidFill>
                <a:highlight>
                  <a:srgbClr val="FFFFFF"/>
                </a:highlight>
                <a:uFill>
                  <a:noFill/>
                </a:uFill>
                <a:hlinkClick r:id="rId4">
                  <a:extLst>
                    <a:ext uri="{A12FA001-AC4F-418D-AE19-62706E023703}">
                      <ahyp:hlinkClr val="tx"/>
                    </a:ext>
                  </a:extLst>
                </a:hlinkClick>
              </a:rPr>
              <a:t>Camunda Admin</a:t>
            </a:r>
            <a:r>
              <a:rPr lang="en-GB" sz="1050">
                <a:solidFill>
                  <a:srgbClr val="333333"/>
                </a:solidFill>
                <a:highlight>
                  <a:srgbClr val="FFFFFF"/>
                </a:highlight>
              </a:rPr>
              <a:t> A web application for user management that allows you to manage users, groups and authorizations.</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Char char="●"/>
            </a:pPr>
            <a:r>
              <a:rPr lang="en-GB" sz="1050">
                <a:solidFill>
                  <a:srgbClr val="428BCA"/>
                </a:solidFill>
                <a:highlight>
                  <a:srgbClr val="FFFFFF"/>
                </a:highlight>
                <a:uFill>
                  <a:noFill/>
                </a:uFill>
                <a:hlinkClick r:id="rId5">
                  <a:extLst>
                    <a:ext uri="{A12FA001-AC4F-418D-AE19-62706E023703}">
                      <ahyp:hlinkClr val="tx"/>
                    </a:ext>
                  </a:extLst>
                </a:hlinkClick>
              </a:rPr>
              <a:t>Camunda Cycle</a:t>
            </a:r>
            <a:r>
              <a:rPr lang="en-GB" sz="1050">
                <a:solidFill>
                  <a:srgbClr val="333333"/>
                </a:solidFill>
                <a:highlight>
                  <a:srgbClr val="FFFFFF"/>
                </a:highlight>
              </a:rPr>
              <a:t> A web application for synchronizing BPMN 2.0 process models between different modeling tools and modelers.</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Char char="●"/>
            </a:pPr>
            <a:r>
              <a:rPr lang="en-GB" sz="1050">
                <a:solidFill>
                  <a:srgbClr val="428BCA"/>
                </a:solidFill>
                <a:highlight>
                  <a:srgbClr val="FFFFFF"/>
                </a:highlight>
                <a:uFill>
                  <a:noFill/>
                </a:uFill>
                <a:hlinkClick r:id="rId6">
                  <a:extLst>
                    <a:ext uri="{A12FA001-AC4F-418D-AE19-62706E023703}">
                      <ahyp:hlinkClr val="tx"/>
                    </a:ext>
                  </a:extLst>
                </a:hlinkClick>
              </a:rPr>
              <a:t>Camunda Modeler</a:t>
            </a:r>
            <a:r>
              <a:rPr lang="en-GB" sz="1050">
                <a:solidFill>
                  <a:srgbClr val="333333"/>
                </a:solidFill>
                <a:highlight>
                  <a:srgbClr val="FFFFFF"/>
                </a:highlight>
              </a:rPr>
              <a:t>: Application to model business processs</a:t>
            </a:r>
            <a:endParaRPr sz="1050">
              <a:solidFill>
                <a:srgbClr val="333333"/>
              </a:solidFill>
              <a:highlight>
                <a:srgbClr val="FFFFFF"/>
              </a:highlight>
            </a:endParaRPr>
          </a:p>
          <a:p>
            <a:pPr indent="0" lvl="0" marL="457200" rtl="0" algn="l">
              <a:lnSpc>
                <a:spcPct val="115000"/>
              </a:lnSpc>
              <a:spcBef>
                <a:spcPts val="800"/>
              </a:spcBef>
              <a:spcAft>
                <a:spcPts val="0"/>
              </a:spcAft>
              <a:buNone/>
            </a:pPr>
            <a:r>
              <a:t/>
            </a:r>
            <a:endParaRPr sz="1050">
              <a:solidFill>
                <a:srgbClr val="333333"/>
              </a:solidFill>
              <a:highlight>
                <a:srgbClr val="FFFFFF"/>
              </a:highlight>
            </a:endParaRPr>
          </a:p>
          <a:p>
            <a:pPr indent="0" lvl="0" marL="0" rtl="0" algn="l">
              <a:lnSpc>
                <a:spcPct val="155000"/>
              </a:lnSpc>
              <a:spcBef>
                <a:spcPts val="800"/>
              </a:spcBef>
              <a:spcAft>
                <a:spcPts val="0"/>
              </a:spcAft>
              <a:buNone/>
            </a:pPr>
            <a:r>
              <a:rPr lang="en-GB" sz="1200">
                <a:solidFill>
                  <a:schemeClr val="dk1"/>
                </a:solidFill>
                <a:highlight>
                  <a:srgbClr val="FFFFFF"/>
                </a:highlight>
                <a:latin typeface="Roboto"/>
                <a:ea typeface="Roboto"/>
                <a:cs typeface="Roboto"/>
                <a:sym typeface="Roboto"/>
              </a:rPr>
              <a:t>https://docs.camunda.org/manual/7.3/guides/user-guide/</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960d643b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960d643b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Executable vs Startable tasks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Model the business process using Camunda Modeller</a:t>
            </a:r>
            <a:endParaRPr/>
          </a:p>
          <a:p>
            <a:pPr indent="-298450" lvl="0" marL="457200" rtl="0" algn="l">
              <a:spcBef>
                <a:spcPts val="0"/>
              </a:spcBef>
              <a:spcAft>
                <a:spcPts val="0"/>
              </a:spcAft>
              <a:buSzPts val="1100"/>
              <a:buAutoNum type="arabicPeriod"/>
            </a:pPr>
            <a:r>
              <a:rPr lang="en-GB"/>
              <a:t>Deploy the process to the engine</a:t>
            </a:r>
            <a:endParaRPr/>
          </a:p>
          <a:p>
            <a:pPr indent="-298450" lvl="0" marL="457200" rtl="0" algn="l">
              <a:spcBef>
                <a:spcPts val="0"/>
              </a:spcBef>
              <a:spcAft>
                <a:spcPts val="0"/>
              </a:spcAft>
              <a:buSzPts val="1100"/>
              <a:buAutoNum type="arabicPeriod"/>
            </a:pPr>
            <a:r>
              <a:rPr lang="en-GB"/>
              <a:t>Start a process instance using Tasklist</a:t>
            </a:r>
            <a:endParaRPr/>
          </a:p>
          <a:p>
            <a:pPr indent="-298450" lvl="0" marL="457200" rtl="0" algn="l">
              <a:spcBef>
                <a:spcPts val="0"/>
              </a:spcBef>
              <a:spcAft>
                <a:spcPts val="0"/>
              </a:spcAft>
              <a:buSzPts val="1100"/>
              <a:buAutoNum type="arabicPeriod"/>
            </a:pPr>
            <a:r>
              <a:rPr lang="en-GB"/>
              <a:t>Monitor it using cockpit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200">
                <a:latin typeface="Roboto"/>
                <a:ea typeface="Roboto"/>
                <a:cs typeface="Roboto"/>
                <a:sym typeface="Roboto"/>
              </a:rPr>
              <a:t>A </a:t>
            </a:r>
            <a:r>
              <a:rPr i="1" lang="en-GB" sz="1200">
                <a:latin typeface="Roboto"/>
                <a:ea typeface="Roboto"/>
                <a:cs typeface="Roboto"/>
                <a:sym typeface="Roboto"/>
              </a:rPr>
              <a:t>business key</a:t>
            </a:r>
            <a:r>
              <a:rPr lang="en-GB" sz="1200">
                <a:latin typeface="Roboto"/>
                <a:ea typeface="Roboto"/>
                <a:cs typeface="Roboto"/>
                <a:sym typeface="Roboto"/>
              </a:rPr>
              <a:t> is unique identifier for a process instance. Compare this to the </a:t>
            </a:r>
            <a:r>
              <a:rPr i="1" lang="en-GB" sz="1200">
                <a:latin typeface="Roboto"/>
                <a:ea typeface="Roboto"/>
                <a:cs typeface="Roboto"/>
                <a:sym typeface="Roboto"/>
              </a:rPr>
              <a:t>process instance id</a:t>
            </a:r>
            <a:r>
              <a:rPr lang="en-GB" sz="1200">
                <a:latin typeface="Roboto"/>
                <a:ea typeface="Roboto"/>
                <a:cs typeface="Roboto"/>
                <a:sym typeface="Roboto"/>
              </a:rPr>
              <a:t>, which is a Camunda-generated UUID.</a:t>
            </a:r>
            <a:endParaRPr sz="1200">
              <a:latin typeface="Roboto"/>
              <a:ea typeface="Roboto"/>
              <a:cs typeface="Roboto"/>
              <a:sym typeface="Roboto"/>
            </a:endParaRPr>
          </a:p>
          <a:p>
            <a:pPr indent="0" lvl="0" marL="0" rtl="0" algn="l">
              <a:spcBef>
                <a:spcPts val="0"/>
              </a:spcBef>
              <a:spcAft>
                <a:spcPts val="0"/>
              </a:spcAft>
              <a:buNone/>
            </a:pPr>
            <a:r>
              <a:rPr lang="en-GB" sz="1200">
                <a:latin typeface="Roboto"/>
                <a:ea typeface="Roboto"/>
                <a:cs typeface="Roboto"/>
                <a:sym typeface="Roboto"/>
              </a:rPr>
              <a:t>Querying by business key is more efficient that querying by variables.</a:t>
            </a:r>
            <a:endParaRPr sz="1200">
              <a:latin typeface="Roboto"/>
              <a:ea typeface="Roboto"/>
              <a:cs typeface="Roboto"/>
              <a:sym typeface="Roboto"/>
            </a:endParaRPr>
          </a:p>
          <a:p>
            <a:pPr indent="0" lvl="0" marL="0" rtl="0" algn="l">
              <a:spcBef>
                <a:spcPts val="0"/>
              </a:spcBef>
              <a:spcAft>
                <a:spcPts val="0"/>
              </a:spcAft>
              <a:buNone/>
            </a:pPr>
            <a:r>
              <a:rPr lang="en-GB" sz="1200">
                <a:latin typeface="Roboto"/>
                <a:ea typeface="Roboto"/>
                <a:cs typeface="Roboto"/>
                <a:sym typeface="Roboto"/>
              </a:rPr>
              <a:t>Business keys is prominently displayed in Cockpit</a:t>
            </a:r>
            <a:endParaRPr sz="1200">
              <a:latin typeface="Roboto"/>
              <a:ea typeface="Roboto"/>
              <a:cs typeface="Roboto"/>
              <a:sym typeface="Roboto"/>
            </a:endParaRPr>
          </a:p>
          <a:p>
            <a:pPr indent="0" lvl="0" marL="0" rtl="0" algn="l">
              <a:spcBef>
                <a:spcPts val="0"/>
              </a:spcBef>
              <a:spcAft>
                <a:spcPts val="0"/>
              </a:spcAft>
              <a:buNone/>
            </a:pPr>
            <a:r>
              <a:rPr lang="en-GB" sz="1200">
                <a:latin typeface="Roboto"/>
                <a:ea typeface="Roboto"/>
                <a:cs typeface="Roboto"/>
                <a:sym typeface="Roboto"/>
              </a:rPr>
              <a:t>Credit card application businessKey could be the reference number</a:t>
            </a:r>
            <a:endParaRPr sz="1200">
              <a:latin typeface="Roboto"/>
              <a:ea typeface="Roboto"/>
              <a:cs typeface="Roboto"/>
              <a:sym typeface="Roboto"/>
            </a:endParaRPr>
          </a:p>
          <a:p>
            <a:pPr indent="0" lvl="0" marL="0" rtl="0" algn="l">
              <a:spcBef>
                <a:spcPts val="0"/>
              </a:spcBef>
              <a:spcAft>
                <a:spcPts val="0"/>
              </a:spcAft>
              <a:buNone/>
            </a:pPr>
            <a:r>
              <a:rPr lang="en-GB" sz="1200">
                <a:latin typeface="Roboto"/>
                <a:ea typeface="Roboto"/>
                <a:cs typeface="Roboto"/>
                <a:sym typeface="Roboto"/>
              </a:rPr>
              <a:t>Logistics application businesskey could be reference number</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e7f1b34f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e7f1b34f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Business Problem</a:t>
            </a:r>
            <a:endParaRPr/>
          </a:p>
          <a:p>
            <a:pPr indent="-298450" lvl="0" marL="457200" rtl="0" algn="l">
              <a:spcBef>
                <a:spcPts val="0"/>
              </a:spcBef>
              <a:spcAft>
                <a:spcPts val="0"/>
              </a:spcAft>
              <a:buSzPts val="1100"/>
              <a:buAutoNum type="arabicPeriod"/>
            </a:pPr>
            <a:r>
              <a:rPr lang="en-GB"/>
              <a:t>Explore the most commonly used BPMN 2.0 elements</a:t>
            </a:r>
            <a:endParaRPr/>
          </a:p>
          <a:p>
            <a:pPr indent="-298450" lvl="0" marL="457200" rtl="0" algn="l">
              <a:spcBef>
                <a:spcPts val="0"/>
              </a:spcBef>
              <a:spcAft>
                <a:spcPts val="0"/>
              </a:spcAft>
              <a:buSzPts val="1100"/>
              <a:buAutoNum type="arabicPeriod"/>
            </a:pPr>
            <a:r>
              <a:rPr lang="en-GB"/>
              <a:t>Camunda BPM architecture. Overview of the components provided by Camunda</a:t>
            </a:r>
            <a:endParaRPr/>
          </a:p>
          <a:p>
            <a:pPr indent="-298450" lvl="0" marL="457200" rtl="0" algn="l">
              <a:spcBef>
                <a:spcPts val="0"/>
              </a:spcBef>
              <a:spcAft>
                <a:spcPts val="0"/>
              </a:spcAft>
              <a:buSzPts val="1100"/>
              <a:buAutoNum type="arabicPeriod"/>
            </a:pPr>
            <a:r>
              <a:rPr lang="en-GB"/>
              <a:t>Live Demo on how to model, start and monitor processes using Camunda. Entire BPM lifecycle (Design, Implement, Operate, Analyze)</a:t>
            </a:r>
            <a:endParaRPr/>
          </a:p>
          <a:p>
            <a:pPr indent="-298450" lvl="0" marL="457200" rtl="0" algn="l">
              <a:spcBef>
                <a:spcPts val="0"/>
              </a:spcBef>
              <a:spcAft>
                <a:spcPts val="0"/>
              </a:spcAft>
              <a:buSzPts val="1100"/>
              <a:buAutoNum type="arabicPeriod"/>
            </a:pPr>
            <a:r>
              <a:rPr lang="en-GB"/>
              <a:t>Q&amp;A session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e7f1b34f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e7f1b34f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55555"/>
                </a:solidFill>
                <a:highlight>
                  <a:srgbClr val="FFFFFF"/>
                </a:highlight>
              </a:rPr>
              <a:t>To implement a class that can be called during process execution, this class needs to implement the </a:t>
            </a:r>
            <a:r>
              <a:rPr lang="en-GB">
                <a:solidFill>
                  <a:srgbClr val="555555"/>
                </a:solidFill>
                <a:highlight>
                  <a:srgbClr val="FFFFFF"/>
                </a:highlight>
                <a:latin typeface="Courier New"/>
                <a:ea typeface="Courier New"/>
                <a:cs typeface="Courier New"/>
                <a:sym typeface="Courier New"/>
              </a:rPr>
              <a:t>org.camunda.bpm.engine.delegate.JavaDelegate</a:t>
            </a:r>
            <a:r>
              <a:rPr lang="en-GB" sz="1200">
                <a:solidFill>
                  <a:srgbClr val="555555"/>
                </a:solidFill>
                <a:highlight>
                  <a:srgbClr val="FFFFFF"/>
                </a:highlight>
              </a:rPr>
              <a:t> interface and provide the required logic in the </a:t>
            </a:r>
            <a:r>
              <a:rPr lang="en-GB">
                <a:solidFill>
                  <a:srgbClr val="555555"/>
                </a:solidFill>
                <a:highlight>
                  <a:srgbClr val="FFFFFF"/>
                </a:highlight>
                <a:latin typeface="Courier New"/>
                <a:ea typeface="Courier New"/>
                <a:cs typeface="Courier New"/>
                <a:sym typeface="Courier New"/>
              </a:rPr>
              <a:t>execute</a:t>
            </a:r>
            <a:r>
              <a:rPr lang="en-GB" sz="1200">
                <a:solidFill>
                  <a:srgbClr val="555555"/>
                </a:solidFill>
                <a:highlight>
                  <a:srgbClr val="FFFFFF"/>
                </a:highlight>
              </a:rPr>
              <a:t> method.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34c93cfb8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34c93cfb8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a30efd0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a30efd0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e7f1b34f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e7f1b34f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GB" sz="1200">
                <a:solidFill>
                  <a:srgbClr val="595959"/>
                </a:solidFill>
              </a:rPr>
              <a:t>Business owners apply for “General Exemptions” to be able to remain open</a:t>
            </a:r>
            <a:endParaRPr sz="1200">
              <a:solidFill>
                <a:srgbClr val="595959"/>
              </a:solidFill>
            </a:endParaRPr>
          </a:p>
          <a:p>
            <a:pPr indent="0" lvl="0" marL="0" rtl="0" algn="l">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e7f1b34f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e7f1b34f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a:solidFill>
                  <a:srgbClr val="595959"/>
                </a:solidFill>
              </a:rPr>
              <a:t> Build bespoke workflows using custom code in whatever language/framework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e7f1b34f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e7f1b34f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Behind the scenes an application might have a lot of process. Camunda enables the processes to be visible which in turn helps businesses identify any remove redundant steps easily</a:t>
            </a:r>
            <a:endParaRPr/>
          </a:p>
          <a:p>
            <a:pPr indent="-298450" lvl="0" marL="457200" rtl="0" algn="l">
              <a:spcBef>
                <a:spcPts val="0"/>
              </a:spcBef>
              <a:spcAft>
                <a:spcPts val="0"/>
              </a:spcAft>
              <a:buSzPts val="1100"/>
              <a:buAutoNum type="arabicPeriod"/>
            </a:pPr>
            <a:r>
              <a:rPr lang="en-GB">
                <a:highlight>
                  <a:schemeClr val="lt1"/>
                </a:highlight>
              </a:rPr>
              <a:t>Developer friendly, Java and Rest API’s are well documented</a:t>
            </a:r>
            <a:endParaRPr>
              <a:highlight>
                <a:schemeClr val="lt1"/>
              </a:highlight>
            </a:endParaRPr>
          </a:p>
          <a:p>
            <a:pPr indent="0" lvl="0" marL="0" rtl="0" algn="l">
              <a:spcBef>
                <a:spcPts val="0"/>
              </a:spcBef>
              <a:spcAft>
                <a:spcPts val="0"/>
              </a:spcAft>
              <a:buNone/>
            </a:pPr>
            <a:r>
              <a:t/>
            </a:r>
            <a:endParaRPr>
              <a:highlight>
                <a:schemeClr val="lt1"/>
              </a:highlight>
            </a:endParaRPr>
          </a:p>
          <a:p>
            <a:pPr indent="0" lvl="0" marL="0" rtl="0" algn="l">
              <a:spcBef>
                <a:spcPts val="0"/>
              </a:spcBef>
              <a:spcAft>
                <a:spcPts val="0"/>
              </a:spcAft>
              <a:buNone/>
            </a:pPr>
            <a:r>
              <a:rPr lang="en-GB"/>
              <a:t>Process is not hidden in the code. </a:t>
            </a:r>
            <a:endParaRPr/>
          </a:p>
          <a:p>
            <a:pPr indent="0" lvl="0" marL="0" rtl="0" algn="l">
              <a:spcBef>
                <a:spcPts val="0"/>
              </a:spcBef>
              <a:spcAft>
                <a:spcPts val="0"/>
              </a:spcAft>
              <a:buNone/>
            </a:pPr>
            <a:r>
              <a:rPr lang="en-GB"/>
              <a:t>Process model can be used for monitoring and operations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a30efd0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a30efd0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e7f1b34f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e7f1b34f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31313C"/>
              </a:buClr>
              <a:buSzPts val="1100"/>
              <a:buChar char="●"/>
            </a:pPr>
            <a:r>
              <a:rPr lang="en-GB">
                <a:solidFill>
                  <a:srgbClr val="4D5156"/>
                </a:solidFill>
                <a:highlight>
                  <a:schemeClr val="lt1"/>
                </a:highlight>
              </a:rPr>
              <a:t>A combination of methods used to manage a company’s business processes is BPM</a:t>
            </a:r>
            <a:br>
              <a:rPr lang="en-GB">
                <a:solidFill>
                  <a:srgbClr val="4D5156"/>
                </a:solidFill>
                <a:highlight>
                  <a:schemeClr val="lt1"/>
                </a:highlight>
              </a:rPr>
            </a:br>
            <a:r>
              <a:rPr lang="en-GB">
                <a:solidFill>
                  <a:srgbClr val="424242"/>
                </a:solidFill>
                <a:highlight>
                  <a:srgbClr val="FFFFFF"/>
                </a:highlight>
                <a:latin typeface="Roboto"/>
                <a:ea typeface="Roboto"/>
                <a:cs typeface="Roboto"/>
                <a:sym typeface="Roboto"/>
              </a:rPr>
              <a:t>In its most simplest form, BPM is a way of looking at and then controlling the processes that are present in an organization.</a:t>
            </a:r>
            <a:endParaRPr>
              <a:solidFill>
                <a:srgbClr val="424242"/>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424242"/>
              </a:solidFill>
              <a:highlight>
                <a:srgbClr val="FFFFFF"/>
              </a:highlight>
              <a:latin typeface="Roboto"/>
              <a:ea typeface="Roboto"/>
              <a:cs typeface="Roboto"/>
              <a:sym typeface="Roboto"/>
            </a:endParaRPr>
          </a:p>
          <a:p>
            <a:pPr indent="-298450" lvl="0" marL="457200" rtl="0" algn="l">
              <a:spcBef>
                <a:spcPts val="0"/>
              </a:spcBef>
              <a:spcAft>
                <a:spcPts val="0"/>
              </a:spcAft>
              <a:buClr>
                <a:srgbClr val="424242"/>
              </a:buClr>
              <a:buSzPts val="1100"/>
              <a:buFont typeface="Roboto"/>
              <a:buChar char="●"/>
            </a:pPr>
            <a:r>
              <a:rPr lang="en-GB">
                <a:solidFill>
                  <a:srgbClr val="4D5156"/>
                </a:solidFill>
              </a:rPr>
              <a:t>Provides businesses with the capability to understand their internal business procedures in graphical notations. Before BPMN was introduced there was no common language to represent a business process.</a:t>
            </a:r>
            <a:endParaRPr>
              <a:solidFill>
                <a:srgbClr val="4D5156"/>
              </a:solidFill>
            </a:endParaRPr>
          </a:p>
          <a:p>
            <a:pPr indent="0" lvl="0" marL="457200" rtl="0" algn="l">
              <a:spcBef>
                <a:spcPts val="0"/>
              </a:spcBef>
              <a:spcAft>
                <a:spcPts val="0"/>
              </a:spcAft>
              <a:buNone/>
            </a:pPr>
            <a:r>
              <a:t/>
            </a:r>
            <a:endParaRPr>
              <a:solidFill>
                <a:srgbClr val="4D5156"/>
              </a:solidFill>
            </a:endParaRPr>
          </a:p>
          <a:p>
            <a:pPr indent="-298450" lvl="0" marL="457200" rtl="0" algn="l">
              <a:spcBef>
                <a:spcPts val="0"/>
              </a:spcBef>
              <a:spcAft>
                <a:spcPts val="0"/>
              </a:spcAft>
              <a:buClr>
                <a:srgbClr val="4D5156"/>
              </a:buClr>
              <a:buSzPts val="1100"/>
              <a:buChar char="●"/>
            </a:pPr>
            <a:r>
              <a:rPr lang="en-GB">
                <a:solidFill>
                  <a:srgbClr val="333333"/>
                </a:solidFill>
                <a:highlight>
                  <a:srgbClr val="FFFFFF"/>
                </a:highlight>
              </a:rPr>
              <a:t>BPMS is the software tool used to improve an organization's business processes,  through the definition, automation, and analysis of business processes</a:t>
            </a:r>
            <a:endParaRPr>
              <a:solidFill>
                <a:srgbClr val="31313C"/>
              </a:solidFill>
              <a:highlight>
                <a:srgbClr val="FFFFFF"/>
              </a:highlight>
            </a:endParaRPr>
          </a:p>
          <a:p>
            <a:pPr indent="0" lvl="0" marL="0" rtl="0" algn="l">
              <a:lnSpc>
                <a:spcPct val="115000"/>
              </a:lnSpc>
              <a:spcBef>
                <a:spcPts val="3600"/>
              </a:spcBef>
              <a:spcAft>
                <a:spcPts val="0"/>
              </a:spcAft>
              <a:buNone/>
            </a:pPr>
            <a:r>
              <a:t/>
            </a:r>
            <a:endParaRPr>
              <a:solidFill>
                <a:srgbClr val="31313C"/>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960d643b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960d643b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business process is a collection of interrelated activities performed in response to an independent trigger to deliver a specific result.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BPMN 2.0 is now an ISO standard and not vendor specific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17.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0.png"/><Relationship Id="rId7" Type="http://schemas.openxmlformats.org/officeDocument/2006/relationships/image" Target="../media/image22.png"/><Relationship Id="rId8"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 Skeptics view of using the BPM tool</a:t>
            </a:r>
            <a:endParaRPr/>
          </a:p>
        </p:txBody>
      </p:sp>
      <p:pic>
        <p:nvPicPr>
          <p:cNvPr id="55" name="Google Shape;55;p13"/>
          <p:cNvPicPr preferRelativeResize="0"/>
          <p:nvPr/>
        </p:nvPicPr>
        <p:blipFill>
          <a:blip r:embed="rId3">
            <a:alphaModFix/>
          </a:blip>
          <a:stretch>
            <a:fillRect/>
          </a:stretch>
        </p:blipFill>
        <p:spPr>
          <a:xfrm>
            <a:off x="3414766" y="1718251"/>
            <a:ext cx="2314469" cy="792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4D5156"/>
                </a:solidFill>
              </a:rPr>
              <a:t>BPMN 2.0 Building Blocks</a:t>
            </a:r>
            <a:endParaRPr>
              <a:solidFill>
                <a:srgbClr val="4D5156"/>
              </a:solidFill>
            </a:endParaRPr>
          </a:p>
        </p:txBody>
      </p:sp>
      <p:pic>
        <p:nvPicPr>
          <p:cNvPr id="120" name="Google Shape;120;p22"/>
          <p:cNvPicPr preferRelativeResize="0"/>
          <p:nvPr/>
        </p:nvPicPr>
        <p:blipFill>
          <a:blip r:embed="rId3">
            <a:alphaModFix/>
          </a:blip>
          <a:stretch>
            <a:fillRect/>
          </a:stretch>
        </p:blipFill>
        <p:spPr>
          <a:xfrm>
            <a:off x="3335775" y="1259525"/>
            <a:ext cx="1920240" cy="1992702"/>
          </a:xfrm>
          <a:prstGeom prst="rect">
            <a:avLst/>
          </a:prstGeom>
          <a:noFill/>
          <a:ln>
            <a:noFill/>
          </a:ln>
        </p:spPr>
      </p:pic>
      <p:pic>
        <p:nvPicPr>
          <p:cNvPr id="121" name="Google Shape;121;p22"/>
          <p:cNvPicPr preferRelativeResize="0"/>
          <p:nvPr/>
        </p:nvPicPr>
        <p:blipFill>
          <a:blip r:embed="rId4">
            <a:alphaModFix/>
          </a:blip>
          <a:stretch>
            <a:fillRect/>
          </a:stretch>
        </p:blipFill>
        <p:spPr>
          <a:xfrm>
            <a:off x="429715" y="1259525"/>
            <a:ext cx="1143000" cy="1607344"/>
          </a:xfrm>
          <a:prstGeom prst="rect">
            <a:avLst/>
          </a:prstGeom>
          <a:noFill/>
          <a:ln>
            <a:noFill/>
          </a:ln>
        </p:spPr>
      </p:pic>
      <p:pic>
        <p:nvPicPr>
          <p:cNvPr id="122" name="Google Shape;122;p22"/>
          <p:cNvPicPr preferRelativeResize="0"/>
          <p:nvPr/>
        </p:nvPicPr>
        <p:blipFill>
          <a:blip r:embed="rId5">
            <a:alphaModFix/>
          </a:blip>
          <a:stretch>
            <a:fillRect/>
          </a:stretch>
        </p:blipFill>
        <p:spPr>
          <a:xfrm>
            <a:off x="5673990" y="1259525"/>
            <a:ext cx="1166946" cy="2333893"/>
          </a:xfrm>
          <a:prstGeom prst="rect">
            <a:avLst/>
          </a:prstGeom>
          <a:noFill/>
          <a:ln>
            <a:noFill/>
          </a:ln>
        </p:spPr>
      </p:pic>
      <p:pic>
        <p:nvPicPr>
          <p:cNvPr id="123" name="Google Shape;123;p22"/>
          <p:cNvPicPr preferRelativeResize="0"/>
          <p:nvPr/>
        </p:nvPicPr>
        <p:blipFill>
          <a:blip r:embed="rId6">
            <a:alphaModFix/>
          </a:blip>
          <a:stretch>
            <a:fillRect/>
          </a:stretch>
        </p:blipFill>
        <p:spPr>
          <a:xfrm>
            <a:off x="1920561" y="1259525"/>
            <a:ext cx="857250" cy="1643062"/>
          </a:xfrm>
          <a:prstGeom prst="rect">
            <a:avLst/>
          </a:prstGeom>
          <a:noFill/>
          <a:ln>
            <a:noFill/>
          </a:ln>
        </p:spPr>
      </p:pic>
      <p:pic>
        <p:nvPicPr>
          <p:cNvPr id="124" name="Google Shape;124;p22"/>
          <p:cNvPicPr preferRelativeResize="0"/>
          <p:nvPr/>
        </p:nvPicPr>
        <p:blipFill>
          <a:blip r:embed="rId7">
            <a:alphaModFix/>
          </a:blip>
          <a:stretch>
            <a:fillRect/>
          </a:stretch>
        </p:blipFill>
        <p:spPr>
          <a:xfrm>
            <a:off x="6483474" y="1175250"/>
            <a:ext cx="8612" cy="31137"/>
          </a:xfrm>
          <a:prstGeom prst="rect">
            <a:avLst/>
          </a:prstGeom>
          <a:noFill/>
          <a:ln>
            <a:noFill/>
          </a:ln>
        </p:spPr>
      </p:pic>
      <p:pic>
        <p:nvPicPr>
          <p:cNvPr id="125" name="Google Shape;125;p22"/>
          <p:cNvPicPr preferRelativeResize="0"/>
          <p:nvPr/>
        </p:nvPicPr>
        <p:blipFill>
          <a:blip r:embed="rId8">
            <a:alphaModFix/>
          </a:blip>
          <a:stretch>
            <a:fillRect/>
          </a:stretch>
        </p:blipFill>
        <p:spPr>
          <a:xfrm>
            <a:off x="7258899" y="1259525"/>
            <a:ext cx="970362" cy="35057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Participants - </a:t>
            </a:r>
            <a:r>
              <a:rPr lang="en-GB">
                <a:solidFill>
                  <a:schemeClr val="dk2"/>
                </a:solidFill>
              </a:rPr>
              <a:t>Pools and Lanes</a:t>
            </a:r>
            <a:endParaRPr>
              <a:solidFill>
                <a:schemeClr val="dk2"/>
              </a:solidFill>
            </a:endParaRPr>
          </a:p>
        </p:txBody>
      </p:sp>
      <p:pic>
        <p:nvPicPr>
          <p:cNvPr id="131" name="Google Shape;131;p23"/>
          <p:cNvPicPr preferRelativeResize="0"/>
          <p:nvPr/>
        </p:nvPicPr>
        <p:blipFill>
          <a:blip r:embed="rId3">
            <a:alphaModFix/>
          </a:blip>
          <a:stretch>
            <a:fillRect/>
          </a:stretch>
        </p:blipFill>
        <p:spPr>
          <a:xfrm>
            <a:off x="1900525" y="2978325"/>
            <a:ext cx="5342951" cy="1970524"/>
          </a:xfrm>
          <a:prstGeom prst="rect">
            <a:avLst/>
          </a:prstGeom>
          <a:noFill/>
          <a:ln>
            <a:noFill/>
          </a:ln>
        </p:spPr>
      </p:pic>
      <p:pic>
        <p:nvPicPr>
          <p:cNvPr id="132" name="Google Shape;132;p23"/>
          <p:cNvPicPr preferRelativeResize="0"/>
          <p:nvPr/>
        </p:nvPicPr>
        <p:blipFill>
          <a:blip r:embed="rId4">
            <a:alphaModFix/>
          </a:blip>
          <a:stretch>
            <a:fillRect/>
          </a:stretch>
        </p:blipFill>
        <p:spPr>
          <a:xfrm>
            <a:off x="2128750" y="1170125"/>
            <a:ext cx="5038900" cy="1738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Gateways</a:t>
            </a:r>
            <a:endParaRPr>
              <a:solidFill>
                <a:schemeClr val="dk2"/>
              </a:solidFill>
            </a:endParaRPr>
          </a:p>
        </p:txBody>
      </p:sp>
      <p:grpSp>
        <p:nvGrpSpPr>
          <p:cNvPr id="138" name="Google Shape;138;p24"/>
          <p:cNvGrpSpPr/>
          <p:nvPr/>
        </p:nvGrpSpPr>
        <p:grpSpPr>
          <a:xfrm>
            <a:off x="304800" y="3007200"/>
            <a:ext cx="4159927" cy="1942625"/>
            <a:chOff x="304800" y="3007200"/>
            <a:chExt cx="4159927" cy="1942625"/>
          </a:xfrm>
        </p:grpSpPr>
        <p:sp>
          <p:nvSpPr>
            <p:cNvPr id="139" name="Google Shape;139;p24"/>
            <p:cNvSpPr txBox="1"/>
            <p:nvPr/>
          </p:nvSpPr>
          <p:spPr>
            <a:xfrm>
              <a:off x="1089063" y="4606325"/>
              <a:ext cx="2591400" cy="3435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GB" sz="1200">
                  <a:solidFill>
                    <a:schemeClr val="dk1"/>
                  </a:solidFill>
                  <a:highlight>
                    <a:srgbClr val="FFFFFF"/>
                  </a:highlight>
                  <a:latin typeface="Roboto"/>
                  <a:ea typeface="Roboto"/>
                  <a:cs typeface="Roboto"/>
                  <a:sym typeface="Roboto"/>
                </a:rPr>
                <a:t>Parallel Gateways</a:t>
              </a:r>
              <a:endParaRPr b="1" sz="1200">
                <a:solidFill>
                  <a:schemeClr val="dk1"/>
                </a:solidFill>
                <a:highlight>
                  <a:srgbClr val="FFFFFF"/>
                </a:highlight>
                <a:latin typeface="Roboto"/>
                <a:ea typeface="Roboto"/>
                <a:cs typeface="Roboto"/>
                <a:sym typeface="Roboto"/>
              </a:endParaRPr>
            </a:p>
            <a:p>
              <a:pPr indent="0" lvl="0" marL="0" rtl="0" algn="l">
                <a:spcBef>
                  <a:spcPts val="700"/>
                </a:spcBef>
                <a:spcAft>
                  <a:spcPts val="0"/>
                </a:spcAft>
                <a:buNone/>
              </a:pPr>
              <a:r>
                <a:t/>
              </a:r>
              <a:endParaRPr/>
            </a:p>
          </p:txBody>
        </p:sp>
        <p:pic>
          <p:nvPicPr>
            <p:cNvPr id="140" name="Google Shape;140;p24"/>
            <p:cNvPicPr preferRelativeResize="0"/>
            <p:nvPr/>
          </p:nvPicPr>
          <p:blipFill>
            <a:blip r:embed="rId3">
              <a:alphaModFix/>
            </a:blip>
            <a:stretch>
              <a:fillRect/>
            </a:stretch>
          </p:blipFill>
          <p:spPr>
            <a:xfrm>
              <a:off x="304800" y="3007200"/>
              <a:ext cx="4159927" cy="1523413"/>
            </a:xfrm>
            <a:prstGeom prst="rect">
              <a:avLst/>
            </a:prstGeom>
            <a:noFill/>
            <a:ln>
              <a:noFill/>
            </a:ln>
          </p:spPr>
        </p:pic>
      </p:grpSp>
      <p:grpSp>
        <p:nvGrpSpPr>
          <p:cNvPr id="141" name="Google Shape;141;p24"/>
          <p:cNvGrpSpPr/>
          <p:nvPr/>
        </p:nvGrpSpPr>
        <p:grpSpPr>
          <a:xfrm>
            <a:off x="311700" y="1204925"/>
            <a:ext cx="4159926" cy="1576450"/>
            <a:chOff x="311700" y="1283900"/>
            <a:chExt cx="4159926" cy="1576450"/>
          </a:xfrm>
        </p:grpSpPr>
        <p:sp>
          <p:nvSpPr>
            <p:cNvPr id="142" name="Google Shape;142;p24"/>
            <p:cNvSpPr txBox="1"/>
            <p:nvPr/>
          </p:nvSpPr>
          <p:spPr>
            <a:xfrm>
              <a:off x="1145200" y="2571750"/>
              <a:ext cx="2591400" cy="2886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Data-based Exclusive Gateways</a:t>
              </a:r>
              <a:endParaRPr b="1" sz="1200">
                <a:solidFill>
                  <a:schemeClr val="dk1"/>
                </a:solidFill>
                <a:latin typeface="Roboto"/>
                <a:ea typeface="Roboto"/>
                <a:cs typeface="Roboto"/>
                <a:sym typeface="Roboto"/>
              </a:endParaRPr>
            </a:p>
            <a:p>
              <a:pPr indent="0" lvl="0" marL="0" rtl="0" algn="l">
                <a:spcBef>
                  <a:spcPts val="700"/>
                </a:spcBef>
                <a:spcAft>
                  <a:spcPts val="0"/>
                </a:spcAft>
                <a:buNone/>
              </a:pPr>
              <a:r>
                <a:t/>
              </a:r>
              <a:endParaRPr/>
            </a:p>
          </p:txBody>
        </p:sp>
        <p:pic>
          <p:nvPicPr>
            <p:cNvPr id="143" name="Google Shape;143;p24"/>
            <p:cNvPicPr preferRelativeResize="0"/>
            <p:nvPr/>
          </p:nvPicPr>
          <p:blipFill>
            <a:blip r:embed="rId4">
              <a:alphaModFix/>
            </a:blip>
            <a:stretch>
              <a:fillRect/>
            </a:stretch>
          </p:blipFill>
          <p:spPr>
            <a:xfrm>
              <a:off x="311700" y="1283900"/>
              <a:ext cx="4159926" cy="1287850"/>
            </a:xfrm>
            <a:prstGeom prst="rect">
              <a:avLst/>
            </a:prstGeom>
            <a:noFill/>
            <a:ln>
              <a:noFill/>
            </a:ln>
          </p:spPr>
        </p:pic>
      </p:grpSp>
      <p:pic>
        <p:nvPicPr>
          <p:cNvPr id="144" name="Google Shape;144;p24"/>
          <p:cNvPicPr preferRelativeResize="0"/>
          <p:nvPr/>
        </p:nvPicPr>
        <p:blipFill>
          <a:blip r:embed="rId5">
            <a:alphaModFix/>
          </a:blip>
          <a:stretch>
            <a:fillRect/>
          </a:stretch>
        </p:blipFill>
        <p:spPr>
          <a:xfrm>
            <a:off x="4471625" y="1052525"/>
            <a:ext cx="4423350" cy="142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595959"/>
                </a:solidFill>
              </a:rPr>
              <a:t>Events</a:t>
            </a:r>
            <a:endParaRPr>
              <a:solidFill>
                <a:srgbClr val="595959"/>
              </a:solidFill>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rgbClr val="0075FF"/>
              </a:solidFill>
              <a:highlight>
                <a:srgbClr val="FFFFFF"/>
              </a:highlight>
            </a:endParaRPr>
          </a:p>
          <a:p>
            <a:pPr indent="0" lvl="0" marL="0" rtl="0" algn="l">
              <a:spcBef>
                <a:spcPts val="900"/>
              </a:spcBef>
              <a:spcAft>
                <a:spcPts val="1600"/>
              </a:spcAft>
              <a:buNone/>
            </a:pPr>
            <a:r>
              <a:t/>
            </a:r>
            <a:endParaRPr/>
          </a:p>
        </p:txBody>
      </p:sp>
      <p:grpSp>
        <p:nvGrpSpPr>
          <p:cNvPr id="151" name="Google Shape;151;p25"/>
          <p:cNvGrpSpPr/>
          <p:nvPr/>
        </p:nvGrpSpPr>
        <p:grpSpPr>
          <a:xfrm>
            <a:off x="2170050" y="923875"/>
            <a:ext cx="4803899" cy="1984850"/>
            <a:chOff x="2170050" y="923875"/>
            <a:chExt cx="4803899" cy="1984850"/>
          </a:xfrm>
        </p:grpSpPr>
        <p:pic>
          <p:nvPicPr>
            <p:cNvPr id="152" name="Google Shape;152;p25"/>
            <p:cNvPicPr preferRelativeResize="0"/>
            <p:nvPr/>
          </p:nvPicPr>
          <p:blipFill>
            <a:blip r:embed="rId3">
              <a:alphaModFix/>
            </a:blip>
            <a:stretch>
              <a:fillRect/>
            </a:stretch>
          </p:blipFill>
          <p:spPr>
            <a:xfrm>
              <a:off x="2170050" y="923875"/>
              <a:ext cx="4803899" cy="1541300"/>
            </a:xfrm>
            <a:prstGeom prst="rect">
              <a:avLst/>
            </a:prstGeom>
            <a:noFill/>
            <a:ln>
              <a:noFill/>
            </a:ln>
          </p:spPr>
        </p:pic>
        <p:sp>
          <p:nvSpPr>
            <p:cNvPr id="153" name="Google Shape;153;p25"/>
            <p:cNvSpPr txBox="1"/>
            <p:nvPr/>
          </p:nvSpPr>
          <p:spPr>
            <a:xfrm>
              <a:off x="3437250" y="2569125"/>
              <a:ext cx="22695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None Events</a:t>
              </a:r>
              <a:endParaRPr b="1"/>
            </a:p>
          </p:txBody>
        </p:sp>
      </p:grpSp>
      <p:grpSp>
        <p:nvGrpSpPr>
          <p:cNvPr id="154" name="Google Shape;154;p25"/>
          <p:cNvGrpSpPr/>
          <p:nvPr/>
        </p:nvGrpSpPr>
        <p:grpSpPr>
          <a:xfrm>
            <a:off x="2262140" y="3061050"/>
            <a:ext cx="4619720" cy="1701550"/>
            <a:chOff x="2262140" y="3061050"/>
            <a:chExt cx="4619720" cy="1701550"/>
          </a:xfrm>
        </p:grpSpPr>
        <p:pic>
          <p:nvPicPr>
            <p:cNvPr id="155" name="Google Shape;155;p25"/>
            <p:cNvPicPr preferRelativeResize="0"/>
            <p:nvPr/>
          </p:nvPicPr>
          <p:blipFill>
            <a:blip r:embed="rId4">
              <a:alphaModFix/>
            </a:blip>
            <a:stretch>
              <a:fillRect/>
            </a:stretch>
          </p:blipFill>
          <p:spPr>
            <a:xfrm>
              <a:off x="2262140" y="3061050"/>
              <a:ext cx="4619720" cy="1337900"/>
            </a:xfrm>
            <a:prstGeom prst="rect">
              <a:avLst/>
            </a:prstGeom>
            <a:noFill/>
            <a:ln>
              <a:noFill/>
            </a:ln>
          </p:spPr>
        </p:pic>
        <p:sp>
          <p:nvSpPr>
            <p:cNvPr id="156" name="Google Shape;156;p25"/>
            <p:cNvSpPr txBox="1"/>
            <p:nvPr/>
          </p:nvSpPr>
          <p:spPr>
            <a:xfrm>
              <a:off x="3437250" y="4423000"/>
              <a:ext cx="22695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Timer Events</a:t>
              </a:r>
              <a:endParaRPr b="1"/>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595959"/>
                </a:solidFill>
              </a:rPr>
              <a:t>Tasks</a:t>
            </a:r>
            <a:endParaRPr>
              <a:solidFill>
                <a:srgbClr val="595959"/>
              </a:solidFill>
            </a:endParaRPr>
          </a:p>
        </p:txBody>
      </p:sp>
      <p:grpSp>
        <p:nvGrpSpPr>
          <p:cNvPr id="162" name="Google Shape;162;p26"/>
          <p:cNvGrpSpPr/>
          <p:nvPr/>
        </p:nvGrpSpPr>
        <p:grpSpPr>
          <a:xfrm>
            <a:off x="311700" y="1335252"/>
            <a:ext cx="1543050" cy="3185950"/>
            <a:chOff x="311700" y="1335252"/>
            <a:chExt cx="1543050" cy="3185950"/>
          </a:xfrm>
        </p:grpSpPr>
        <p:pic>
          <p:nvPicPr>
            <p:cNvPr id="163" name="Google Shape;163;p26"/>
            <p:cNvPicPr preferRelativeResize="0"/>
            <p:nvPr/>
          </p:nvPicPr>
          <p:blipFill>
            <a:blip r:embed="rId3">
              <a:alphaModFix/>
            </a:blip>
            <a:stretch>
              <a:fillRect/>
            </a:stretch>
          </p:blipFill>
          <p:spPr>
            <a:xfrm>
              <a:off x="473613" y="1335252"/>
              <a:ext cx="1381125" cy="1526506"/>
            </a:xfrm>
            <a:prstGeom prst="rect">
              <a:avLst/>
            </a:prstGeom>
            <a:noFill/>
            <a:ln>
              <a:noFill/>
            </a:ln>
          </p:spPr>
        </p:pic>
        <p:pic>
          <p:nvPicPr>
            <p:cNvPr id="164" name="Google Shape;164;p26"/>
            <p:cNvPicPr preferRelativeResize="0"/>
            <p:nvPr/>
          </p:nvPicPr>
          <p:blipFill>
            <a:blip r:embed="rId4">
              <a:alphaModFix/>
            </a:blip>
            <a:stretch>
              <a:fillRect/>
            </a:stretch>
          </p:blipFill>
          <p:spPr>
            <a:xfrm>
              <a:off x="311700" y="2834613"/>
              <a:ext cx="1543050" cy="1686589"/>
            </a:xfrm>
            <a:prstGeom prst="rect">
              <a:avLst/>
            </a:prstGeom>
            <a:noFill/>
            <a:ln>
              <a:noFill/>
            </a:ln>
          </p:spPr>
        </p:pic>
      </p:grpSp>
      <p:grpSp>
        <p:nvGrpSpPr>
          <p:cNvPr id="165" name="Google Shape;165;p26"/>
          <p:cNvGrpSpPr/>
          <p:nvPr/>
        </p:nvGrpSpPr>
        <p:grpSpPr>
          <a:xfrm>
            <a:off x="3396606" y="1121000"/>
            <a:ext cx="1419225" cy="3400202"/>
            <a:chOff x="3396606" y="1121000"/>
            <a:chExt cx="1419225" cy="3400202"/>
          </a:xfrm>
        </p:grpSpPr>
        <p:pic>
          <p:nvPicPr>
            <p:cNvPr id="166" name="Google Shape;166;p26"/>
            <p:cNvPicPr preferRelativeResize="0"/>
            <p:nvPr/>
          </p:nvPicPr>
          <p:blipFill>
            <a:blip r:embed="rId5">
              <a:alphaModFix/>
            </a:blip>
            <a:stretch>
              <a:fillRect/>
            </a:stretch>
          </p:blipFill>
          <p:spPr>
            <a:xfrm>
              <a:off x="3448988" y="1121000"/>
              <a:ext cx="1314450" cy="1740758"/>
            </a:xfrm>
            <a:prstGeom prst="rect">
              <a:avLst/>
            </a:prstGeom>
            <a:noFill/>
            <a:ln>
              <a:noFill/>
            </a:ln>
          </p:spPr>
        </p:pic>
        <p:pic>
          <p:nvPicPr>
            <p:cNvPr id="167" name="Google Shape;167;p26"/>
            <p:cNvPicPr preferRelativeResize="0"/>
            <p:nvPr/>
          </p:nvPicPr>
          <p:blipFill>
            <a:blip r:embed="rId6">
              <a:alphaModFix/>
            </a:blip>
            <a:stretch>
              <a:fillRect/>
            </a:stretch>
          </p:blipFill>
          <p:spPr>
            <a:xfrm>
              <a:off x="3396606" y="2920025"/>
              <a:ext cx="1419225" cy="1601177"/>
            </a:xfrm>
            <a:prstGeom prst="rect">
              <a:avLst/>
            </a:prstGeom>
            <a:noFill/>
            <a:ln>
              <a:noFill/>
            </a:ln>
          </p:spPr>
        </p:pic>
      </p:grpSp>
      <p:grpSp>
        <p:nvGrpSpPr>
          <p:cNvPr id="168" name="Google Shape;168;p26"/>
          <p:cNvGrpSpPr/>
          <p:nvPr/>
        </p:nvGrpSpPr>
        <p:grpSpPr>
          <a:xfrm>
            <a:off x="6357688" y="1117096"/>
            <a:ext cx="1632543" cy="3404106"/>
            <a:chOff x="6357688" y="1117096"/>
            <a:chExt cx="1632543" cy="3404106"/>
          </a:xfrm>
        </p:grpSpPr>
        <p:pic>
          <p:nvPicPr>
            <p:cNvPr id="169" name="Google Shape;169;p26"/>
            <p:cNvPicPr preferRelativeResize="0"/>
            <p:nvPr/>
          </p:nvPicPr>
          <p:blipFill>
            <a:blip r:embed="rId7">
              <a:alphaModFix/>
            </a:blip>
            <a:stretch>
              <a:fillRect/>
            </a:stretch>
          </p:blipFill>
          <p:spPr>
            <a:xfrm>
              <a:off x="6357688" y="1117096"/>
              <a:ext cx="1495425" cy="1744662"/>
            </a:xfrm>
            <a:prstGeom prst="rect">
              <a:avLst/>
            </a:prstGeom>
            <a:noFill/>
            <a:ln>
              <a:noFill/>
            </a:ln>
          </p:spPr>
        </p:pic>
        <p:pic>
          <p:nvPicPr>
            <p:cNvPr id="170" name="Google Shape;170;p26"/>
            <p:cNvPicPr preferRelativeResize="0"/>
            <p:nvPr/>
          </p:nvPicPr>
          <p:blipFill>
            <a:blip r:embed="rId8">
              <a:alphaModFix/>
            </a:blip>
            <a:stretch>
              <a:fillRect/>
            </a:stretch>
          </p:blipFill>
          <p:spPr>
            <a:xfrm>
              <a:off x="6357687" y="2924938"/>
              <a:ext cx="1632543" cy="159626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Sub Processes</a:t>
            </a:r>
            <a:endParaRPr>
              <a:solidFill>
                <a:schemeClr val="dk2"/>
              </a:solidFill>
            </a:endParaRPr>
          </a:p>
        </p:txBody>
      </p:sp>
      <p:pic>
        <p:nvPicPr>
          <p:cNvPr id="176" name="Google Shape;176;p27"/>
          <p:cNvPicPr preferRelativeResize="0"/>
          <p:nvPr/>
        </p:nvPicPr>
        <p:blipFill>
          <a:blip r:embed="rId3">
            <a:alphaModFix/>
          </a:blip>
          <a:stretch>
            <a:fillRect/>
          </a:stretch>
        </p:blipFill>
        <p:spPr>
          <a:xfrm>
            <a:off x="1643126" y="2955650"/>
            <a:ext cx="5179075" cy="1443225"/>
          </a:xfrm>
          <a:prstGeom prst="rect">
            <a:avLst/>
          </a:prstGeom>
          <a:noFill/>
          <a:ln>
            <a:noFill/>
          </a:ln>
        </p:spPr>
      </p:pic>
      <p:sp>
        <p:nvSpPr>
          <p:cNvPr id="177" name="Google Shape;177;p27"/>
          <p:cNvSpPr txBox="1"/>
          <p:nvPr/>
        </p:nvSpPr>
        <p:spPr>
          <a:xfrm>
            <a:off x="2591900" y="4539175"/>
            <a:ext cx="32097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Expanded Sub Process</a:t>
            </a:r>
            <a:endParaRPr b="1"/>
          </a:p>
        </p:txBody>
      </p:sp>
      <p:pic>
        <p:nvPicPr>
          <p:cNvPr id="178" name="Google Shape;178;p27"/>
          <p:cNvPicPr preferRelativeResize="0"/>
          <p:nvPr/>
        </p:nvPicPr>
        <p:blipFill>
          <a:blip r:embed="rId4">
            <a:alphaModFix/>
          </a:blip>
          <a:stretch>
            <a:fillRect/>
          </a:stretch>
        </p:blipFill>
        <p:spPr>
          <a:xfrm>
            <a:off x="2374362" y="1070350"/>
            <a:ext cx="3939976" cy="1315875"/>
          </a:xfrm>
          <a:prstGeom prst="rect">
            <a:avLst/>
          </a:prstGeom>
          <a:noFill/>
          <a:ln>
            <a:noFill/>
          </a:ln>
        </p:spPr>
      </p:pic>
      <p:sp>
        <p:nvSpPr>
          <p:cNvPr id="179" name="Google Shape;179;p27"/>
          <p:cNvSpPr txBox="1"/>
          <p:nvPr/>
        </p:nvSpPr>
        <p:spPr>
          <a:xfrm>
            <a:off x="2416650" y="2444175"/>
            <a:ext cx="43107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Sub Process with external process definition</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595959"/>
                </a:solidFill>
              </a:rPr>
              <a:t>Call Activity</a:t>
            </a:r>
            <a:endParaRPr>
              <a:solidFill>
                <a:srgbClr val="595959"/>
              </a:solidFill>
            </a:endParaRPr>
          </a:p>
        </p:txBody>
      </p:sp>
      <p:pic>
        <p:nvPicPr>
          <p:cNvPr id="185" name="Google Shape;185;p28"/>
          <p:cNvPicPr preferRelativeResize="0"/>
          <p:nvPr/>
        </p:nvPicPr>
        <p:blipFill>
          <a:blip r:embed="rId3">
            <a:alphaModFix/>
          </a:blip>
          <a:stretch>
            <a:fillRect/>
          </a:stretch>
        </p:blipFill>
        <p:spPr>
          <a:xfrm>
            <a:off x="2231300" y="1472700"/>
            <a:ext cx="4681401" cy="1737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2"/>
                </a:solidFill>
              </a:rPr>
              <a:t>Camunda BPM Architecture</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Camunda BPM Components</a:t>
            </a:r>
            <a:endParaRPr>
              <a:solidFill>
                <a:schemeClr val="dk2"/>
              </a:solidFill>
            </a:endParaRPr>
          </a:p>
        </p:txBody>
      </p:sp>
      <p:sp>
        <p:nvSpPr>
          <p:cNvPr id="196" name="Google Shape;19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4D5156"/>
              </a:solidFill>
              <a:highlight>
                <a:srgbClr val="FFFFFF"/>
              </a:highlight>
            </a:endParaRPr>
          </a:p>
          <a:p>
            <a:pPr indent="0" lvl="0" marL="457200" rtl="0" algn="l">
              <a:spcBef>
                <a:spcPts val="1600"/>
              </a:spcBef>
              <a:spcAft>
                <a:spcPts val="0"/>
              </a:spcAft>
              <a:buNone/>
            </a:pPr>
            <a:r>
              <a:t/>
            </a:r>
            <a:endParaRPr b="1">
              <a:solidFill>
                <a:srgbClr val="4D5156"/>
              </a:solidFill>
              <a:highlight>
                <a:srgbClr val="FFFFFF"/>
              </a:highlight>
            </a:endParaRPr>
          </a:p>
          <a:p>
            <a:pPr indent="0" lvl="0" marL="0" rtl="0" algn="ctr">
              <a:spcBef>
                <a:spcPts val="1600"/>
              </a:spcBef>
              <a:spcAft>
                <a:spcPts val="600"/>
              </a:spcAft>
              <a:buNone/>
            </a:pPr>
            <a:r>
              <a:t/>
            </a:r>
            <a:endParaRPr/>
          </a:p>
        </p:txBody>
      </p:sp>
      <p:pic>
        <p:nvPicPr>
          <p:cNvPr id="197" name="Google Shape;197;p30"/>
          <p:cNvPicPr preferRelativeResize="0"/>
          <p:nvPr/>
        </p:nvPicPr>
        <p:blipFill>
          <a:blip r:embed="rId3">
            <a:alphaModFix/>
          </a:blip>
          <a:stretch>
            <a:fillRect/>
          </a:stretch>
        </p:blipFill>
        <p:spPr>
          <a:xfrm>
            <a:off x="1358075" y="1085100"/>
            <a:ext cx="6224498" cy="3551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Live Demo</a:t>
            </a:r>
            <a:endParaRPr>
              <a:solidFill>
                <a:schemeClr val="dk2"/>
              </a:solidFill>
            </a:endParaRPr>
          </a:p>
        </p:txBody>
      </p:sp>
      <p:sp>
        <p:nvSpPr>
          <p:cNvPr id="203" name="Google Shape;20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GB"/>
              <a:t>Design a process</a:t>
            </a:r>
            <a:endParaRPr/>
          </a:p>
          <a:p>
            <a:pPr indent="-342900" lvl="0" marL="457200" rtl="0" algn="l">
              <a:spcBef>
                <a:spcPts val="0"/>
              </a:spcBef>
              <a:spcAft>
                <a:spcPts val="0"/>
              </a:spcAft>
              <a:buSzPts val="1800"/>
              <a:buChar char="●"/>
            </a:pPr>
            <a:r>
              <a:rPr lang="en-GB"/>
              <a:t>Implement &amp; Deploy</a:t>
            </a:r>
            <a:endParaRPr/>
          </a:p>
          <a:p>
            <a:pPr indent="-342900" lvl="0" marL="457200" rtl="0" algn="l">
              <a:spcBef>
                <a:spcPts val="0"/>
              </a:spcBef>
              <a:spcAft>
                <a:spcPts val="0"/>
              </a:spcAft>
              <a:buSzPts val="1800"/>
              <a:buChar char="●"/>
            </a:pPr>
            <a:r>
              <a:rPr lang="en-GB"/>
              <a:t>Operate</a:t>
            </a:r>
            <a:endParaRPr/>
          </a:p>
          <a:p>
            <a:pPr indent="-342900" lvl="0" marL="457200" rtl="0" algn="l">
              <a:spcBef>
                <a:spcPts val="0"/>
              </a:spcBef>
              <a:spcAft>
                <a:spcPts val="0"/>
              </a:spcAft>
              <a:buSzPts val="1800"/>
              <a:buChar char="●"/>
            </a:pPr>
            <a:r>
              <a:rPr lang="en-GB"/>
              <a:t>Analyze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Agenda</a:t>
            </a:r>
            <a:endParaRPr>
              <a:solidFill>
                <a:schemeClr val="dk2"/>
              </a:solidFill>
            </a:endParaRPr>
          </a:p>
        </p:txBody>
      </p:sp>
      <p:pic>
        <p:nvPicPr>
          <p:cNvPr id="61" name="Google Shape;61;p14"/>
          <p:cNvPicPr preferRelativeResize="0"/>
          <p:nvPr/>
        </p:nvPicPr>
        <p:blipFill>
          <a:blip r:embed="rId3">
            <a:alphaModFix/>
          </a:blip>
          <a:stretch>
            <a:fillRect/>
          </a:stretch>
        </p:blipFill>
        <p:spPr>
          <a:xfrm>
            <a:off x="419275" y="2041275"/>
            <a:ext cx="8305450" cy="1295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2"/>
                </a:solidFill>
              </a:rPr>
              <a:t>Do all projects need BPM ?</a:t>
            </a:r>
            <a:endParaRPr>
              <a:solidFill>
                <a:schemeClr val="dk2"/>
              </a:solidFill>
            </a:endParaRPr>
          </a:p>
          <a:p>
            <a:pPr indent="0" lvl="0" marL="0" rtl="0" algn="l">
              <a:spcBef>
                <a:spcPts val="1600"/>
              </a:spcBef>
              <a:spcAft>
                <a:spcPts val="0"/>
              </a:spcAft>
              <a:buNone/>
            </a:pPr>
            <a:r>
              <a:t/>
            </a:r>
            <a:endParaRPr sz="1800">
              <a:solidFill>
                <a:schemeClr val="dk2"/>
              </a:solidFill>
            </a:endParaRPr>
          </a:p>
        </p:txBody>
      </p:sp>
      <p:sp>
        <p:nvSpPr>
          <p:cNvPr id="209" name="Google Shape;20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GB" sz="1300">
                <a:solidFill>
                  <a:schemeClr val="dk1"/>
                </a:solidFill>
              </a:rPr>
              <a:t>NO - for example for CRUD, mobile app, simple state</a:t>
            </a:r>
            <a:endParaRPr sz="1300">
              <a:solidFill>
                <a:schemeClr val="dk1"/>
              </a:solidFill>
            </a:endParaRPr>
          </a:p>
          <a:p>
            <a:pPr indent="-311150" lvl="0" marL="457200" rtl="0" algn="l">
              <a:spcBef>
                <a:spcPts val="0"/>
              </a:spcBef>
              <a:spcAft>
                <a:spcPts val="0"/>
              </a:spcAft>
              <a:buClr>
                <a:schemeClr val="dk1"/>
              </a:buClr>
              <a:buSzPts val="1300"/>
              <a:buChar char="●"/>
            </a:pPr>
            <a:r>
              <a:rPr lang="en-GB" sz="1300">
                <a:solidFill>
                  <a:schemeClr val="dk1"/>
                </a:solidFill>
              </a:rPr>
              <a:t>YES - Lots of processes, multiple roles and integrations</a:t>
            </a:r>
            <a:endParaRPr sz="1300">
              <a:solidFill>
                <a:schemeClr val="dk1"/>
              </a:solidFill>
            </a:endParaRPr>
          </a:p>
          <a:p>
            <a:pPr indent="-311150" lvl="0" marL="457200" rtl="0" algn="l">
              <a:spcBef>
                <a:spcPts val="0"/>
              </a:spcBef>
              <a:spcAft>
                <a:spcPts val="0"/>
              </a:spcAft>
              <a:buClr>
                <a:schemeClr val="dk1"/>
              </a:buClr>
              <a:buSzPts val="1300"/>
              <a:buChar char="●"/>
            </a:pPr>
            <a:r>
              <a:rPr lang="en-GB" sz="1300">
                <a:solidFill>
                  <a:schemeClr val="dk1"/>
                </a:solidFill>
              </a:rPr>
              <a:t>YES - Long lived processes</a:t>
            </a:r>
            <a:endParaRPr sz="13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  </a:t>
            </a:r>
            <a:r>
              <a:rPr lang="en-GB" sz="1400"/>
              <a:t> </a:t>
            </a:r>
            <a:r>
              <a:rPr b="1" lang="en-GB" sz="1400"/>
              <a:t>Community or Enterprise ?</a:t>
            </a:r>
            <a:endParaRPr b="1" sz="1400"/>
          </a:p>
          <a:p>
            <a:pPr indent="0" lvl="0" marL="0" rtl="0" algn="l">
              <a:spcBef>
                <a:spcPts val="0"/>
              </a:spcBef>
              <a:spcAft>
                <a:spcPts val="0"/>
              </a:spcAft>
              <a:buNone/>
            </a:pPr>
            <a:r>
              <a:t/>
            </a:r>
            <a:endParaRPr sz="1200">
              <a:solidFill>
                <a:schemeClr val="dk1"/>
              </a:solidFill>
            </a:endParaRPr>
          </a:p>
        </p:txBody>
      </p:sp>
      <p:pic>
        <p:nvPicPr>
          <p:cNvPr id="210" name="Google Shape;210;p32"/>
          <p:cNvPicPr preferRelativeResize="0"/>
          <p:nvPr/>
        </p:nvPicPr>
        <p:blipFill>
          <a:blip r:embed="rId3">
            <a:alphaModFix/>
          </a:blip>
          <a:stretch>
            <a:fillRect/>
          </a:stretch>
        </p:blipFill>
        <p:spPr>
          <a:xfrm>
            <a:off x="549575" y="2718022"/>
            <a:ext cx="4849476" cy="1354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chemeClr val="dk2"/>
                </a:solidFill>
              </a:rPr>
              <a:t>Business Problem</a:t>
            </a:r>
            <a:endParaRPr b="1">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Business Problem?</a:t>
            </a:r>
            <a:endParaRPr sz="4200">
              <a:solidFill>
                <a:schemeClr val="dk2"/>
              </a:solidFill>
            </a:endParaRPr>
          </a:p>
        </p:txBody>
      </p:sp>
      <p:sp>
        <p:nvSpPr>
          <p:cNvPr id="72" name="Google Shape;72;p16"/>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t>Scenario : </a:t>
            </a:r>
            <a:endParaRPr b="1" sz="1200"/>
          </a:p>
          <a:p>
            <a:pPr indent="-317500" lvl="0" marL="457200" rtl="0" algn="l">
              <a:spcBef>
                <a:spcPts val="1600"/>
              </a:spcBef>
              <a:spcAft>
                <a:spcPts val="0"/>
              </a:spcAft>
              <a:buSzPts val="1400"/>
              <a:buChar char="●"/>
            </a:pPr>
            <a:r>
              <a:rPr lang="en-GB" sz="1400"/>
              <a:t>Complex processes</a:t>
            </a:r>
            <a:endParaRPr sz="1400"/>
          </a:p>
          <a:p>
            <a:pPr indent="-317500" lvl="0" marL="457200" rtl="0" algn="l">
              <a:spcBef>
                <a:spcPts val="0"/>
              </a:spcBef>
              <a:spcAft>
                <a:spcPts val="0"/>
              </a:spcAft>
              <a:buSzPts val="1400"/>
              <a:buChar char="●"/>
            </a:pPr>
            <a:r>
              <a:rPr lang="en-GB" sz="1400"/>
              <a:t>Routing scenarios across multiple entities</a:t>
            </a:r>
            <a:endParaRPr sz="1400"/>
          </a:p>
          <a:p>
            <a:pPr indent="-317500" lvl="0" marL="457200" rtl="0" algn="l">
              <a:spcBef>
                <a:spcPts val="0"/>
              </a:spcBef>
              <a:spcAft>
                <a:spcPts val="0"/>
              </a:spcAft>
              <a:buSzPts val="1400"/>
              <a:buChar char="●"/>
            </a:pPr>
            <a:r>
              <a:rPr lang="en-GB" sz="1400"/>
              <a:t>Long lived processes</a:t>
            </a:r>
            <a:endParaRPr sz="1400"/>
          </a:p>
          <a:p>
            <a:pPr indent="0" lvl="0" marL="0" rtl="0" algn="l">
              <a:spcBef>
                <a:spcPts val="1600"/>
              </a:spcBef>
              <a:spcAft>
                <a:spcPts val="0"/>
              </a:spcAft>
              <a:buNone/>
            </a:pPr>
            <a:r>
              <a:rPr b="1" lang="en-GB" sz="1200"/>
              <a:t>Pain Points/Challenges:</a:t>
            </a:r>
            <a:endParaRPr b="1" sz="1200"/>
          </a:p>
          <a:p>
            <a:pPr indent="-317500" lvl="0" marL="457200" rtl="0" algn="l">
              <a:spcBef>
                <a:spcPts val="1600"/>
              </a:spcBef>
              <a:spcAft>
                <a:spcPts val="0"/>
              </a:spcAft>
              <a:buSzPts val="1400"/>
              <a:buChar char="●"/>
            </a:pPr>
            <a:r>
              <a:rPr lang="en-GB" sz="1400"/>
              <a:t>Multiple developers for building the portals</a:t>
            </a:r>
            <a:endParaRPr sz="1400"/>
          </a:p>
          <a:p>
            <a:pPr indent="-317500" lvl="0" marL="457200" rtl="0" algn="l">
              <a:spcBef>
                <a:spcPts val="0"/>
              </a:spcBef>
              <a:spcAft>
                <a:spcPts val="0"/>
              </a:spcAft>
              <a:buSzPts val="1400"/>
              <a:buChar char="●"/>
            </a:pPr>
            <a:r>
              <a:rPr lang="en-GB" sz="1400"/>
              <a:t>Authorization and Admin module</a:t>
            </a:r>
            <a:endParaRPr sz="1400"/>
          </a:p>
          <a:p>
            <a:pPr indent="-317500" lvl="0" marL="457200" rtl="0" algn="l">
              <a:spcBef>
                <a:spcPts val="0"/>
              </a:spcBef>
              <a:spcAft>
                <a:spcPts val="0"/>
              </a:spcAft>
              <a:buSzPts val="1400"/>
              <a:buChar char="●"/>
            </a:pPr>
            <a:r>
              <a:rPr lang="en-GB" sz="1400"/>
              <a:t>Resilience</a:t>
            </a:r>
            <a:endParaRPr sz="1400"/>
          </a:p>
          <a:p>
            <a:pPr indent="-317500" lvl="0" marL="457200" rtl="0" algn="l">
              <a:spcBef>
                <a:spcPts val="0"/>
              </a:spcBef>
              <a:spcAft>
                <a:spcPts val="0"/>
              </a:spcAft>
              <a:buSzPts val="1400"/>
              <a:buChar char="●"/>
            </a:pPr>
            <a:r>
              <a:rPr lang="en-GB" sz="1400"/>
              <a:t>Testing multiple complex workflows</a:t>
            </a:r>
            <a:endParaRPr sz="1400"/>
          </a:p>
          <a:p>
            <a:pPr indent="-317500" lvl="0" marL="457200" rtl="0" algn="l">
              <a:spcBef>
                <a:spcPts val="0"/>
              </a:spcBef>
              <a:spcAft>
                <a:spcPts val="0"/>
              </a:spcAft>
              <a:buSzPts val="1400"/>
              <a:buChar char="●"/>
            </a:pPr>
            <a:r>
              <a:rPr lang="en-GB" sz="1400"/>
              <a:t>Workflow as code not transparent/visible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If not Camunda then what ?</a:t>
            </a:r>
            <a:endParaRPr>
              <a:solidFill>
                <a:schemeClr val="dk2"/>
              </a:solidFill>
            </a:endParaRPr>
          </a:p>
          <a:p>
            <a:pPr indent="0" lvl="0" marL="0" rtl="0" algn="l">
              <a:spcBef>
                <a:spcPts val="0"/>
              </a:spcBef>
              <a:spcAft>
                <a:spcPts val="0"/>
              </a:spcAft>
              <a:buNone/>
            </a:pPr>
            <a:r>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Build </a:t>
            </a:r>
            <a:r>
              <a:rPr lang="en-GB"/>
              <a:t>bespoke </a:t>
            </a:r>
            <a:r>
              <a:rPr lang="en-GB"/>
              <a:t>workflows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sz="1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4D5156"/>
                </a:solidFill>
              </a:rPr>
              <a:t>Why Camunda ?</a:t>
            </a:r>
            <a:endParaRPr>
              <a:solidFill>
                <a:srgbClr val="4D5156"/>
              </a:solidFill>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0">
            <a:noAutofit/>
          </a:bodyPr>
          <a:lstStyle/>
          <a:p>
            <a:pPr indent="-330200" lvl="0" marL="749300" rtl="0" algn="l">
              <a:lnSpc>
                <a:spcPct val="115000"/>
              </a:lnSpc>
              <a:spcBef>
                <a:spcPts val="3200"/>
              </a:spcBef>
              <a:spcAft>
                <a:spcPts val="0"/>
              </a:spcAft>
              <a:buClr>
                <a:srgbClr val="4D5156"/>
              </a:buClr>
              <a:buSzPts val="1600"/>
              <a:buFont typeface="Arial"/>
              <a:buChar char="●"/>
            </a:pPr>
            <a:r>
              <a:rPr lang="en-GB" sz="1600">
                <a:solidFill>
                  <a:srgbClr val="4D5156"/>
                </a:solidFill>
                <a:highlight>
                  <a:srgbClr val="FFFFFF"/>
                </a:highlight>
              </a:rPr>
              <a:t>Easy integration with Spring Boot</a:t>
            </a:r>
            <a:endParaRPr sz="1600">
              <a:solidFill>
                <a:srgbClr val="4D5156"/>
              </a:solidFill>
              <a:highlight>
                <a:srgbClr val="FFFFFF"/>
              </a:highlight>
            </a:endParaRPr>
          </a:p>
          <a:p>
            <a:pPr indent="-330200" lvl="0" marL="749300" rtl="0" algn="l">
              <a:lnSpc>
                <a:spcPct val="115000"/>
              </a:lnSpc>
              <a:spcBef>
                <a:spcPts val="0"/>
              </a:spcBef>
              <a:spcAft>
                <a:spcPts val="0"/>
              </a:spcAft>
              <a:buClr>
                <a:srgbClr val="4D5156"/>
              </a:buClr>
              <a:buSzPts val="1600"/>
              <a:buFont typeface="Arial"/>
              <a:buChar char="●"/>
            </a:pPr>
            <a:r>
              <a:rPr lang="en-GB" sz="1600">
                <a:solidFill>
                  <a:srgbClr val="4D5156"/>
                </a:solidFill>
                <a:highlight>
                  <a:srgbClr val="FFFFFF"/>
                </a:highlight>
              </a:rPr>
              <a:t>Scalability</a:t>
            </a:r>
            <a:endParaRPr sz="1600">
              <a:solidFill>
                <a:srgbClr val="4D5156"/>
              </a:solidFill>
              <a:highlight>
                <a:srgbClr val="FFFFFF"/>
              </a:highlight>
            </a:endParaRPr>
          </a:p>
          <a:p>
            <a:pPr indent="-330200" lvl="0" marL="749300" rtl="0" algn="l">
              <a:lnSpc>
                <a:spcPct val="115000"/>
              </a:lnSpc>
              <a:spcBef>
                <a:spcPts val="0"/>
              </a:spcBef>
              <a:spcAft>
                <a:spcPts val="0"/>
              </a:spcAft>
              <a:buClr>
                <a:srgbClr val="4D5156"/>
              </a:buClr>
              <a:buSzPts val="1600"/>
              <a:buFont typeface="Arial"/>
              <a:buChar char="●"/>
            </a:pPr>
            <a:r>
              <a:rPr lang="en-GB" sz="1600">
                <a:solidFill>
                  <a:srgbClr val="4D5156"/>
                </a:solidFill>
                <a:highlight>
                  <a:srgbClr val="FFFFFF"/>
                </a:highlight>
              </a:rPr>
              <a:t>Open source, lightweight</a:t>
            </a:r>
            <a:endParaRPr sz="1600">
              <a:solidFill>
                <a:srgbClr val="4D5156"/>
              </a:solidFill>
              <a:highlight>
                <a:srgbClr val="FFFFFF"/>
              </a:highlight>
            </a:endParaRPr>
          </a:p>
          <a:p>
            <a:pPr indent="-330200" lvl="0" marL="749300" rtl="0" algn="l">
              <a:lnSpc>
                <a:spcPct val="115000"/>
              </a:lnSpc>
              <a:spcBef>
                <a:spcPts val="0"/>
              </a:spcBef>
              <a:spcAft>
                <a:spcPts val="0"/>
              </a:spcAft>
              <a:buClr>
                <a:srgbClr val="4D5156"/>
              </a:buClr>
              <a:buSzPts val="1600"/>
              <a:buFont typeface="Arial"/>
              <a:buChar char="●"/>
            </a:pPr>
            <a:r>
              <a:rPr lang="en-GB" sz="1600">
                <a:solidFill>
                  <a:srgbClr val="4D5156"/>
                </a:solidFill>
                <a:highlight>
                  <a:srgbClr val="FFFFFF"/>
                </a:highlight>
              </a:rPr>
              <a:t>Processes are testable</a:t>
            </a:r>
            <a:endParaRPr sz="1600">
              <a:solidFill>
                <a:srgbClr val="4D5156"/>
              </a:solidFill>
              <a:highlight>
                <a:srgbClr val="FFFFFF"/>
              </a:highlight>
            </a:endParaRPr>
          </a:p>
          <a:p>
            <a:pPr indent="-330200" lvl="0" marL="749300" rtl="0" algn="l">
              <a:lnSpc>
                <a:spcPct val="115000"/>
              </a:lnSpc>
              <a:spcBef>
                <a:spcPts val="0"/>
              </a:spcBef>
              <a:spcAft>
                <a:spcPts val="0"/>
              </a:spcAft>
              <a:buClr>
                <a:srgbClr val="4D5156"/>
              </a:buClr>
              <a:buSzPts val="1600"/>
              <a:buFont typeface="Arial"/>
              <a:buChar char="●"/>
            </a:pPr>
            <a:r>
              <a:rPr lang="en-GB" sz="1600">
                <a:solidFill>
                  <a:srgbClr val="4D5156"/>
                </a:solidFill>
                <a:highlight>
                  <a:srgbClr val="FFFFFF"/>
                </a:highlight>
              </a:rPr>
              <a:t>Process transparency. Allows visual representation of business processes</a:t>
            </a:r>
            <a:endParaRPr sz="1600">
              <a:solidFill>
                <a:srgbClr val="4D5156"/>
              </a:solidFill>
              <a:highlight>
                <a:srgbClr val="FFFFFF"/>
              </a:highlight>
            </a:endParaRPr>
          </a:p>
          <a:p>
            <a:pPr indent="-330200" lvl="0" marL="749300" rtl="0" algn="l">
              <a:lnSpc>
                <a:spcPct val="115000"/>
              </a:lnSpc>
              <a:spcBef>
                <a:spcPts val="0"/>
              </a:spcBef>
              <a:spcAft>
                <a:spcPts val="0"/>
              </a:spcAft>
              <a:buClr>
                <a:srgbClr val="4D5156"/>
              </a:buClr>
              <a:buSzPts val="1600"/>
              <a:buFont typeface="Roboto"/>
              <a:buChar char="●"/>
            </a:pPr>
            <a:r>
              <a:rPr lang="en-GB" sz="1600">
                <a:solidFill>
                  <a:srgbClr val="4D5156"/>
                </a:solidFill>
                <a:highlight>
                  <a:srgbClr val="FFFFFF"/>
                </a:highlight>
              </a:rPr>
              <a:t>Developer friendly</a:t>
            </a:r>
            <a:endParaRPr sz="1600">
              <a:solidFill>
                <a:srgbClr val="4D5156"/>
              </a:solidFill>
              <a:highlight>
                <a:srgbClr val="FFFFFF"/>
              </a:highlight>
            </a:endParaRPr>
          </a:p>
          <a:p>
            <a:pPr indent="0" lvl="0" marL="0" rtl="0" algn="l">
              <a:spcBef>
                <a:spcPts val="0"/>
              </a:spcBef>
              <a:spcAft>
                <a:spcPts val="1600"/>
              </a:spcAft>
              <a:buNone/>
            </a:pPr>
            <a:r>
              <a:t/>
            </a:r>
            <a:endParaRPr sz="1400">
              <a:solidFill>
                <a:srgbClr val="4D5156"/>
              </a:solidFill>
            </a:endParaRPr>
          </a:p>
        </p:txBody>
      </p:sp>
      <p:pic>
        <p:nvPicPr>
          <p:cNvPr id="85" name="Google Shape;85;p18"/>
          <p:cNvPicPr preferRelativeResize="0"/>
          <p:nvPr/>
        </p:nvPicPr>
        <p:blipFill>
          <a:blip r:embed="rId3">
            <a:alphaModFix/>
          </a:blip>
          <a:stretch>
            <a:fillRect/>
          </a:stretch>
        </p:blipFill>
        <p:spPr>
          <a:xfrm>
            <a:off x="876175" y="3406975"/>
            <a:ext cx="6184550" cy="1547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chemeClr val="dk2"/>
                </a:solidFill>
              </a:rPr>
              <a:t>Introduction to BPMN 2.0</a:t>
            </a:r>
            <a:endParaRPr b="1">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2"/>
                </a:solidFill>
              </a:rPr>
              <a:t>What is BPM,BPMN and BPMS?</a:t>
            </a:r>
            <a:endParaRPr>
              <a:solidFill>
                <a:schemeClr val="dk2"/>
              </a:solidFill>
            </a:endParaRPr>
          </a:p>
          <a:p>
            <a:pPr indent="0" lvl="0" marL="0" rtl="0" algn="l">
              <a:spcBef>
                <a:spcPts val="0"/>
              </a:spcBef>
              <a:spcAft>
                <a:spcPts val="0"/>
              </a:spcAft>
              <a:buNone/>
            </a:pPr>
            <a:r>
              <a:t/>
            </a:r>
            <a:endParaRPr sz="2400"/>
          </a:p>
        </p:txBody>
      </p:sp>
      <p:grpSp>
        <p:nvGrpSpPr>
          <p:cNvPr id="96" name="Google Shape;96;p20"/>
          <p:cNvGrpSpPr/>
          <p:nvPr/>
        </p:nvGrpSpPr>
        <p:grpSpPr>
          <a:xfrm>
            <a:off x="603450" y="1543200"/>
            <a:ext cx="6812125" cy="648000"/>
            <a:chOff x="755850" y="1189675"/>
            <a:chExt cx="6812125" cy="648000"/>
          </a:xfrm>
        </p:grpSpPr>
        <p:sp>
          <p:nvSpPr>
            <p:cNvPr id="97" name="Google Shape;97;p20"/>
            <p:cNvSpPr/>
            <p:nvPr/>
          </p:nvSpPr>
          <p:spPr>
            <a:xfrm>
              <a:off x="755850" y="1189675"/>
              <a:ext cx="1260000" cy="648000"/>
            </a:xfrm>
            <a:prstGeom prst="roundRect">
              <a:avLst>
                <a:gd fmla="val 16667" name="adj"/>
              </a:avLst>
            </a:prstGeom>
            <a:solidFill>
              <a:srgbClr val="B7DBFB"/>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200"/>
                <a:t>BPM</a:t>
              </a:r>
              <a:endParaRPr sz="1200"/>
            </a:p>
          </p:txBody>
        </p:sp>
        <p:sp>
          <p:nvSpPr>
            <p:cNvPr id="98" name="Google Shape;98;p20"/>
            <p:cNvSpPr txBox="1"/>
            <p:nvPr/>
          </p:nvSpPr>
          <p:spPr>
            <a:xfrm>
              <a:off x="2167975" y="1189675"/>
              <a:ext cx="5400000" cy="6480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GB">
                  <a:solidFill>
                    <a:srgbClr val="4D5156"/>
                  </a:solidFill>
                  <a:highlight>
                    <a:srgbClr val="FFFFFF"/>
                  </a:highlight>
                </a:rPr>
                <a:t>Business Process Management</a:t>
              </a:r>
              <a:r>
                <a:rPr lang="en-GB">
                  <a:solidFill>
                    <a:srgbClr val="4D5156"/>
                  </a:solidFill>
                  <a:highlight>
                    <a:srgbClr val="FFFFFF"/>
                  </a:highlight>
                </a:rPr>
                <a:t> is the discipline in which people use various methods to discover, model, analyze, measure, improve, optimize, and automate business processes. </a:t>
              </a:r>
              <a:endParaRPr>
                <a:solidFill>
                  <a:srgbClr val="4D5156"/>
                </a:solidFill>
              </a:endParaRPr>
            </a:p>
          </p:txBody>
        </p:sp>
      </p:grpSp>
      <p:grpSp>
        <p:nvGrpSpPr>
          <p:cNvPr id="99" name="Google Shape;99;p20"/>
          <p:cNvGrpSpPr/>
          <p:nvPr/>
        </p:nvGrpSpPr>
        <p:grpSpPr>
          <a:xfrm>
            <a:off x="603450" y="2335675"/>
            <a:ext cx="6812125" cy="648000"/>
            <a:chOff x="755850" y="3765050"/>
            <a:chExt cx="6812125" cy="648000"/>
          </a:xfrm>
        </p:grpSpPr>
        <p:sp>
          <p:nvSpPr>
            <p:cNvPr id="100" name="Google Shape;100;p20"/>
            <p:cNvSpPr/>
            <p:nvPr/>
          </p:nvSpPr>
          <p:spPr>
            <a:xfrm>
              <a:off x="755850" y="3765050"/>
              <a:ext cx="1260000" cy="648000"/>
            </a:xfrm>
            <a:prstGeom prst="roundRect">
              <a:avLst>
                <a:gd fmla="val 16667" name="adj"/>
              </a:avLst>
            </a:prstGeom>
            <a:solidFill>
              <a:srgbClr val="B7DBFB"/>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rPr>
                <a:t>BPMN</a:t>
              </a:r>
              <a:endParaRPr sz="1200">
                <a:solidFill>
                  <a:schemeClr val="dk1"/>
                </a:solidFill>
              </a:endParaRPr>
            </a:p>
          </p:txBody>
        </p:sp>
        <p:sp>
          <p:nvSpPr>
            <p:cNvPr id="101" name="Google Shape;101;p20"/>
            <p:cNvSpPr txBox="1"/>
            <p:nvPr/>
          </p:nvSpPr>
          <p:spPr>
            <a:xfrm>
              <a:off x="2167975" y="3765050"/>
              <a:ext cx="5400000" cy="648000"/>
            </a:xfrm>
            <a:prstGeom prst="rect">
              <a:avLst/>
            </a:prstGeom>
            <a:noFill/>
            <a:ln>
              <a:noFill/>
            </a:ln>
          </p:spPr>
          <p:txBody>
            <a:bodyPr anchorCtr="0" anchor="t" bIns="91425" lIns="91425" spcFirstLastPara="1" rIns="91425" wrap="square" tIns="198000">
              <a:noAutofit/>
            </a:bodyPr>
            <a:lstStyle/>
            <a:p>
              <a:pPr indent="0" lvl="0" marL="0" rtl="0" algn="l">
                <a:spcBef>
                  <a:spcPts val="0"/>
                </a:spcBef>
                <a:spcAft>
                  <a:spcPts val="0"/>
                </a:spcAft>
                <a:buNone/>
              </a:pPr>
              <a:r>
                <a:rPr b="1" lang="en-GB">
                  <a:solidFill>
                    <a:srgbClr val="4D5156"/>
                  </a:solidFill>
                </a:rPr>
                <a:t>Business Process Model and Notation.</a:t>
              </a:r>
              <a:r>
                <a:rPr lang="en-GB">
                  <a:solidFill>
                    <a:srgbClr val="4D5156"/>
                  </a:solidFill>
                </a:rPr>
                <a:t> </a:t>
              </a:r>
              <a:endParaRPr>
                <a:solidFill>
                  <a:srgbClr val="4D5156"/>
                </a:solidFill>
              </a:endParaRPr>
            </a:p>
          </p:txBody>
        </p:sp>
      </p:grpSp>
      <p:grpSp>
        <p:nvGrpSpPr>
          <p:cNvPr id="102" name="Google Shape;102;p20"/>
          <p:cNvGrpSpPr/>
          <p:nvPr/>
        </p:nvGrpSpPr>
        <p:grpSpPr>
          <a:xfrm>
            <a:off x="603450" y="3144025"/>
            <a:ext cx="6812125" cy="648000"/>
            <a:chOff x="755850" y="3765050"/>
            <a:chExt cx="6812125" cy="648000"/>
          </a:xfrm>
        </p:grpSpPr>
        <p:sp>
          <p:nvSpPr>
            <p:cNvPr id="103" name="Google Shape;103;p20"/>
            <p:cNvSpPr/>
            <p:nvPr/>
          </p:nvSpPr>
          <p:spPr>
            <a:xfrm>
              <a:off x="755850" y="3765050"/>
              <a:ext cx="1260000" cy="648000"/>
            </a:xfrm>
            <a:prstGeom prst="roundRect">
              <a:avLst>
                <a:gd fmla="val 16667" name="adj"/>
              </a:avLst>
            </a:prstGeom>
            <a:solidFill>
              <a:srgbClr val="B7DBFB"/>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rPr>
                <a:t>BPMS</a:t>
              </a:r>
              <a:endParaRPr sz="1200">
                <a:solidFill>
                  <a:schemeClr val="dk1"/>
                </a:solidFill>
              </a:endParaRPr>
            </a:p>
          </p:txBody>
        </p:sp>
        <p:sp>
          <p:nvSpPr>
            <p:cNvPr id="104" name="Google Shape;104;p20"/>
            <p:cNvSpPr txBox="1"/>
            <p:nvPr/>
          </p:nvSpPr>
          <p:spPr>
            <a:xfrm>
              <a:off x="2167975" y="3765050"/>
              <a:ext cx="5400000" cy="648000"/>
            </a:xfrm>
            <a:prstGeom prst="rect">
              <a:avLst/>
            </a:prstGeom>
            <a:noFill/>
            <a:ln>
              <a:noFill/>
            </a:ln>
          </p:spPr>
          <p:txBody>
            <a:bodyPr anchorCtr="0" anchor="t" bIns="91425" lIns="91425" spcFirstLastPara="1" rIns="91425" wrap="square" tIns="198000">
              <a:noAutofit/>
            </a:bodyPr>
            <a:lstStyle/>
            <a:p>
              <a:pPr indent="0" lvl="0" marL="0" rtl="0" algn="l">
                <a:spcBef>
                  <a:spcPts val="0"/>
                </a:spcBef>
                <a:spcAft>
                  <a:spcPts val="0"/>
                </a:spcAft>
                <a:buNone/>
              </a:pPr>
              <a:r>
                <a:rPr b="1" lang="en-GB">
                  <a:solidFill>
                    <a:srgbClr val="4D5156"/>
                  </a:solidFill>
                </a:rPr>
                <a:t>Business Process Management Suite.</a:t>
              </a:r>
              <a:endParaRPr b="1">
                <a:solidFill>
                  <a:srgbClr val="4D515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What is a </a:t>
            </a:r>
            <a:r>
              <a:rPr lang="en-GB">
                <a:solidFill>
                  <a:schemeClr val="dk2"/>
                </a:solidFill>
              </a:rPr>
              <a:t>Business Process ?</a:t>
            </a:r>
            <a:endParaRPr>
              <a:solidFill>
                <a:schemeClr val="dk2"/>
              </a:solidFill>
            </a:endParaRPr>
          </a:p>
        </p:txBody>
      </p:sp>
      <p:pic>
        <p:nvPicPr>
          <p:cNvPr id="110" name="Google Shape;110;p21"/>
          <p:cNvPicPr preferRelativeResize="0"/>
          <p:nvPr/>
        </p:nvPicPr>
        <p:blipFill>
          <a:blip r:embed="rId3">
            <a:alphaModFix/>
          </a:blip>
          <a:stretch>
            <a:fillRect/>
          </a:stretch>
        </p:blipFill>
        <p:spPr>
          <a:xfrm>
            <a:off x="722150" y="1825400"/>
            <a:ext cx="7744176" cy="2813850"/>
          </a:xfrm>
          <a:prstGeom prst="rect">
            <a:avLst/>
          </a:prstGeom>
          <a:noFill/>
          <a:ln>
            <a:noFill/>
          </a:ln>
        </p:spPr>
      </p:pic>
      <p:sp>
        <p:nvSpPr>
          <p:cNvPr id="111" name="Google Shape;111;p21"/>
          <p:cNvSpPr txBox="1"/>
          <p:nvPr/>
        </p:nvSpPr>
        <p:spPr>
          <a:xfrm>
            <a:off x="2520650" y="1082375"/>
            <a:ext cx="4147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p:nvPr/>
        </p:nvSpPr>
        <p:spPr>
          <a:xfrm>
            <a:off x="2757450" y="1664000"/>
            <a:ext cx="3768600" cy="1809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rPr>
              <a:t>Collection of Interrelated Activities</a:t>
            </a:r>
            <a:endParaRPr>
              <a:solidFill>
                <a:schemeClr val="dk1"/>
              </a:solidFill>
            </a:endParaRPr>
          </a:p>
          <a:p>
            <a:pPr indent="0" lvl="0" marL="0" rtl="0" algn="l">
              <a:spcBef>
                <a:spcPts val="0"/>
              </a:spcBef>
              <a:spcAft>
                <a:spcPts val="0"/>
              </a:spcAft>
              <a:buNone/>
            </a:pPr>
            <a:r>
              <a:t/>
            </a:r>
            <a:endParaRPr/>
          </a:p>
        </p:txBody>
      </p:sp>
      <p:sp>
        <p:nvSpPr>
          <p:cNvPr id="113" name="Google Shape;113;p21"/>
          <p:cNvSpPr/>
          <p:nvPr/>
        </p:nvSpPr>
        <p:spPr>
          <a:xfrm>
            <a:off x="983875" y="1626500"/>
            <a:ext cx="1459500" cy="1809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An Independent Trigger</a:t>
            </a:r>
            <a:endParaRPr>
              <a:solidFill>
                <a:schemeClr val="dk1"/>
              </a:solidFill>
            </a:endParaRPr>
          </a:p>
          <a:p>
            <a:pPr indent="0" lvl="0" marL="0" rtl="0" algn="l">
              <a:spcBef>
                <a:spcPts val="0"/>
              </a:spcBef>
              <a:spcAft>
                <a:spcPts val="0"/>
              </a:spcAft>
              <a:buNone/>
            </a:pPr>
            <a:r>
              <a:t/>
            </a:r>
            <a:endParaRPr/>
          </a:p>
        </p:txBody>
      </p:sp>
      <p:sp>
        <p:nvSpPr>
          <p:cNvPr id="114" name="Google Shape;114;p21"/>
          <p:cNvSpPr/>
          <p:nvPr/>
        </p:nvSpPr>
        <p:spPr>
          <a:xfrm>
            <a:off x="6791050" y="1664000"/>
            <a:ext cx="1386600" cy="1623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A specific result</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