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ira Sans Black" panose="020B0A03050000020004" pitchFamily="34" charset="0"/>
      <p:regular r:id="rId13"/>
      <p:bold r:id="rId14"/>
      <p:boldItalic r:id="rId15"/>
    </p:embeddedFont>
    <p:embeddedFont>
      <p:font typeface="Lato Bold" panose="020F0802020204030203" pitchFamily="34" charset="0"/>
      <p:regular r:id="rId16"/>
      <p:bold r:id="rId17"/>
    </p:embeddedFont>
    <p:embeddedFont>
      <p:font typeface="Lato Bold Bold" panose="020B0604020202020204" charset="0"/>
      <p:regular r:id="rId18"/>
    </p:embeddedFont>
    <p:embeddedFont>
      <p:font typeface="Open Sauce Light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6" d="100"/>
          <a:sy n="36" d="100"/>
        </p:scale>
        <p:origin x="1762" y="18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2843172" y="-2626579"/>
            <a:ext cx="12601655" cy="1554015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214600" y="2404248"/>
            <a:ext cx="7858799" cy="1730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76"/>
              </a:lnSpc>
              <a:spcBef>
                <a:spcPct val="0"/>
              </a:spcBef>
            </a:pPr>
            <a:r>
              <a:rPr lang="en-US" sz="5647" dirty="0">
                <a:solidFill>
                  <a:schemeClr val="bg1"/>
                </a:solidFill>
                <a:latin typeface="Fira Sans Black"/>
              </a:rPr>
              <a:t>Macro preprocessor implementation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15000" y="5372100"/>
            <a:ext cx="10019405" cy="3185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FFFFFF"/>
                </a:solidFill>
                <a:latin typeface="Lato Bold"/>
              </a:rPr>
              <a:t>Kumar Gaurav - 1DS18CS170</a:t>
            </a:r>
          </a:p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FFFFFF"/>
                </a:solidFill>
                <a:latin typeface="Lato Bold"/>
              </a:rPr>
              <a:t>Mudimela Vikas Reddy - 1DS18CS171</a:t>
            </a:r>
          </a:p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FFFFFF"/>
                </a:solidFill>
                <a:latin typeface="Lato Bold"/>
              </a:rPr>
              <a:t>Nikhil Raj - 1DS18CS172</a:t>
            </a:r>
          </a:p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FFFFFF"/>
                </a:solidFill>
                <a:latin typeface="Lato Bold"/>
              </a:rPr>
              <a:t>Nikita - 1DS18CS173</a:t>
            </a:r>
          </a:p>
          <a:p>
            <a:pPr>
              <a:lnSpc>
                <a:spcPts val="5040"/>
              </a:lnSpc>
            </a:pPr>
            <a:endParaRPr lang="en-US" sz="3600" dirty="0">
              <a:solidFill>
                <a:srgbClr val="FFFFFF"/>
              </a:solidFill>
              <a:latin typeface="Lato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9162" y="3302756"/>
            <a:ext cx="7181744" cy="5423197"/>
            <a:chOff x="0" y="0"/>
            <a:chExt cx="9575658" cy="723092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5833" r="5833"/>
            <a:stretch>
              <a:fillRect/>
            </a:stretch>
          </p:blipFill>
          <p:spPr>
            <a:xfrm>
              <a:off x="0" y="0"/>
              <a:ext cx="9575658" cy="7230929"/>
            </a:xfrm>
            <a:prstGeom prst="rect">
              <a:avLst/>
            </a:prstGeom>
          </p:spPr>
        </p:pic>
      </p:grpSp>
      <p:sp>
        <p:nvSpPr>
          <p:cNvPr id="5" name="TextBox 5"/>
          <p:cNvSpPr txBox="1"/>
          <p:nvPr/>
        </p:nvSpPr>
        <p:spPr>
          <a:xfrm>
            <a:off x="6248400" y="1012407"/>
            <a:ext cx="5457972" cy="109728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>
              <a:lnSpc>
                <a:spcPts val="8640"/>
              </a:lnSpc>
              <a:spcBef>
                <a:spcPct val="0"/>
              </a:spcBef>
            </a:pPr>
            <a:r>
              <a:rPr lang="en-US" sz="7200" dirty="0">
                <a:solidFill>
                  <a:srgbClr val="545454"/>
                </a:solidFill>
                <a:latin typeface="Fira Sans Black"/>
              </a:rPr>
              <a:t>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213661" y="3302756"/>
            <a:ext cx="9525000" cy="8276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360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Lato Bold" panose="020F0802020204030203" pitchFamily="34" charset="0"/>
              </a:rPr>
              <a:t>The main motive is implement  a macro preprocessor that  enables you to define and to use macros  in  assembly programs.</a:t>
            </a:r>
          </a:p>
          <a:p>
            <a:pPr marL="457200" indent="-457200" algn="just">
              <a:lnSpc>
                <a:spcPts val="360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Lato Bold" panose="020F0802020204030203" pitchFamily="34" charset="0"/>
              </a:rPr>
              <a:t>A  preprocessor  is a program  that  processes its input data  to  produce output that  is used as input to  another program.</a:t>
            </a:r>
          </a:p>
          <a:p>
            <a:pPr marL="457200" indent="-457200" algn="just">
              <a:lnSpc>
                <a:spcPts val="360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Lato Bold" panose="020F0802020204030203" pitchFamily="34" charset="0"/>
              </a:rPr>
              <a:t>A </a:t>
            </a:r>
            <a:r>
              <a:rPr lang="en-US" sz="2800" b="0" dirty="0">
                <a:solidFill>
                  <a:schemeClr val="tx2">
                    <a:lumMod val="75000"/>
                  </a:schemeClr>
                </a:solidFill>
                <a:effectLst/>
                <a:latin typeface="Lato Bold" panose="020F0802020204030203" pitchFamily="34" charset="0"/>
              </a:rPr>
              <a:t>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Lato Bold" panose="020F0802020204030203" pitchFamily="34" charset="0"/>
              </a:rPr>
              <a:t>acro 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Lato Bold" panose="020F0802020204030203" pitchFamily="34" charset="0"/>
              </a:rPr>
              <a:t>is a fragment of code which has been given a name. Whenever the name is used, it is replaced by the contents of the macro.</a:t>
            </a:r>
          </a:p>
          <a:p>
            <a:pPr marL="457200" indent="-457200" algn="just">
              <a:lnSpc>
                <a:spcPts val="360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Lato Bold" panose="020F0802020204030203" pitchFamily="34" charset="0"/>
              </a:rPr>
              <a:t>A macro preprocessor is  a  program  that 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Lato Bold" panose="020F0802020204030203" pitchFamily="34" charset="0"/>
              </a:rPr>
              <a:t> copies stream of  text from one place to another, making a systematic set of  replacements as  it does so.</a:t>
            </a:r>
          </a:p>
          <a:p>
            <a:pPr marL="457200" indent="-457200" algn="just">
              <a:lnSpc>
                <a:spcPts val="360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Open Sauce Light" panose="020B0604020202020204" charset="0"/>
            </a:endParaRPr>
          </a:p>
          <a:p>
            <a:pPr algn="just">
              <a:lnSpc>
                <a:spcPts val="3606"/>
              </a:lnSpc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Open Sauce Light" panose="020B0604020202020204" charset="0"/>
            </a:endParaRPr>
          </a:p>
          <a:p>
            <a:pPr algn="just">
              <a:lnSpc>
                <a:spcPts val="3606"/>
              </a:lnSpc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Open Sauce Light" panose="020B0604020202020204" charset="0"/>
            </a:endParaRPr>
          </a:p>
          <a:p>
            <a:pPr algn="just">
              <a:lnSpc>
                <a:spcPts val="3606"/>
              </a:lnSpc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Open Sauce Light"/>
            </a:endParaRPr>
          </a:p>
          <a:p>
            <a:pPr algn="just">
              <a:lnSpc>
                <a:spcPts val="3606"/>
              </a:lnSpc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Open Sauce Light"/>
            </a:endParaRPr>
          </a:p>
          <a:p>
            <a:pPr algn="just">
              <a:lnSpc>
                <a:spcPts val="3606"/>
              </a:lnSpc>
              <a:spcBef>
                <a:spcPct val="0"/>
              </a:spcBef>
            </a:pPr>
            <a:endParaRPr lang="en-US" sz="28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437165" flipV="1">
            <a:off x="-7224982" y="-3418063"/>
            <a:ext cx="24593226" cy="974786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39328">
            <a:off x="10746120" y="2169160"/>
            <a:ext cx="20795266" cy="824248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392740" y="480060"/>
            <a:ext cx="15657780" cy="1097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640"/>
              </a:lnSpc>
              <a:spcBef>
                <a:spcPct val="0"/>
              </a:spcBef>
            </a:pPr>
            <a:r>
              <a:rPr lang="en-US" sz="7200" dirty="0">
                <a:solidFill>
                  <a:srgbClr val="505948"/>
                </a:solidFill>
                <a:latin typeface="Lato Bold"/>
              </a:rPr>
              <a:t>What is Macros?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237480" y="2319341"/>
            <a:ext cx="15813040" cy="7830354"/>
            <a:chOff x="0" y="0"/>
            <a:chExt cx="21084053" cy="10440472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1084053" cy="10440472"/>
            </a:xfrm>
            <a:prstGeom prst="rect">
              <a:avLst/>
            </a:prstGeom>
            <a:solidFill>
              <a:srgbClr val="DFCC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607612" y="469144"/>
              <a:ext cx="19991054" cy="89190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44315" lvl="1" indent="-272157">
                <a:lnSpc>
                  <a:spcPts val="3529"/>
                </a:lnSpc>
                <a:buFont typeface="Arial"/>
                <a:buChar char="•"/>
              </a:pPr>
              <a:r>
                <a:rPr lang="en-US" sz="2521" dirty="0">
                  <a:solidFill>
                    <a:srgbClr val="000000"/>
                  </a:solidFill>
                  <a:latin typeface="Lato Bold"/>
                </a:rPr>
                <a:t>A macro (which stands for "macroinstruction") is used to make certain tasks less repetitive by representing a complicated sequence of commands or statements into a shorthand notation.  It is a fragment of code that has been given a name. Whenever the name is used, it is replaced by the contents of the macro. Macro is defined by #define directive. </a:t>
              </a:r>
            </a:p>
            <a:p>
              <a:pPr>
                <a:lnSpc>
                  <a:spcPts val="3529"/>
                </a:lnSpc>
              </a:pPr>
              <a:endParaRPr lang="en-US" sz="2521" dirty="0">
                <a:solidFill>
                  <a:srgbClr val="000000"/>
                </a:solidFill>
                <a:latin typeface="Lato Bold"/>
              </a:endParaRPr>
            </a:p>
            <a:p>
              <a:pPr marL="544315" lvl="1" indent="-272157">
                <a:lnSpc>
                  <a:spcPts val="3529"/>
                </a:lnSpc>
                <a:buFont typeface="Arial"/>
                <a:buChar char="•"/>
              </a:pPr>
              <a:r>
                <a:rPr lang="en-US" sz="2521" dirty="0">
                  <a:solidFill>
                    <a:srgbClr val="000000"/>
                  </a:solidFill>
                  <a:latin typeface="Lato Bold"/>
                </a:rPr>
                <a:t> There are two kinds of macros. They differ mostly in what they look like when they are used, they are:</a:t>
              </a:r>
            </a:p>
            <a:p>
              <a:pPr marL="272158" lvl="1">
                <a:lnSpc>
                  <a:spcPts val="3529"/>
                </a:lnSpc>
              </a:pPr>
              <a:r>
                <a:rPr lang="en-US" sz="2521" dirty="0">
                  <a:solidFill>
                    <a:srgbClr val="000000"/>
                  </a:solidFill>
                  <a:latin typeface="Lato Bold Bold"/>
                </a:rPr>
                <a:t>  1.Object-like macros</a:t>
              </a:r>
              <a:r>
                <a:rPr lang="en-US" sz="2521" dirty="0">
                  <a:solidFill>
                    <a:srgbClr val="000000"/>
                  </a:solidFill>
                  <a:latin typeface="Lato Bold"/>
                </a:rPr>
                <a:t> resemble data objects when used. It is an identifier that is replaced by value. It is    widely used to represent numeric constants. For example:</a:t>
              </a:r>
            </a:p>
            <a:p>
              <a:pPr>
                <a:lnSpc>
                  <a:spcPts val="3529"/>
                </a:lnSpc>
              </a:pPr>
              <a:r>
                <a:rPr lang="en-US" sz="2521" dirty="0">
                  <a:solidFill>
                    <a:srgbClr val="000000"/>
                  </a:solidFill>
                  <a:latin typeface="Lato Bold"/>
                </a:rPr>
                <a:t>       #define PI 3.14  </a:t>
              </a:r>
            </a:p>
            <a:p>
              <a:pPr>
                <a:lnSpc>
                  <a:spcPts val="3529"/>
                </a:lnSpc>
              </a:pPr>
              <a:r>
                <a:rPr lang="en-US" sz="2521" dirty="0">
                  <a:solidFill>
                    <a:srgbClr val="000000"/>
                  </a:solidFill>
                  <a:latin typeface="Lato Bold"/>
                </a:rPr>
                <a:t>       Here, PI is the macro name which will be replaced by the value 3.14.</a:t>
              </a:r>
            </a:p>
            <a:p>
              <a:pPr>
                <a:lnSpc>
                  <a:spcPts val="3529"/>
                </a:lnSpc>
              </a:pPr>
              <a:endParaRPr lang="en-US" sz="2521" dirty="0">
                <a:solidFill>
                  <a:srgbClr val="000000"/>
                </a:solidFill>
                <a:latin typeface="Lato Bold"/>
              </a:endParaRPr>
            </a:p>
            <a:p>
              <a:pPr>
                <a:lnSpc>
                  <a:spcPts val="3529"/>
                </a:lnSpc>
              </a:pPr>
              <a:r>
                <a:rPr lang="en-US" sz="2521" dirty="0">
                  <a:solidFill>
                    <a:srgbClr val="000000"/>
                  </a:solidFill>
                  <a:latin typeface="Lato Bold"/>
                </a:rPr>
                <a:t>     2. </a:t>
              </a:r>
              <a:r>
                <a:rPr lang="en-US" sz="2521" dirty="0">
                  <a:solidFill>
                    <a:srgbClr val="000000"/>
                  </a:solidFill>
                  <a:latin typeface="Lato Bold Bold"/>
                </a:rPr>
                <a:t>function-like macros</a:t>
              </a:r>
              <a:r>
                <a:rPr lang="en-US" sz="2521" dirty="0">
                  <a:solidFill>
                    <a:srgbClr val="000000"/>
                  </a:solidFill>
                  <a:latin typeface="Lato Bold"/>
                </a:rPr>
                <a:t> resemble function calls. For example:</a:t>
              </a:r>
            </a:p>
            <a:p>
              <a:pPr>
                <a:lnSpc>
                  <a:spcPts val="3529"/>
                </a:lnSpc>
              </a:pPr>
              <a:r>
                <a:rPr lang="en-US" sz="2521" dirty="0">
                  <a:solidFill>
                    <a:srgbClr val="000000"/>
                  </a:solidFill>
                  <a:latin typeface="Lato Bold"/>
                </a:rPr>
                <a:t>       #define MIN(</a:t>
              </a:r>
              <a:r>
                <a:rPr lang="en-US" sz="2521" dirty="0" err="1">
                  <a:solidFill>
                    <a:srgbClr val="000000"/>
                  </a:solidFill>
                  <a:latin typeface="Lato Bold"/>
                </a:rPr>
                <a:t>a,b</a:t>
              </a:r>
              <a:r>
                <a:rPr lang="en-US" sz="2521" dirty="0">
                  <a:solidFill>
                    <a:srgbClr val="000000"/>
                  </a:solidFill>
                  <a:latin typeface="Lato Bold"/>
                </a:rPr>
                <a:t>) ((a)&lt;(b)?(a):(b))    </a:t>
              </a:r>
            </a:p>
            <a:p>
              <a:pPr>
                <a:lnSpc>
                  <a:spcPts val="3529"/>
                </a:lnSpc>
              </a:pPr>
              <a:r>
                <a:rPr lang="en-US" sz="2521" dirty="0">
                  <a:solidFill>
                    <a:srgbClr val="000000"/>
                  </a:solidFill>
                  <a:latin typeface="Lato Bold"/>
                </a:rPr>
                <a:t>      Here, MIN is the macro name.</a:t>
              </a:r>
            </a:p>
            <a:p>
              <a:pPr>
                <a:lnSpc>
                  <a:spcPts val="3529"/>
                </a:lnSpc>
              </a:pPr>
              <a:endParaRPr lang="en-US" sz="2521" dirty="0">
                <a:solidFill>
                  <a:srgbClr val="000000"/>
                </a:solidFill>
                <a:latin typeface="Lato Bold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831744"/>
            <a:ext cx="15278100" cy="61274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68795" lvl="1" indent="-284397">
              <a:lnSpc>
                <a:spcPts val="3688"/>
              </a:lnSpc>
              <a:buFont typeface="Arial"/>
              <a:buChar char="•"/>
            </a:pPr>
            <a:r>
              <a:rPr lang="en-US" sz="2634" dirty="0">
                <a:solidFill>
                  <a:srgbClr val="FFFFFF"/>
                </a:solidFill>
                <a:latin typeface="Lato Bold" panose="020F0802020204030203" pitchFamily="34" charset="0"/>
              </a:rPr>
              <a:t>A preprocessor is just a tool that allows us to use macros in a program and instructs the compiler to do the required pre-processing before the actual compilation.</a:t>
            </a:r>
          </a:p>
          <a:p>
            <a:pPr marL="568795" lvl="1" indent="-284397">
              <a:lnSpc>
                <a:spcPts val="3688"/>
              </a:lnSpc>
              <a:buFont typeface="Arial"/>
              <a:buChar char="•"/>
            </a:pPr>
            <a:endParaRPr lang="en-US" sz="2634" dirty="0">
              <a:solidFill>
                <a:srgbClr val="FFFFFF"/>
              </a:solidFill>
              <a:latin typeface="Lato Bold" panose="020F0802020204030203" pitchFamily="34" charset="0"/>
            </a:endParaRPr>
          </a:p>
          <a:p>
            <a:pPr marL="568795" lvl="1" indent="-284397">
              <a:lnSpc>
                <a:spcPts val="3688"/>
              </a:lnSpc>
              <a:buFont typeface="Arial"/>
              <a:buChar char="•"/>
            </a:pPr>
            <a:r>
              <a:rPr lang="en-US" sz="2634" dirty="0">
                <a:solidFill>
                  <a:srgbClr val="FFFFFF"/>
                </a:solidFill>
                <a:latin typeface="Lato Bold" panose="020F0802020204030203" pitchFamily="34" charset="0"/>
              </a:rPr>
              <a:t>It replaces each macro invocation (call) with the corresponding sequence of statements (expansion).</a:t>
            </a:r>
          </a:p>
          <a:p>
            <a:pPr marL="568795" lvl="1" indent="-284397">
              <a:lnSpc>
                <a:spcPts val="3688"/>
              </a:lnSpc>
              <a:buFont typeface="Arial"/>
              <a:buChar char="•"/>
            </a:pPr>
            <a:endParaRPr lang="en-US" sz="2634" dirty="0">
              <a:solidFill>
                <a:srgbClr val="FFFFFF"/>
              </a:solidFill>
              <a:latin typeface="Lato Bold" panose="020F0802020204030203" pitchFamily="34" charset="0"/>
            </a:endParaRPr>
          </a:p>
          <a:p>
            <a:pPr marL="568795" lvl="1" indent="-284397">
              <a:lnSpc>
                <a:spcPts val="3688"/>
              </a:lnSpc>
              <a:buFont typeface="Arial"/>
              <a:buChar char="•"/>
            </a:pPr>
            <a:r>
              <a:rPr lang="en-US" sz="2634" dirty="0">
                <a:solidFill>
                  <a:srgbClr val="FFFFFF"/>
                </a:solidFill>
                <a:latin typeface="Lato Bold" panose="020F0802020204030203" pitchFamily="34" charset="0"/>
              </a:rPr>
              <a:t> transforms your program before it is compiled. These transformations can be the inclusion of header file, macro expansions etc.</a:t>
            </a:r>
          </a:p>
          <a:p>
            <a:pPr marL="568795" lvl="1" indent="-284397">
              <a:lnSpc>
                <a:spcPts val="3688"/>
              </a:lnSpc>
              <a:buFont typeface="Arial"/>
              <a:buChar char="•"/>
            </a:pPr>
            <a:endParaRPr lang="en-US" sz="2634" dirty="0">
              <a:solidFill>
                <a:srgbClr val="FFFFFF"/>
              </a:solidFill>
              <a:latin typeface="Lato Bold" panose="020F0802020204030203" pitchFamily="34" charset="0"/>
            </a:endParaRPr>
          </a:p>
          <a:p>
            <a:pPr marL="568795" lvl="1" indent="-284397">
              <a:lnSpc>
                <a:spcPts val="3688"/>
              </a:lnSpc>
              <a:buFont typeface="Arial"/>
              <a:buChar char="•"/>
            </a:pPr>
            <a:r>
              <a:rPr lang="en-US" sz="2634" dirty="0">
                <a:solidFill>
                  <a:srgbClr val="FFFFFF"/>
                </a:solidFill>
                <a:latin typeface="Lato Bold" panose="020F0802020204030203" pitchFamily="34" charset="0"/>
              </a:rPr>
              <a:t>There are two main operations of a macro preprocessor: </a:t>
            </a:r>
          </a:p>
          <a:p>
            <a:pPr>
              <a:lnSpc>
                <a:spcPts val="3688"/>
              </a:lnSpc>
            </a:pPr>
            <a:r>
              <a:rPr lang="en-US" sz="2634" dirty="0">
                <a:solidFill>
                  <a:srgbClr val="FFFFFF"/>
                </a:solidFill>
                <a:latin typeface="Lato Bold" panose="020F0802020204030203" pitchFamily="34" charset="0"/>
              </a:rPr>
              <a:t>       1. macro definition </a:t>
            </a:r>
          </a:p>
          <a:p>
            <a:pPr>
              <a:lnSpc>
                <a:spcPts val="3688"/>
              </a:lnSpc>
            </a:pPr>
            <a:r>
              <a:rPr lang="en-US" sz="2634" dirty="0">
                <a:solidFill>
                  <a:srgbClr val="FFFFFF"/>
                </a:solidFill>
                <a:latin typeface="Lato Bold" panose="020F0802020204030203" pitchFamily="34" charset="0"/>
              </a:rPr>
              <a:t>       2. macro expansion</a:t>
            </a:r>
          </a:p>
          <a:p>
            <a:pPr marL="0" lvl="0" indent="0">
              <a:lnSpc>
                <a:spcPts val="3688"/>
              </a:lnSpc>
              <a:spcBef>
                <a:spcPct val="0"/>
              </a:spcBef>
            </a:pPr>
            <a:endParaRPr lang="en-US" sz="2634" dirty="0">
              <a:solidFill>
                <a:srgbClr val="FFFFFF"/>
              </a:solidFill>
              <a:latin typeface="Open Sauce Ligh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24000" y="723900"/>
            <a:ext cx="11451560" cy="1097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640"/>
              </a:lnSpc>
              <a:spcBef>
                <a:spcPct val="0"/>
              </a:spcBef>
            </a:pPr>
            <a:r>
              <a:rPr lang="en-US" sz="7200" dirty="0">
                <a:solidFill>
                  <a:srgbClr val="DFCC9D"/>
                </a:solidFill>
                <a:latin typeface="Fira Sans Black"/>
              </a:rPr>
              <a:t>Macro Preprocessor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2096" y="447675"/>
            <a:ext cx="1117116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505948"/>
                </a:solidFill>
                <a:latin typeface="Lato Bold"/>
              </a:rPr>
              <a:t>Design of a macro preprocessor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44110" y="2281182"/>
            <a:ext cx="8999781" cy="449989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442481" y="7389947"/>
            <a:ext cx="15403038" cy="2326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5881" lvl="1" indent="-287941">
              <a:lnSpc>
                <a:spcPts val="3734"/>
              </a:lnSpc>
              <a:buFont typeface="Arial"/>
              <a:buChar char="•"/>
            </a:pPr>
            <a:r>
              <a:rPr lang="en-US" sz="2667" dirty="0">
                <a:solidFill>
                  <a:srgbClr val="000000"/>
                </a:solidFill>
                <a:latin typeface="Lato Bold"/>
              </a:rPr>
              <a:t>The macro preprocessor accepts an assembly program containing definitions and calls and translates it into an assembly program that does not contain any macro definitions and calls. </a:t>
            </a:r>
          </a:p>
          <a:p>
            <a:pPr marL="575881" lvl="1" indent="-287941">
              <a:lnSpc>
                <a:spcPts val="3734"/>
              </a:lnSpc>
              <a:buFont typeface="Arial"/>
              <a:buChar char="•"/>
            </a:pPr>
            <a:endParaRPr lang="en-US" sz="2667" dirty="0">
              <a:solidFill>
                <a:srgbClr val="000000"/>
              </a:solidFill>
              <a:latin typeface="Lato Bold"/>
            </a:endParaRPr>
          </a:p>
          <a:p>
            <a:pPr marL="575881" lvl="1" indent="-287941">
              <a:lnSpc>
                <a:spcPts val="3734"/>
              </a:lnSpc>
              <a:buFont typeface="Arial"/>
              <a:buChar char="•"/>
            </a:pPr>
            <a:r>
              <a:rPr lang="en-US" sz="2667" dirty="0">
                <a:solidFill>
                  <a:srgbClr val="000000"/>
                </a:solidFill>
                <a:latin typeface="Lato Bold"/>
              </a:rPr>
              <a:t> The program form output by the macro preprocessor can be handed over to an assembler to obtain the target program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90600" y="3009900"/>
            <a:ext cx="17030700" cy="7706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1"/>
                </a:solidFill>
                <a:effectLst/>
                <a:latin typeface="Lato Bold" panose="020F0802020204030203" pitchFamily="34" charset="0"/>
              </a:rPr>
              <a:t>Application programs are less likely to contain logic errors.</a:t>
            </a:r>
          </a:p>
          <a:p>
            <a:pPr marL="571500" indent="-571500"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chemeClr val="bg1"/>
              </a:solidFill>
              <a:effectLst/>
              <a:latin typeface="Lato Bold" panose="020F0802020204030203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1"/>
                </a:solidFill>
                <a:effectLst/>
                <a:latin typeface="Lato Bold" panose="020F0802020204030203" pitchFamily="34" charset="0"/>
              </a:rPr>
              <a:t>Errors are more easily found.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chemeClr val="bg1"/>
              </a:solidFill>
              <a:effectLst/>
              <a:latin typeface="Lato Bold" panose="020F0802020204030203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1"/>
                </a:solidFill>
                <a:effectLst/>
                <a:latin typeface="Lato Bold" panose="020F0802020204030203" pitchFamily="34" charset="0"/>
              </a:rPr>
              <a:t>Higher productivity during application program development.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chemeClr val="bg1"/>
              </a:solidFill>
              <a:effectLst/>
              <a:latin typeface="Lato Bold" panose="020F0802020204030203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1"/>
                </a:solidFill>
                <a:effectLst/>
                <a:latin typeface="Lato Bold" panose="020F0802020204030203" pitchFamily="34" charset="0"/>
              </a:rPr>
              <a:t>Improved application program design.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chemeClr val="bg1"/>
              </a:solidFill>
              <a:effectLst/>
              <a:latin typeface="Lato Bold" panose="020F0802020204030203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1"/>
                </a:solidFill>
                <a:effectLst/>
                <a:latin typeface="Lato Bold" panose="020F0802020204030203" pitchFamily="34" charset="0"/>
              </a:rPr>
              <a:t>Application programs are more easily maintained.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chemeClr val="bg1"/>
              </a:solidFill>
              <a:effectLst/>
              <a:latin typeface="Lato Bold" panose="020F0802020204030203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1"/>
                </a:solidFill>
                <a:effectLst/>
                <a:latin typeface="Lato Bold" panose="020F0802020204030203" pitchFamily="34" charset="0"/>
              </a:rPr>
              <a:t>Application programs are easier to read and understand.</a:t>
            </a:r>
          </a:p>
          <a:p>
            <a:pPr algn="l"/>
            <a:r>
              <a:rPr lang="en-US" sz="4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</a:t>
            </a:r>
          </a:p>
          <a:p>
            <a:pPr algn="ctr">
              <a:lnSpc>
                <a:spcPts val="8640"/>
              </a:lnSpc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  <a:latin typeface="Fira Sans Black" panose="020B0604020202020204" charset="0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A1596-22BF-42AF-B187-24988746297E}"/>
              </a:ext>
            </a:extLst>
          </p:cNvPr>
          <p:cNvSpPr txBox="1"/>
          <p:nvPr/>
        </p:nvSpPr>
        <p:spPr>
          <a:xfrm>
            <a:off x="1143000" y="1008213"/>
            <a:ext cx="12954000" cy="119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8640"/>
              </a:lnSpc>
              <a:spcBef>
                <a:spcPct val="0"/>
              </a:spcBef>
            </a:pPr>
            <a:r>
              <a:rPr lang="en-US" sz="7200" dirty="0">
                <a:solidFill>
                  <a:srgbClr val="FFCC00"/>
                </a:solidFill>
                <a:latin typeface="Fira Sans Black" panose="020B0604020202020204" charset="0"/>
              </a:rPr>
              <a:t>Advantages of using a Macro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128084" y="3086100"/>
            <a:ext cx="6031832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507</Words>
  <Application>Microsoft Office PowerPoint</Application>
  <PresentationFormat>Custom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Lato Bold</vt:lpstr>
      <vt:lpstr>Open Sauce Light</vt:lpstr>
      <vt:lpstr>Fira Sans Black</vt:lpstr>
      <vt:lpstr>arial</vt:lpstr>
      <vt:lpstr>Calibri</vt:lpstr>
      <vt:lpstr>Lato Bold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Brown Accent Ellipses Marketing Agenda Professional Presentation</dc:title>
  <cp:lastModifiedBy>nikita bhyri</cp:lastModifiedBy>
  <cp:revision>14</cp:revision>
  <dcterms:created xsi:type="dcterms:W3CDTF">2006-08-16T00:00:00Z</dcterms:created>
  <dcterms:modified xsi:type="dcterms:W3CDTF">2021-05-12T16:08:01Z</dcterms:modified>
  <dc:identifier>DAEeQxVQKPM</dc:identifier>
</cp:coreProperties>
</file>