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DD44-901B-4139-B1B1-6B41874577B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A39729-63F9-4966-ADF4-578B265F176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ieeexplore.ieee.org/document/861233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25" y="59291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6600" b="1" dirty="0"/>
              <a:t>              </a:t>
            </a:r>
            <a:r>
              <a:rPr lang="en-IN" sz="6600" b="1" u="sng" dirty="0"/>
              <a:t>Project Title</a:t>
            </a:r>
            <a:endParaRPr lang="en-IN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9" y="2286509"/>
            <a:ext cx="8902941" cy="3880773"/>
          </a:xfrm>
        </p:spPr>
        <p:txBody>
          <a:bodyPr>
            <a:normAutofit lnSpcReduction="20000"/>
          </a:bodyPr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400" dirty="0">
                <a:latin typeface="Algerian" panose="04020705040A02060702" pitchFamily="82" charset="0"/>
              </a:rPr>
              <a:t>Anomaly-Based Network                   Intrusion Detection System through Feature Selection and Hybrid Machine Learning Technique</a:t>
            </a:r>
            <a:endParaRPr lang="en-IN" sz="4400" dirty="0">
              <a:latin typeface="Algerian" panose="04020705040A02060702" pitchFamily="82" charset="0"/>
            </a:endParaRPr>
          </a:p>
          <a:p>
            <a:r>
              <a:rPr lang="en-IN" dirty="0">
                <a:hlinkClick r:id="rId1" tooltip="" action="ppaction://hlinkfile"/>
              </a:rPr>
              <a:t>Paper Link</a:t>
            </a:r>
            <a:endParaRPr lang="en-IN" dirty="0"/>
          </a:p>
        </p:txBody>
      </p:sp>
      <p:sp>
        <p:nvSpPr>
          <p:cNvPr id="4" name="Arrow: Down 3"/>
          <p:cNvSpPr/>
          <p:nvPr/>
        </p:nvSpPr>
        <p:spPr>
          <a:xfrm>
            <a:off x="5303520" y="1540922"/>
            <a:ext cx="633046" cy="149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812"/>
            <a:ext cx="10515600" cy="600815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Blackadder ITC" panose="04020505051007020D02" pitchFamily="82" charset="0"/>
                <a:ea typeface="Beyond Sky" panose="02000400000000000000" pitchFamily="2" charset="0"/>
              </a:rPr>
              <a:t>                                           </a:t>
            </a:r>
            <a:r>
              <a:rPr lang="en-IN" sz="4400" b="1" dirty="0">
                <a:latin typeface="Castellar" panose="020A0402060406010301" pitchFamily="18" charset="0"/>
                <a:ea typeface="Beyond Sky" panose="02000400000000000000" pitchFamily="2" charset="0"/>
              </a:rPr>
              <a:t>Result  Table</a:t>
            </a:r>
            <a:endParaRPr lang="en-IN" sz="4400" b="1" dirty="0">
              <a:latin typeface="Castellar" panose="020A0402060406010301" pitchFamily="18" charset="0"/>
              <a:ea typeface="Beyond Sky" panose="0200040000000000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Blackadder ITC" panose="04020505051007020D02" pitchFamily="82" charset="0"/>
                <a:ea typeface="Beyond Sky" panose="02000400000000000000" pitchFamily="2" charset="0"/>
              </a:rPr>
              <a:t>   </a:t>
            </a:r>
            <a:endParaRPr lang="en-IN" dirty="0">
              <a:latin typeface="Blackadder ITC" panose="04020505051007020D02" pitchFamily="82" charset="0"/>
              <a:ea typeface="Beyond Sky" panose="02000400000000000000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762539"/>
          <a:ext cx="10876724" cy="3697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181"/>
                <a:gridCol w="2671141"/>
                <a:gridCol w="2767221"/>
                <a:gridCol w="2719181"/>
              </a:tblGrid>
              <a:tr h="45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MODEL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WEIGHTED F1-SCORE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MACRO F1-SCORE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ACCURACY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29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CLUSTERING+XGBOOST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0.69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0.46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0.71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29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CLUSTERING+DECISION TREE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0.23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0.21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0.34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4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CLUSTERING+SVM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0.02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0.04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0.11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29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XGBOOST WITHOUT CLUSTERING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0.66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0.45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0.70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Table of contents: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Introduction</a:t>
            </a:r>
            <a:endParaRPr lang="en-IN" sz="2400" dirty="0"/>
          </a:p>
          <a:p>
            <a:r>
              <a:rPr lang="en-IN" sz="2400" dirty="0"/>
              <a:t>Dataset Description</a:t>
            </a:r>
            <a:endParaRPr lang="en-IN" sz="2400" dirty="0"/>
          </a:p>
          <a:p>
            <a:r>
              <a:rPr lang="en-IN" sz="2400" dirty="0"/>
              <a:t>Data pre-processing</a:t>
            </a:r>
            <a:endParaRPr lang="en-IN" sz="2400" dirty="0"/>
          </a:p>
          <a:p>
            <a:r>
              <a:rPr lang="en-IN" sz="2400" dirty="0"/>
              <a:t>Models and Algorithms used</a:t>
            </a:r>
            <a:endParaRPr lang="en-IN" sz="2400" dirty="0"/>
          </a:p>
          <a:p>
            <a:r>
              <a:rPr lang="en-IN" sz="2400" dirty="0"/>
              <a:t>Results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"/>
            <a:ext cx="10515600" cy="603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/>
              <a:t>Introduction:</a:t>
            </a:r>
            <a:endParaRPr lang="en-IN" sz="4800" b="1" dirty="0"/>
          </a:p>
          <a:p>
            <a:r>
              <a:rPr lang="en-IN" sz="2000" dirty="0"/>
              <a:t>An </a:t>
            </a:r>
            <a:r>
              <a:rPr lang="en-IN" sz="2000" b="1" dirty="0"/>
              <a:t>intrusion detection system</a:t>
            </a:r>
            <a:r>
              <a:rPr lang="en-IN" sz="2000" dirty="0"/>
              <a:t> (</a:t>
            </a:r>
            <a:r>
              <a:rPr lang="en-IN" sz="2000" b="1" dirty="0"/>
              <a:t>IDS</a:t>
            </a:r>
            <a:r>
              <a:rPr lang="en-IN" sz="2000" dirty="0"/>
              <a:t>) is a device or software application that monitors a network or systems for malicious activity or policy violations. </a:t>
            </a:r>
            <a:endParaRPr lang="en-IN" sz="2000" dirty="0"/>
          </a:p>
          <a:p>
            <a:r>
              <a:rPr lang="en-IN" sz="2000" dirty="0"/>
              <a:t>In this paper, we focus on NID’s binary classification problem where the system differentiates between normal or attack activities. We propose an anomaly-based network intrusion detection system based on a combination of feature selection, K-Means clustering and </a:t>
            </a:r>
            <a:r>
              <a:rPr lang="en-IN" sz="2000" dirty="0" err="1"/>
              <a:t>XGBoost</a:t>
            </a:r>
            <a:r>
              <a:rPr lang="en-IN" sz="2000" dirty="0"/>
              <a:t> classification model.</a:t>
            </a:r>
            <a:endParaRPr lang="en-IN" sz="2000" dirty="0"/>
          </a:p>
          <a:p>
            <a:r>
              <a:rPr lang="en-IN" sz="2000" dirty="0"/>
              <a:t>We test the performance of our proposed system over NSL-KDD dataset using </a:t>
            </a:r>
            <a:r>
              <a:rPr lang="en-IN" sz="2000" dirty="0" err="1"/>
              <a:t>KDDTest</a:t>
            </a:r>
            <a:r>
              <a:rPr lang="en-IN" sz="2000" dirty="0"/>
              <a:t>+ dataset. </a:t>
            </a:r>
            <a:endParaRPr lang="en-IN" sz="2000" dirty="0"/>
          </a:p>
          <a:p>
            <a:r>
              <a:rPr lang="en-IN" sz="2000" dirty="0"/>
              <a:t>Moreover, due to feature selection, our proposed model employs only 75 out of 122 features (61.47%) to achieve this level of performance comparable to those using full number of features to train the model.</a:t>
            </a:r>
            <a:endParaRPr lang="en-IN" sz="2000" dirty="0"/>
          </a:p>
          <a:p>
            <a:pPr marL="0" indent="0"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98474"/>
            <a:ext cx="11802794" cy="6414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DATASET DESCRIPTION:</a:t>
            </a:r>
            <a:endParaRPr lang="en-IN" sz="3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2600" dirty="0"/>
              <a:t>Here we have used the NSL-KDD Train+ dataset for training purpose and for testing purpose we have used NSL-KDD Test+ dataset. NSL-KDD dataset contains 41 features categorizing into 3 types consisting of 3 nominal features, 6 binary features and 32 numeric features. The NSL-KDD categorizes attacks into 4 types consisting of Denial-of-Service, Probe, Root to Local and Unauthorized to Root as presented in Table 1. Each type of attack is mentioned below: </a:t>
            </a:r>
            <a:endParaRPr lang="en-IN" sz="2600" dirty="0"/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1) Denial-of-Service (DoS)</a:t>
            </a:r>
            <a:endParaRPr lang="en-IN" sz="2600" dirty="0"/>
          </a:p>
          <a:p>
            <a:r>
              <a:rPr lang="en-IN" sz="2600" dirty="0"/>
              <a:t>2) Probe</a:t>
            </a:r>
            <a:endParaRPr lang="en-IN" sz="2600" dirty="0"/>
          </a:p>
          <a:p>
            <a:r>
              <a:rPr lang="en-IN" sz="2600" dirty="0"/>
              <a:t> 3) Root to Local (R2L)</a:t>
            </a:r>
            <a:endParaRPr lang="en-IN" sz="2600" dirty="0"/>
          </a:p>
          <a:p>
            <a:r>
              <a:rPr lang="en-IN" sz="2600" dirty="0"/>
              <a:t>4) Unauthorized to Root (U2R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21169" y="1469732"/>
          <a:ext cx="6745690" cy="5287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6246"/>
                <a:gridCol w="3369444"/>
              </a:tblGrid>
              <a:tr h="633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           Category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              </a:t>
                      </a:r>
                      <a:r>
                        <a:rPr lang="en-IN" sz="2800" dirty="0">
                          <a:effectLst/>
                        </a:rPr>
                        <a:t>Attacks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1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DoS (Denial of Service)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Neptune, pod, </a:t>
                      </a:r>
                      <a:r>
                        <a:rPr lang="en-IN" sz="2000" dirty="0" err="1">
                          <a:effectLst/>
                        </a:rPr>
                        <a:t>smurf</a:t>
                      </a:r>
                      <a:r>
                        <a:rPr lang="en-IN" sz="2000" dirty="0">
                          <a:effectLst/>
                        </a:rPr>
                        <a:t>, teardrop, process table, </a:t>
                      </a:r>
                      <a:r>
                        <a:rPr lang="en-IN" sz="2000" dirty="0" err="1">
                          <a:effectLst/>
                        </a:rPr>
                        <a:t>warezmaster</a:t>
                      </a:r>
                      <a:r>
                        <a:rPr lang="en-IN" sz="2000" dirty="0">
                          <a:effectLst/>
                        </a:rPr>
                        <a:t>, apache2, mail bomb, back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1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Probe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</a:rPr>
                        <a:t>multihop</a:t>
                      </a:r>
                      <a:r>
                        <a:rPr lang="en-IN" sz="2000" dirty="0">
                          <a:effectLst/>
                        </a:rPr>
                        <a:t>, http tunnel, </a:t>
                      </a:r>
                      <a:r>
                        <a:rPr lang="en-IN" sz="2000" dirty="0" err="1">
                          <a:effectLst/>
                        </a:rPr>
                        <a:t>ftp_write</a:t>
                      </a:r>
                      <a:r>
                        <a:rPr lang="en-IN" sz="2000" dirty="0">
                          <a:effectLst/>
                        </a:rPr>
                        <a:t>, root kit, </a:t>
                      </a:r>
                      <a:r>
                        <a:rPr lang="en-IN" sz="2000" dirty="0" err="1">
                          <a:effectLst/>
                        </a:rPr>
                        <a:t>ps</a:t>
                      </a:r>
                      <a:r>
                        <a:rPr lang="en-IN" sz="2000" dirty="0">
                          <a:effectLst/>
                        </a:rPr>
                        <a:t> buffer overflow, </a:t>
                      </a:r>
                      <a:r>
                        <a:rPr lang="en-IN" sz="2000" dirty="0" err="1">
                          <a:effectLst/>
                        </a:rPr>
                        <a:t>xterm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1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R2L (Root to Local)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named, </a:t>
                      </a:r>
                      <a:r>
                        <a:rPr lang="en-IN" sz="2000" dirty="0" err="1">
                          <a:effectLst/>
                        </a:rPr>
                        <a:t>snmpgetattack,xlock</a:t>
                      </a:r>
                      <a:r>
                        <a:rPr lang="en-IN" sz="2000" dirty="0">
                          <a:effectLst/>
                        </a:rPr>
                        <a:t>, send mail, </a:t>
                      </a:r>
                      <a:r>
                        <a:rPr lang="en-IN" sz="2000" dirty="0" err="1">
                          <a:effectLst/>
                        </a:rPr>
                        <a:t>guess_passwd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1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U2R (Unauthorized to Root)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</a:rPr>
                        <a:t>ipsweep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nmap</a:t>
                      </a:r>
                      <a:r>
                        <a:rPr lang="en-IN" sz="2000" dirty="0">
                          <a:effectLst/>
                        </a:rPr>
                        <a:t>, port sweep, </a:t>
                      </a:r>
                      <a:r>
                        <a:rPr lang="en-IN" sz="2000" dirty="0" err="1">
                          <a:effectLst/>
                        </a:rPr>
                        <a:t>satan</a:t>
                      </a:r>
                      <a:r>
                        <a:rPr lang="en-IN" sz="2000" dirty="0">
                          <a:effectLst/>
                        </a:rPr>
                        <a:t>,  </a:t>
                      </a:r>
                      <a:r>
                        <a:rPr lang="en-IN" sz="2000" dirty="0" err="1">
                          <a:effectLst/>
                        </a:rPr>
                        <a:t>mscan</a:t>
                      </a:r>
                      <a:r>
                        <a:rPr lang="en-IN" sz="2000" dirty="0">
                          <a:effectLst/>
                        </a:rPr>
                        <a:t>, saint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7426" y="515625"/>
            <a:ext cx="5713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u="sng" dirty="0"/>
              <a:t>Table 1 . Type of Attacks</a:t>
            </a:r>
            <a:endParaRPr lang="en-IN" sz="2800" b="1" u="sng" dirty="0"/>
          </a:p>
          <a:p>
            <a:endParaRPr lang="en-IN" sz="2800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868"/>
            <a:ext cx="10706686" cy="604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i="1" dirty="0"/>
              <a:t>One of the glimpse of the train dataset is given below:</a:t>
            </a:r>
            <a:endParaRPr lang="en-IN" sz="3200" i="1" dirty="0"/>
          </a:p>
          <a:p>
            <a:pPr marL="0" indent="0">
              <a:buNone/>
            </a:pPr>
            <a:r>
              <a:rPr lang="en-IN" sz="3200" i="1" dirty="0"/>
              <a:t> </a:t>
            </a:r>
            <a:endParaRPr lang="en-IN" sz="32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10" y="1913255"/>
            <a:ext cx="12302490" cy="2623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7350"/>
            <a:ext cx="8596668" cy="1320800"/>
          </a:xfrm>
        </p:spPr>
        <p:txBody>
          <a:bodyPr/>
          <a:lstStyle/>
          <a:p>
            <a:r>
              <a:rPr lang="en-IN" b="1" dirty="0"/>
              <a:t>              DATASET PRE-PROCESSING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2160905"/>
            <a:ext cx="10236200" cy="3963035"/>
          </a:xfrm>
        </p:spPr>
        <p:txBody>
          <a:bodyPr>
            <a:normAutofit lnSpcReduction="20000"/>
          </a:bodyPr>
          <a:lstStyle/>
          <a:p>
            <a:pPr marL="571500" lvl="0" indent="-571500">
              <a:buFont typeface="+mj-lt"/>
              <a:buAutoNum type="romanLcPeriod"/>
            </a:pPr>
            <a:r>
              <a:rPr lang="en-IN" sz="2400" b="1" dirty="0"/>
              <a:t>One Hot Encoding and Scaling</a:t>
            </a:r>
            <a:r>
              <a:rPr lang="en-IN" sz="2400" dirty="0"/>
              <a:t>:  We exercise One-Hot Encoding to transform 3 nominal features listed as </a:t>
            </a:r>
            <a:r>
              <a:rPr lang="en-IN" sz="2400" dirty="0" err="1"/>
              <a:t>protocol_type</a:t>
            </a:r>
            <a:r>
              <a:rPr lang="en-IN" sz="2400" dirty="0"/>
              <a:t>, service and flag into 84 binary features (protocol has 3 features, service has 70 features and flag has 11 features). In summary, after One-Hot Encoding process, there are 122 features entering Normalization process.</a:t>
            </a:r>
            <a:endParaRPr lang="en-IN" sz="2400" b="1" dirty="0"/>
          </a:p>
          <a:p>
            <a:pPr marL="571500" lvl="0" indent="-571500">
              <a:buFont typeface="+mj-lt"/>
              <a:buAutoNum type="romanLcPeriod"/>
            </a:pPr>
            <a:r>
              <a:rPr lang="en-IN" sz="2400" b="1" dirty="0"/>
              <a:t>Feature Selection</a:t>
            </a:r>
            <a:r>
              <a:rPr lang="en-IN" sz="2400" dirty="0"/>
              <a:t>:  We implement feature selection based on calculating the average AR                                         </a:t>
            </a:r>
            <a:endParaRPr lang="en-IN" sz="2400" dirty="0"/>
          </a:p>
        </p:txBody>
      </p:sp>
      <p:graphicFrame>
        <p:nvGraphicFramePr>
          <p:cNvPr id="4" name="Object 3"/>
          <p:cNvGraphicFramePr/>
          <p:nvPr/>
        </p:nvGraphicFramePr>
        <p:xfrm>
          <a:off x="1358265" y="4793615"/>
          <a:ext cx="3375025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954780" imgH="914400" progId="Paint.Picture">
                  <p:embed/>
                </p:oleObj>
              </mc:Choice>
              <mc:Fallback>
                <p:oleObj name="" r:id="rId1" imgW="3954780" imgH="9144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8265" y="4793615"/>
                        <a:ext cx="3375025" cy="75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765302" y="4793443"/>
          <a:ext cx="1555750" cy="6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554480" imgH="670560" progId="Paint.Picture">
                  <p:embed/>
                </p:oleObj>
              </mc:Choice>
              <mc:Fallback>
                <p:oleObj name="" r:id="rId3" imgW="1554480" imgH="67056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302" y="4793443"/>
                        <a:ext cx="1555750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7759065" y="4839335"/>
          <a:ext cx="161671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615440" imgH="624840" progId="Paint.Picture">
                  <p:embed/>
                </p:oleObj>
              </mc:Choice>
              <mc:Fallback>
                <p:oleObj name="" r:id="rId5" imgW="1615440" imgH="62484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9065" y="4839335"/>
                        <a:ext cx="161671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7826375" y="5464810"/>
          <a:ext cx="181483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1813560" imgH="701040" progId="Paint.Picture">
                  <p:embed/>
                </p:oleObj>
              </mc:Choice>
              <mc:Fallback>
                <p:oleObj name="" r:id="rId7" imgW="1813560" imgH="70104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6375" y="5464810"/>
                        <a:ext cx="181483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812"/>
            <a:ext cx="10515600" cy="600815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The block diagram of data pre-processing is given below: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430" y="887896"/>
            <a:ext cx="5406684" cy="5695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57" y="140677"/>
            <a:ext cx="11352628" cy="6036286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Algorithms used in this project:</a:t>
            </a:r>
            <a:endParaRPr lang="en-IN" sz="4000" dirty="0">
              <a:latin typeface="Algerian" panose="04020705040A02060702" pitchFamily="82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IN" sz="2400" dirty="0"/>
              <a:t>K-Means Clustering</a:t>
            </a:r>
            <a:endParaRPr lang="en-IN" sz="2400" dirty="0"/>
          </a:p>
          <a:p>
            <a:pPr marL="514350" indent="-514350">
              <a:buFont typeface="+mj-lt"/>
              <a:buAutoNum type="arabicParenR"/>
            </a:pPr>
            <a:r>
              <a:rPr lang="en-IN" sz="2400" dirty="0" err="1"/>
              <a:t>XGBoostClassifier</a:t>
            </a:r>
            <a:endParaRPr lang="en-IN" sz="2400" dirty="0"/>
          </a:p>
          <a:p>
            <a:pPr marL="514350" indent="-514350">
              <a:buFont typeface="+mj-lt"/>
              <a:buAutoNum type="arabicParenR"/>
            </a:pPr>
            <a:r>
              <a:rPr lang="en-IN" sz="2400" dirty="0"/>
              <a:t>Decision-Tree</a:t>
            </a:r>
            <a:endParaRPr lang="en-IN" sz="2400" dirty="0"/>
          </a:p>
          <a:p>
            <a:pPr marL="514350" indent="-514350">
              <a:buFont typeface="+mj-lt"/>
              <a:buAutoNum type="arabicParenR"/>
            </a:pPr>
            <a:r>
              <a:rPr lang="en-IN" sz="2400" dirty="0"/>
              <a:t>SVM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Using the above algorithms we made following models and then recorded the results for                                 each case:</a:t>
            </a:r>
            <a:endParaRPr lang="en-IN" sz="2400" dirty="0"/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CLUSTERING+XGBOOST</a:t>
            </a:r>
            <a:endParaRPr lang="en-IN" dirty="0"/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CLUSTERING+DECISION TREE</a:t>
            </a:r>
            <a:endParaRPr lang="en-IN" dirty="0"/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CLUSTERING+SVM</a:t>
            </a:r>
            <a:endParaRPr lang="en-IN" dirty="0"/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XGBOOST WITHOUT CLUSTERING</a:t>
            </a:r>
            <a:endParaRPr lang="en-IN" dirty="0"/>
          </a:p>
          <a:p>
            <a:pPr marL="457200" indent="-457200">
              <a:buFont typeface="+mj-lt"/>
              <a:buAutoNum type="alphaLcParenR"/>
            </a:pPr>
            <a:endParaRPr lang="en-IN" dirty="0"/>
          </a:p>
          <a:p>
            <a:pPr marL="457200" indent="-457200">
              <a:buFont typeface="+mj-lt"/>
              <a:buAutoNum type="alphaLcParenR"/>
            </a:pP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3150</Words>
  <Application>WPS Presentation</Application>
  <PresentationFormat>Widescreen</PresentationFormat>
  <Paragraphs>120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Arial</vt:lpstr>
      <vt:lpstr>Algerian</vt:lpstr>
      <vt:lpstr>Calibri</vt:lpstr>
      <vt:lpstr>DengXian</vt:lpstr>
      <vt:lpstr>Times New Roman</vt:lpstr>
      <vt:lpstr>Blackadder ITC</vt:lpstr>
      <vt:lpstr>Beyond Sky</vt:lpstr>
      <vt:lpstr>Segoe UI Semilight</vt:lpstr>
      <vt:lpstr>Castellar</vt:lpstr>
      <vt:lpstr>Trebuchet MS</vt:lpstr>
      <vt:lpstr>Microsoft YaHei</vt:lpstr>
      <vt:lpstr>Arial Unicode MS</vt:lpstr>
      <vt:lpstr>Facet</vt:lpstr>
      <vt:lpstr>Paint.Picture</vt:lpstr>
      <vt:lpstr>Paint.Picture</vt:lpstr>
      <vt:lpstr>Paint.Picture</vt:lpstr>
      <vt:lpstr>Paint.Picture</vt:lpstr>
      <vt:lpstr>              Project Title</vt:lpstr>
      <vt:lpstr>Table of contents:</vt:lpstr>
      <vt:lpstr>PowerPoint 演示文稿</vt:lpstr>
      <vt:lpstr>PowerPoint 演示文稿</vt:lpstr>
      <vt:lpstr>PowerPoint 演示文稿</vt:lpstr>
      <vt:lpstr>PowerPoint 演示文稿</vt:lpstr>
      <vt:lpstr>              DATASET PRE-PROCESSING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Kesharwani</dc:creator>
  <cp:lastModifiedBy>Priya</cp:lastModifiedBy>
  <cp:revision>11</cp:revision>
  <dcterms:created xsi:type="dcterms:W3CDTF">2020-06-14T13:51:00Z</dcterms:created>
  <dcterms:modified xsi:type="dcterms:W3CDTF">2020-06-16T15:01:11Z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