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74" r:id="rId9"/>
    <p:sldId id="261" r:id="rId10"/>
    <p:sldId id="263" r:id="rId11"/>
    <p:sldId id="267" r:id="rId12"/>
    <p:sldId id="265" r:id="rId13"/>
    <p:sldId id="264" r:id="rId14"/>
    <p:sldId id="266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/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</a:fld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/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</a:fld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/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</a:fld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/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</a:fld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grpSp>
        <p:nvGrpSpPr>
          <p:cNvPr id="7" name="Graphic 185"/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</a:fld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/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</a:fld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/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</a:fld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/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</a:fld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/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</a:fld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grpSp>
        <p:nvGrpSpPr>
          <p:cNvPr id="8" name="Graphic 185"/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</a:fld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grpSp>
        <p:nvGrpSpPr>
          <p:cNvPr id="8" name="Graphic 185"/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</a:fld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16404"/>
            <a:ext cx="1219199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NUTRITIONAL MEAL DROP</a:t>
            </a:r>
            <a:endParaRPr lang="en-IN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3908" y="2967065"/>
            <a:ext cx="3389152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Guided by 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DR.R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Murugeswari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Assistant Professor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61820" y="2815901"/>
            <a:ext cx="3665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Presented by: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 Nikhil Reddy (9919004106)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Likhil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Srinivas (9919004269)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Jaipal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(9919004177)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 Pawan Kumar Reddy(9919004305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079534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Computer Science and Engineering</a:t>
            </a:r>
            <a:endParaRPr lang="en-US" sz="2000" dirty="0"/>
          </a:p>
          <a:p>
            <a:pPr algn="ctr"/>
            <a:r>
              <a:rPr lang="en-US" sz="2000" dirty="0" err="1"/>
              <a:t>Kalasalingam</a:t>
            </a:r>
            <a:r>
              <a:rPr lang="en-US" sz="2000" dirty="0"/>
              <a:t> Academy of Research and Education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0" y="6509857"/>
            <a:ext cx="12191999" cy="34814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4160939" y="6505663"/>
            <a:ext cx="455522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Community Service Project(CSE18R399)</a:t>
            </a:r>
            <a:endParaRPr lang="en-IN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51669" y="6536440"/>
            <a:ext cx="198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02/05/2022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509857"/>
            <a:ext cx="12191999" cy="34814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0" y="6550223"/>
            <a:ext cx="1219199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09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6185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IMPLEMENTATION</a:t>
            </a:r>
            <a:endParaRPr lang="en-IN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42" y="1865156"/>
            <a:ext cx="3969680" cy="3509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79" y="1865156"/>
            <a:ext cx="4719606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509857"/>
            <a:ext cx="12191999" cy="34814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0" y="6550223"/>
            <a:ext cx="1219199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alt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6185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IMPLEMENTATION</a:t>
            </a:r>
            <a:endParaRPr lang="en-IN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053" y="1715419"/>
            <a:ext cx="2955974" cy="42267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509857"/>
            <a:ext cx="12191999" cy="34814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0" y="6550223"/>
            <a:ext cx="1219199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6185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20" y="1556240"/>
            <a:ext cx="8840160" cy="44015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509857"/>
            <a:ext cx="12191999" cy="34814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0" y="6550223"/>
            <a:ext cx="1219199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6185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390" y="1501140"/>
            <a:ext cx="7749217" cy="45396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509857"/>
            <a:ext cx="12191999" cy="34814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0" y="6550223"/>
            <a:ext cx="1219199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6185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134" y="2094328"/>
            <a:ext cx="3825240" cy="2880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307" y="2406748"/>
            <a:ext cx="2339340" cy="22555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509857"/>
            <a:ext cx="12191999" cy="34814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0" y="6550223"/>
            <a:ext cx="1219199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6185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7784" y="1547446"/>
            <a:ext cx="8906608" cy="402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ts val="500"/>
              </a:spcBef>
              <a:spcAft>
                <a:spcPts val="500"/>
              </a:spcAft>
              <a:buFont typeface="Times New Roman" panose="02020603050405020304" pitchFamily="18" charset="0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Manuel B. Garcia.</a:t>
            </a:r>
            <a:r>
              <a:rPr lang="en-IN" sz="1400" spc="-35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"Plan-Cook-Eat: A Meal Planner App with Optimal Macronutrient Distribution of Calories Based on Personal Total Daily Energy Expenditure " IEEE Access (2020)</a:t>
            </a:r>
            <a:endParaRPr lang="en-IN" sz="1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spcBef>
                <a:spcPts val="500"/>
              </a:spcBef>
              <a:spcAft>
                <a:spcPts val="500"/>
              </a:spcAft>
              <a:buFont typeface="Times New Roman" panose="02020603050405020304" pitchFamily="18" charset="0"/>
              <a:buAutoNum type="arabicPeriod"/>
            </a:pPr>
            <a:r>
              <a:rPr lang="en-IN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Agapito</a:t>
            </a:r>
            <a:r>
              <a:rPr lang="en-IN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G., “DIETOS: a recommender system for adaptive diet monitoring and personalized food suggestion,” </a:t>
            </a:r>
            <a:r>
              <a: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Fourth International IEEE Workshop on e-Health Pervasive Wireless Applications and Services 2016</a:t>
            </a:r>
            <a:r>
              <a:rPr lang="en-IN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spcBef>
                <a:spcPts val="500"/>
              </a:spcBef>
              <a:spcAft>
                <a:spcPts val="500"/>
              </a:spcAft>
              <a:buFont typeface="Times New Roman" panose="02020603050405020304" pitchFamily="18" charset="0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Cristina-Edina Domokos., "</a:t>
            </a:r>
            <a:r>
              <a:rPr lang="en-IN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Netfood</a:t>
            </a:r>
            <a:r>
              <a:rPr lang="en-IN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 Software for Food Ordering and Delivering"</a:t>
            </a:r>
            <a:r>
              <a: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SISY 2018 • IEEE 16th International Symposium on Intelligent Systems and Informatics • September 13-15, 2018, Subotica, Serbia</a:t>
            </a:r>
            <a:endParaRPr lang="en-IN" sz="1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spcBef>
                <a:spcPts val="500"/>
              </a:spcBef>
              <a:spcAft>
                <a:spcPts val="500"/>
              </a:spcAft>
              <a:buFont typeface="Times New Roman" panose="02020603050405020304" pitchFamily="18" charset="0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XU </a:t>
            </a:r>
            <a:r>
              <a:rPr lang="en-IN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Hongzhen</a:t>
            </a:r>
            <a:r>
              <a:rPr lang="en-IN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., "Wireless Food Ordering System Based on Web Services."</a:t>
            </a:r>
            <a:r>
              <a: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IEEE 2009 Second International Conference on Intelligent Computation Technology and Automation.</a:t>
            </a:r>
            <a:endParaRPr lang="en-IN" sz="1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spcBef>
                <a:spcPts val="500"/>
              </a:spcBef>
              <a:spcAft>
                <a:spcPts val="500"/>
              </a:spcAft>
              <a:buFont typeface="Times New Roman" panose="02020603050405020304" pitchFamily="18" charset="0"/>
              <a:buAutoNum type="arabicPeriod"/>
            </a:pPr>
            <a:r>
              <a:rPr lang="en-IN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Rachmawan</a:t>
            </a:r>
            <a:r>
              <a:rPr lang="en-IN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Kelly, et al. "Sentiment Analysis of Restaurant Customer Reviews on TripAdvisor using Naïve Bayes." 12th International Conference on Information &amp; Communication Technology and System (</a:t>
            </a:r>
            <a:r>
              <a:rPr lang="en-IN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lCTS</a:t>
            </a:r>
            <a:r>
              <a:rPr lang="en-IN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IEEE 2019.</a:t>
            </a:r>
            <a:endParaRPr lang="en-IN" sz="1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spcBef>
                <a:spcPts val="500"/>
              </a:spcBef>
              <a:spcAft>
                <a:spcPts val="500"/>
              </a:spcAft>
              <a:buFont typeface="Times New Roman" panose="02020603050405020304" pitchFamily="18" charset="0"/>
              <a:buAutoNum type="arabicPeriod"/>
            </a:pPr>
            <a:r>
              <a:rPr lang="en-IN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Unggul</a:t>
            </a:r>
            <a:r>
              <a:rPr lang="en-IN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Widod</a:t>
            </a:r>
            <a:r>
              <a:rPr lang="en-IN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Wijayanto</a:t>
            </a:r>
            <a:r>
              <a:rPr lang="en-IN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et al. "An Experimental Study of Supervised Sentiment  Analysis Using Gaussian Naïve Bayes."  IEEE 2018 International Seminar on Application for Technology of Information and Communication (</a:t>
            </a:r>
            <a:r>
              <a:rPr lang="en-IN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iSemantic</a:t>
            </a:r>
            <a:r>
              <a:rPr lang="en-IN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IN" sz="1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en-IN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Nourin</a:t>
            </a:r>
            <a:r>
              <a:rPr lang="en-IN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Islam, Nasrin </a:t>
            </a:r>
            <a:r>
              <a:rPr lang="en-IN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Akter</a:t>
            </a:r>
            <a:r>
              <a:rPr lang="en-IN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. et al. " Sentiment Analysis on Food Review using Machine  Learning</a:t>
            </a:r>
            <a:endParaRPr lang="en-IN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509857"/>
            <a:ext cx="12191999" cy="34814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0" y="6550223"/>
            <a:ext cx="1219199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69287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en-IN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509857"/>
            <a:ext cx="12191999" cy="34814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0" y="6550223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6185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7840" y="1611090"/>
            <a:ext cx="7646126" cy="451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600"/>
              </a:spcAft>
              <a:buClr>
                <a:schemeClr val="bg2">
                  <a:lumMod val="25000"/>
                </a:schemeClr>
              </a:buClr>
              <a:buSzPct val="104000"/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Most people are very busy with their jobs. which doesn't leave much time for cooking and might lead to a poor diet.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1600"/>
              </a:spcAft>
              <a:buClr>
                <a:schemeClr val="bg2">
                  <a:lumMod val="25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 want to solve this problem by using an web approach that create a custom and individual weekly meal plan.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1600"/>
              </a:spcAft>
              <a:buClr>
                <a:schemeClr val="bg2">
                  <a:lumMod val="25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 partner with cooking partners to actually cook and deliver all meals from the generated meal plans, in selected cities.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1600"/>
              </a:spcAft>
              <a:buClr>
                <a:schemeClr val="bg2">
                  <a:lumMod val="25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All this will be packed up in a monthly subscription, where users can choose between receiving one or two meals per day of every month.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509857"/>
            <a:ext cx="12191999" cy="34814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0" y="6550223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6185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ANALYSIS &amp; SURVEY</a:t>
            </a:r>
            <a:endParaRPr lang="en-IN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7840" y="1680762"/>
            <a:ext cx="764612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this analysis we understood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Working procedure of restaurants.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Steps to maintain food quality.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we can accommodate restaurant based on dietary plans.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helped us to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Generate personalized weekly plan for each client.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Know how to provide all nutrients, no matter what diet they follow.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Know how packaging plays a major rule for maintain food quality.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509857"/>
            <a:ext cx="12191999" cy="34814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0" y="6550223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6185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ANALYSIS &amp; SURVEY</a:t>
            </a:r>
            <a:endParaRPr lang="en-IN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6" y="1464240"/>
            <a:ext cx="2661421" cy="4731909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509857"/>
            <a:ext cx="12191999" cy="34814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0" y="6550223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04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6185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endParaRPr lang="en-IN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8069" y="2203380"/>
            <a:ext cx="744582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Searching food items daily to eat is a time consuming process.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They don’t get option to change ingredients.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They may not get all required nutrients and might lead to poor diet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509857"/>
            <a:ext cx="12191999" cy="34814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0" y="6550223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05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6185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</a:t>
            </a:r>
            <a:endParaRPr lang="en-IN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8069" y="2203380"/>
            <a:ext cx="744582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 will generate personalized weekly plan for each clients.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 our web page client can change ingredients, swap entire meals.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 make sure clients get their favorite food with enough nutrients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509857"/>
            <a:ext cx="12191999" cy="34814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0" y="6550223"/>
            <a:ext cx="1219199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06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61851"/>
            <a:ext cx="1219199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US" altLang="en-IN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7014" y="1911915"/>
            <a:ext cx="7445828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Clr>
                <a:schemeClr val="bg2">
                  <a:lumMod val="25000"/>
                </a:schemeClr>
              </a:buClr>
              <a:buFont typeface="Wingdings" panose="05000000000000000000" charset="0"/>
              <a:buChar char="§"/>
            </a:pPr>
            <a:r>
              <a:rPr lang="en-US" altLang="en-IN" dirty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endParaRPr lang="en-US" alt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200000"/>
              </a:lnSpc>
              <a:buClr>
                <a:schemeClr val="bg2">
                  <a:lumMod val="25000"/>
                </a:schemeClr>
              </a:buClr>
              <a:buFont typeface="Wingdings" panose="05000000000000000000" charset="0"/>
              <a:buChar char="§"/>
            </a:pPr>
            <a:r>
              <a:rPr lang="en-US" altLang="en-IN" dirty="0"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endParaRPr lang="en-US" alt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200000"/>
              </a:lnSpc>
              <a:buClr>
                <a:schemeClr val="bg2">
                  <a:lumMod val="25000"/>
                </a:schemeClr>
              </a:buClr>
              <a:buFont typeface="Wingdings" panose="05000000000000000000" charset="0"/>
              <a:buChar char="§"/>
            </a:pPr>
            <a:r>
              <a:rPr lang="en-US" altLang="en-IN" dirty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endParaRPr lang="en-US" alt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200000"/>
              </a:lnSpc>
              <a:buClr>
                <a:schemeClr val="bg2">
                  <a:lumMod val="25000"/>
                </a:schemeClr>
              </a:buClr>
              <a:buFont typeface="Wingdings" panose="05000000000000000000" charset="0"/>
              <a:buChar char="§"/>
            </a:pPr>
            <a:r>
              <a:rPr lang="en-US" altLang="en-IN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endParaRPr lang="en-US" alt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200000"/>
              </a:lnSpc>
              <a:buClr>
                <a:schemeClr val="bg2">
                  <a:lumMod val="25000"/>
                </a:schemeClr>
              </a:buClr>
              <a:buFont typeface="Wingdings" panose="05000000000000000000" charset="0"/>
              <a:buChar char="§"/>
            </a:pPr>
            <a:r>
              <a:rPr lang="en-US" altLang="en-IN" dirty="0">
                <a:latin typeface="Calibri" panose="020F0502020204030204" pitchFamily="34" charset="0"/>
                <a:cs typeface="Calibri" panose="020F0502020204030204" pitchFamily="34" charset="0"/>
              </a:rPr>
              <a:t>VS CODE</a:t>
            </a:r>
            <a:endParaRPr lang="en-US" alt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200000"/>
              </a:lnSpc>
              <a:buClr>
                <a:schemeClr val="bg2">
                  <a:lumMod val="25000"/>
                </a:schemeClr>
              </a:buClr>
              <a:buFont typeface="Wingdings" panose="05000000000000000000" charset="0"/>
              <a:buChar char="§"/>
            </a:pPr>
            <a:r>
              <a:rPr lang="en-US" altLang="en-IN" dirty="0">
                <a:latin typeface="Calibri" panose="020F0502020204030204" pitchFamily="34" charset="0"/>
                <a:cs typeface="Calibri" panose="020F0502020204030204" pitchFamily="34" charset="0"/>
              </a:rPr>
              <a:t>NETLIFY</a:t>
            </a:r>
            <a:endParaRPr lang="en-US" alt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509857"/>
            <a:ext cx="12191999" cy="34814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0" y="6550223"/>
            <a:ext cx="1219199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07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6185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61" y="1609339"/>
            <a:ext cx="1976848" cy="4349065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030" y="1550987"/>
            <a:ext cx="3115062" cy="4407417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509857"/>
            <a:ext cx="12191999" cy="34814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0" y="6550223"/>
            <a:ext cx="1219199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08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6185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PROJECT BLOCK DIAGRAM</a:t>
            </a:r>
            <a:endParaRPr lang="en-IN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4"/>
          <a:stretch>
            <a:fillRect/>
          </a:stretch>
        </p:blipFill>
        <p:spPr>
          <a:xfrm>
            <a:off x="1894849" y="1471864"/>
            <a:ext cx="8017307" cy="46475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</Template>
  <TotalTime>0</TotalTime>
  <Words>3068</Words>
  <Application>WPS Presentation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Source Sans Pro SemiBold</vt:lpstr>
      <vt:lpstr>Segoe Print</vt:lpstr>
      <vt:lpstr>Times New Roman</vt:lpstr>
      <vt:lpstr>Calibri</vt:lpstr>
      <vt:lpstr>Courier New</vt:lpstr>
      <vt:lpstr>Source Sans Pro</vt:lpstr>
      <vt:lpstr>Microsoft YaHei</vt:lpstr>
      <vt:lpstr>Arial Unicode MS</vt:lpstr>
      <vt:lpstr>Wingdings</vt:lpstr>
      <vt:lpstr>FunkyShapesVTI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REDDY H</dc:creator>
  <cp:lastModifiedBy>NIKHIL REDDY H</cp:lastModifiedBy>
  <cp:revision>12</cp:revision>
  <dcterms:created xsi:type="dcterms:W3CDTF">2022-05-02T01:26:00Z</dcterms:created>
  <dcterms:modified xsi:type="dcterms:W3CDTF">2022-05-02T03:17:16Z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B0E5258AAD8B452FAE635F97D460F091</vt:lpwstr>
  </property>
  <property fmtid="{D5CDD505-2E9C-101B-9397-08002B2CF9AE}" pid="3" name="KSOProductBuildVer">
    <vt:lpwstr>1033-11.2.0.11074</vt:lpwstr>
  </property>
</Properties>
</file>