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9" r:id="rId3"/>
    <p:sldId id="287" r:id="rId4"/>
    <p:sldId id="257" r:id="rId5"/>
    <p:sldId id="286" r:id="rId6"/>
    <p:sldId id="278" r:id="rId7"/>
    <p:sldId id="260" r:id="rId8"/>
    <p:sldId id="289" r:id="rId9"/>
    <p:sldId id="280" r:id="rId10"/>
    <p:sldId id="288" r:id="rId11"/>
    <p:sldId id="281" r:id="rId12"/>
    <p:sldId id="282"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60" autoAdjust="0"/>
    <p:restoredTop sz="94660"/>
  </p:normalViewPr>
  <p:slideViewPr>
    <p:cSldViewPr snapToGrid="0">
      <p:cViewPr varScale="1">
        <p:scale>
          <a:sx n="91" d="100"/>
          <a:sy n="91" d="100"/>
        </p:scale>
        <p:origin x="523" y="67"/>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97BFF81C-1FCB-4DBA-8044-F1A0FCFD45A6}" type="datetime1">
              <a:rPr lang="en-US" smtClean="0"/>
              <a:t>12/2/2022</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FB9092B3-2D87-4CDF-B84B-C46E5F5D31F7}" type="datetime1">
              <a:rPr lang="en-US" smtClean="0"/>
              <a:t>12/2/2022</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3D769E57-47B1-47B0-B526-3153E4B1E729}" type="datetime1">
              <a:rPr lang="en-US" smtClean="0"/>
              <a:t>12/2/2022</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5A87773D-8987-489A-A650-3D6F7D5C7C38}" type="datetime1">
              <a:rPr lang="en-US" smtClean="0"/>
              <a:t>12/2/2022</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97E150C1-1D78-4D80-810D-E9E86F6E88AB}" type="datetime1">
              <a:rPr lang="en-US" smtClean="0"/>
              <a:t>12/2/2022</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p:cNvSpPr>
            <a:spLocks noGrp="1"/>
          </p:cNvSpPr>
          <p:nvPr>
            <p:ph type="dt" sz="half" idx="10"/>
          </p:nvPr>
        </p:nvSpPr>
        <p:spPr/>
        <p:txBody>
          <a:bodyPr/>
          <a:lstStyle/>
          <a:p>
            <a:fld id="{29E9CBD8-1588-4B6B-B74D-87480DDE94C0}" type="datetime1">
              <a:rPr lang="en-US" smtClean="0"/>
              <a:t>12/2/2022</a:t>
            </a:fld>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p:cNvGrpSpPr/>
          <p:nvPr/>
        </p:nvGrpSpPr>
        <p:grpSpPr>
          <a:xfrm>
            <a:off x="10999563" y="5987064"/>
            <a:ext cx="1054467" cy="469689"/>
            <a:chOff x="9841624" y="4115729"/>
            <a:chExt cx="602170" cy="268223"/>
          </a:xfrm>
          <a:solidFill>
            <a:schemeClr val="tx1"/>
          </a:solidFill>
        </p:grpSpPr>
        <p:sp>
          <p:nvSpPr>
            <p:cNvPr id="11" name="Freeform: Shape 10"/>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p:cNvSpPr>
            <a:spLocks noGrp="1"/>
          </p:cNvSpPr>
          <p:nvPr>
            <p:ph type="dt" sz="half" idx="10"/>
          </p:nvPr>
        </p:nvSpPr>
        <p:spPr/>
        <p:txBody>
          <a:bodyPr/>
          <a:lstStyle/>
          <a:p>
            <a:fld id="{AD794440-721C-4D75-BD4F-4CFB3D51CDCA}" type="datetime1">
              <a:rPr lang="en-US" smtClean="0"/>
              <a:t>12/2/2022</a:t>
            </a:fld>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grpSp>
        <p:nvGrpSpPr>
          <p:cNvPr id="6" name="Graphic 185"/>
          <p:cNvGrpSpPr/>
          <p:nvPr/>
        </p:nvGrpSpPr>
        <p:grpSpPr>
          <a:xfrm>
            <a:off x="10999563" y="5987064"/>
            <a:ext cx="1054467" cy="469689"/>
            <a:chOff x="9841624" y="4115729"/>
            <a:chExt cx="602170" cy="268223"/>
          </a:xfrm>
          <a:solidFill>
            <a:schemeClr val="tx1"/>
          </a:solidFill>
        </p:grpSpPr>
        <p:sp>
          <p:nvSpPr>
            <p:cNvPr id="7" name="Freeform: Shape 6"/>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p:cNvSpPr>
            <a:spLocks noGrp="1"/>
          </p:cNvSpPr>
          <p:nvPr>
            <p:ph type="dt" sz="half" idx="10"/>
          </p:nvPr>
        </p:nvSpPr>
        <p:spPr/>
        <p:txBody>
          <a:bodyPr/>
          <a:lstStyle/>
          <a:p>
            <a:fld id="{B2701A64-483B-4532-94FB-D8F90CB6DEE0}" type="datetime1">
              <a:rPr lang="en-US" smtClean="0"/>
              <a:t>12/2/2022</a:t>
            </a:fld>
            <a:endParaRPr lang="en-US" dirty="0"/>
          </a:p>
        </p:txBody>
      </p:sp>
      <p:sp>
        <p:nvSpPr>
          <p:cNvPr id="4" name="Footer Placeholder 3"/>
          <p:cNvSpPr>
            <a:spLocks noGrp="1"/>
          </p:cNvSpPr>
          <p:nvPr>
            <p:ph type="ftr" sz="quarter" idx="11"/>
          </p:nvPr>
        </p:nvSpPr>
        <p:spPr/>
        <p:txBody>
          <a:bodyPr/>
          <a:lstStyle/>
          <a:p>
            <a:r>
              <a:rPr lang="en-US" dirty="0"/>
              <a:t>Sample Footer Text</a:t>
            </a:r>
          </a:p>
        </p:txBody>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p:cNvGrpSpPr/>
          <p:nvPr/>
        </p:nvGrpSpPr>
        <p:grpSpPr>
          <a:xfrm>
            <a:off x="10999563" y="5987064"/>
            <a:ext cx="1054467" cy="469689"/>
            <a:chOff x="9841624" y="4115729"/>
            <a:chExt cx="602170" cy="268223"/>
          </a:xfrm>
          <a:solidFill>
            <a:schemeClr val="tx1"/>
          </a:solidFill>
        </p:grpSpPr>
        <p:sp>
          <p:nvSpPr>
            <p:cNvPr id="6" name="Freeform: Shape 5"/>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p:cNvSpPr>
            <a:spLocks noGrp="1"/>
          </p:cNvSpPr>
          <p:nvPr>
            <p:ph type="dt" sz="half" idx="10"/>
          </p:nvPr>
        </p:nvSpPr>
        <p:spPr/>
        <p:txBody>
          <a:bodyPr/>
          <a:lstStyle/>
          <a:p>
            <a:fld id="{6F18FB39-20FB-4E2E-B861-45B709B9C3C5}" type="datetime1">
              <a:rPr lang="en-US" smtClean="0"/>
              <a:t>12/2/2022</a:t>
            </a:fld>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p:cNvSpPr>
            <a:spLocks noGrp="1"/>
          </p:cNvSpPr>
          <p:nvPr>
            <p:ph type="dt" sz="half" idx="10"/>
          </p:nvPr>
        </p:nvSpPr>
        <p:spPr/>
        <p:txBody>
          <a:bodyPr/>
          <a:lstStyle/>
          <a:p>
            <a:fld id="{AC48AC19-8BD6-476C-9770-8884373BCF00}" type="datetime1">
              <a:rPr lang="en-US" smtClean="0"/>
              <a:t>12/2/2022</a:t>
            </a:fld>
            <a:endParaRPr lang="en-US"/>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p:cNvSpPr>
            <a:spLocks noGrp="1"/>
          </p:cNvSpPr>
          <p:nvPr>
            <p:ph type="dt" sz="half" idx="10"/>
          </p:nvPr>
        </p:nvSpPr>
        <p:spPr/>
        <p:txBody>
          <a:bodyPr/>
          <a:lstStyle/>
          <a:p>
            <a:fld id="{F3F68C53-8AD1-4F09-9486-FB3406B99CFA}" type="datetime1">
              <a:rPr lang="en-US" smtClean="0"/>
              <a:t>12/2/2022</a:t>
            </a:fld>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t>12/2/2022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16404"/>
            <a:ext cx="12191999" cy="830997"/>
          </a:xfrm>
          <a:prstGeom prst="rect">
            <a:avLst/>
          </a:prstGeom>
          <a:noFill/>
        </p:spPr>
        <p:txBody>
          <a:bodyPr wrap="square" rtlCol="0" anchor="ctr">
            <a:spAutoFit/>
          </a:bodyPr>
          <a:lstStyle/>
          <a:p>
            <a:pPr algn="ctr"/>
            <a:r>
              <a:rPr lang="en-GB" sz="4800" dirty="0">
                <a:solidFill>
                  <a:srgbClr val="002060"/>
                </a:solidFill>
                <a:latin typeface="Times New Roman" panose="02020603050405020304" pitchFamily="18" charset="0"/>
                <a:cs typeface="Times New Roman" panose="02020603050405020304" pitchFamily="18" charset="0"/>
              </a:rPr>
              <a:t>STORES TO DOOR</a:t>
            </a:r>
            <a:endParaRPr lang="en-IN" sz="4800" dirty="0">
              <a:solidFill>
                <a:srgbClr val="00206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593908" y="2967065"/>
            <a:ext cx="3389152" cy="646331"/>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Guided by :</a:t>
            </a:r>
          </a:p>
          <a:p>
            <a:r>
              <a:rPr lang="en-US" dirty="0">
                <a:latin typeface="Calibri" panose="020F0502020204030204" pitchFamily="34" charset="0"/>
                <a:cs typeface="Calibri" panose="020F0502020204030204" pitchFamily="34" charset="0"/>
              </a:rPr>
              <a:t>MR.M. Raja</a:t>
            </a:r>
          </a:p>
        </p:txBody>
      </p:sp>
      <p:sp>
        <p:nvSpPr>
          <p:cNvPr id="6" name="TextBox 5"/>
          <p:cNvSpPr txBox="1"/>
          <p:nvPr/>
        </p:nvSpPr>
        <p:spPr>
          <a:xfrm>
            <a:off x="8061820" y="2857846"/>
            <a:ext cx="3665989" cy="1354217"/>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Presented by:</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M </a:t>
            </a:r>
            <a:r>
              <a:rPr lang="en-US" sz="1600" dirty="0" err="1">
                <a:latin typeface="Calibri" panose="020F0502020204030204" pitchFamily="34" charset="0"/>
                <a:cs typeface="Calibri" panose="020F0502020204030204" pitchFamily="34" charset="0"/>
              </a:rPr>
              <a:t>Jaipal</a:t>
            </a:r>
            <a:r>
              <a:rPr lang="en-US" sz="1600" dirty="0">
                <a:latin typeface="Calibri" panose="020F0502020204030204" pitchFamily="34" charset="0"/>
                <a:cs typeface="Calibri" panose="020F0502020204030204" pitchFamily="34" charset="0"/>
              </a:rPr>
              <a:t> (9919004177)</a:t>
            </a:r>
          </a:p>
          <a:p>
            <a:r>
              <a:rPr lang="en-US" sz="1600" dirty="0">
                <a:latin typeface="Calibri" panose="020F0502020204030204" pitchFamily="34" charset="0"/>
                <a:cs typeface="Calibri" panose="020F0502020204030204" pitchFamily="34" charset="0"/>
              </a:rPr>
              <a:t>S </a:t>
            </a:r>
            <a:r>
              <a:rPr lang="en-US" sz="1600" dirty="0" err="1">
                <a:latin typeface="Calibri" panose="020F0502020204030204" pitchFamily="34" charset="0"/>
                <a:cs typeface="Calibri" panose="020F0502020204030204" pitchFamily="34" charset="0"/>
              </a:rPr>
              <a:t>Likhil</a:t>
            </a:r>
            <a:r>
              <a:rPr lang="en-US" sz="1600" dirty="0">
                <a:latin typeface="Calibri" panose="020F0502020204030204" pitchFamily="34" charset="0"/>
                <a:cs typeface="Calibri" panose="020F0502020204030204" pitchFamily="34" charset="0"/>
              </a:rPr>
              <a:t> Srinivas (9919004269)</a:t>
            </a:r>
          </a:p>
          <a:p>
            <a:r>
              <a:rPr lang="en-US" sz="1600" dirty="0">
                <a:latin typeface="Calibri" panose="020F0502020204030204" pitchFamily="34" charset="0"/>
                <a:cs typeface="Calibri" panose="020F0502020204030204" pitchFamily="34" charset="0"/>
              </a:rPr>
              <a:t>S V Nagendra (9919004270)</a:t>
            </a:r>
          </a:p>
          <a:p>
            <a:r>
              <a:rPr lang="en-US" sz="1600" dirty="0">
                <a:latin typeface="Calibri" panose="020F0502020204030204" pitchFamily="34" charset="0"/>
                <a:cs typeface="Calibri" panose="020F0502020204030204" pitchFamily="34" charset="0"/>
              </a:rPr>
              <a:t>H Nikhil Reddy (9919004106)</a:t>
            </a:r>
          </a:p>
        </p:txBody>
      </p:sp>
      <p:sp>
        <p:nvSpPr>
          <p:cNvPr id="8" name="TextBox 7"/>
          <p:cNvSpPr txBox="1"/>
          <p:nvPr/>
        </p:nvSpPr>
        <p:spPr>
          <a:xfrm>
            <a:off x="0" y="5079534"/>
            <a:ext cx="12191999" cy="584775"/>
          </a:xfrm>
          <a:prstGeom prst="rect">
            <a:avLst/>
          </a:prstGeom>
          <a:noFill/>
        </p:spPr>
        <p:txBody>
          <a:bodyPr wrap="square" rtlCol="0">
            <a:spAutoFit/>
          </a:bodyPr>
          <a:lstStyle/>
          <a:p>
            <a:pPr algn="ctr"/>
            <a:r>
              <a:rPr lang="en-US" sz="1600" dirty="0"/>
              <a:t>Computer Science and Engineering</a:t>
            </a:r>
          </a:p>
          <a:p>
            <a:pPr algn="ctr"/>
            <a:r>
              <a:rPr lang="en-US" sz="1600" dirty="0" err="1"/>
              <a:t>Kalasalingam</a:t>
            </a:r>
            <a:r>
              <a:rPr lang="en-US" sz="1600" dirty="0"/>
              <a:t> Academy of Research and Education</a:t>
            </a:r>
            <a:endParaRPr lang="en-IN" sz="1400" dirty="0"/>
          </a:p>
        </p:txBody>
      </p:sp>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TextBox 10"/>
          <p:cNvSpPr txBox="1"/>
          <p:nvPr/>
        </p:nvSpPr>
        <p:spPr>
          <a:xfrm>
            <a:off x="5092118" y="6505663"/>
            <a:ext cx="4555222" cy="337185"/>
          </a:xfrm>
          <a:prstGeom prst="rect">
            <a:avLst/>
          </a:prstGeom>
          <a:noFill/>
        </p:spPr>
        <p:txBody>
          <a:bodyPr wrap="square" rtlCol="0">
            <a:spAutoFit/>
          </a:bodyPr>
          <a:lstStyle/>
          <a:p>
            <a:r>
              <a:rPr lang="en-US" sz="1600" dirty="0"/>
              <a:t>Project Work(CSE18R498)</a:t>
            </a:r>
            <a:endParaRPr lang="en-I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09</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ADVANTAGES</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508069" y="2203380"/>
            <a:ext cx="7445828" cy="2126864"/>
          </a:xfrm>
          <a:prstGeom prst="rect">
            <a:avLst/>
          </a:prstGeom>
          <a:noFill/>
        </p:spPr>
        <p:txBody>
          <a:bodyPr wrap="square" rtlCol="0">
            <a:spAutoFit/>
          </a:bodyPr>
          <a:lstStyle/>
          <a:p>
            <a:pPr marL="285750" indent="-285750" algn="just">
              <a:lnSpc>
                <a:spcPct val="150000"/>
              </a:lnSpc>
              <a:buClr>
                <a:schemeClr val="bg2">
                  <a:lumMod val="25000"/>
                </a:schemeClr>
              </a:buClr>
              <a:buFont typeface="Wingdings" panose="05000000000000000000" pitchFamily="2" charset="2"/>
              <a:buChar char="ü"/>
            </a:pPr>
            <a:r>
              <a:rPr lang="en-US" sz="1800" dirty="0">
                <a:latin typeface="Calibri" panose="020F0502020204030204" pitchFamily="34" charset="0"/>
                <a:cs typeface="Calibri" panose="020F0502020204030204" pitchFamily="34" charset="0"/>
              </a:rPr>
              <a:t>We can buy from trustworthy or well-known stores.</a:t>
            </a:r>
          </a:p>
          <a:p>
            <a:pPr marL="285750" indent="-285750" algn="just">
              <a:lnSpc>
                <a:spcPct val="150000"/>
              </a:lnSpc>
              <a:buClr>
                <a:schemeClr val="bg2">
                  <a:lumMod val="25000"/>
                </a:schemeClr>
              </a:buClr>
              <a:buFont typeface="Wingdings" panose="05000000000000000000" pitchFamily="2" charset="2"/>
              <a:buChar char="ü"/>
            </a:pPr>
            <a:r>
              <a:rPr lang="en-US" sz="1800" dirty="0">
                <a:latin typeface="Calibri" panose="020F0502020204030204" pitchFamily="34" charset="0"/>
                <a:cs typeface="Calibri" panose="020F0502020204030204" pitchFamily="34" charset="0"/>
              </a:rPr>
              <a:t>Because the business is close to our home, we can go there and question the owner if any of the products are of bad quality.</a:t>
            </a:r>
          </a:p>
          <a:p>
            <a:pPr marL="285750" indent="-285750" algn="just">
              <a:lnSpc>
                <a:spcPct val="150000"/>
              </a:lnSpc>
              <a:buClr>
                <a:schemeClr val="bg2">
                  <a:lumMod val="25000"/>
                </a:schemeClr>
              </a:buClr>
              <a:buFont typeface="Wingdings" panose="05000000000000000000" pitchFamily="2" charset="2"/>
              <a:buChar char="ü"/>
            </a:pPr>
            <a:r>
              <a:rPr lang="en-US" sz="1800" dirty="0">
                <a:latin typeface="Calibri" panose="020F0502020204030204" pitchFamily="34" charset="0"/>
                <a:cs typeface="Calibri" panose="020F0502020204030204" pitchFamily="34" charset="0"/>
              </a:rPr>
              <a:t>Shipping fees are low.</a:t>
            </a:r>
          </a:p>
          <a:p>
            <a:pPr marL="285750" indent="-285750" algn="just">
              <a:lnSpc>
                <a:spcPct val="150000"/>
              </a:lnSpc>
              <a:buClr>
                <a:schemeClr val="bg2">
                  <a:lumMod val="25000"/>
                </a:schemeClr>
              </a:buClr>
              <a:buFont typeface="Wingdings" panose="05000000000000000000" pitchFamily="2" charset="2"/>
              <a:buChar char="ü"/>
            </a:pPr>
            <a:r>
              <a:rPr lang="en-US" sz="1800" dirty="0">
                <a:latin typeface="Calibri" panose="020F0502020204030204" pitchFamily="34" charset="0"/>
                <a:cs typeface="Calibri" panose="020F0502020204030204" pitchFamily="34" charset="0"/>
              </a:rPr>
              <a:t>There is no delivery delay.</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6424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10</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SOFTWARE REQUIREMENT</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EE22EFF-FEF0-2830-53DC-79D5A424A36B}"/>
              </a:ext>
            </a:extLst>
          </p:cNvPr>
          <p:cNvSpPr txBox="1"/>
          <p:nvPr/>
        </p:nvSpPr>
        <p:spPr>
          <a:xfrm>
            <a:off x="4118995" y="1926543"/>
            <a:ext cx="2325147" cy="3373359"/>
          </a:xfrm>
          <a:prstGeom prst="rect">
            <a:avLst/>
          </a:prstGeom>
          <a:noFill/>
        </p:spPr>
        <p:txBody>
          <a:bodyPr wrap="square" rtlCol="0">
            <a:spAutoFit/>
          </a:bodyPr>
          <a:lstStyle/>
          <a:p>
            <a:pPr marL="285750" indent="-285750" algn="just">
              <a:lnSpc>
                <a:spcPct val="150000"/>
              </a:lnSpc>
              <a:buClr>
                <a:schemeClr val="bg2">
                  <a:lumMod val="25000"/>
                </a:schemeClr>
              </a:buClr>
              <a:buFont typeface="Wingdings" panose="05000000000000000000" pitchFamily="2" charset="2"/>
              <a:buChar char="Ø"/>
            </a:pPr>
            <a:r>
              <a:rPr lang="en-US" dirty="0">
                <a:latin typeface="Calibri" panose="020F0502020204030204" pitchFamily="34" charset="0"/>
                <a:cs typeface="Calibri" panose="020F0502020204030204" pitchFamily="34" charset="0"/>
              </a:rPr>
              <a:t>HTML</a:t>
            </a:r>
          </a:p>
          <a:p>
            <a:pPr marL="285750" indent="-285750" algn="just">
              <a:lnSpc>
                <a:spcPct val="150000"/>
              </a:lnSpc>
              <a:buClr>
                <a:schemeClr val="bg2">
                  <a:lumMod val="25000"/>
                </a:schemeClr>
              </a:buClr>
              <a:buFont typeface="Wingdings" panose="05000000000000000000" pitchFamily="2" charset="2"/>
              <a:buChar char="Ø"/>
            </a:pPr>
            <a:r>
              <a:rPr lang="en-US" dirty="0">
                <a:latin typeface="Calibri" panose="020F0502020204030204" pitchFamily="34" charset="0"/>
                <a:cs typeface="Calibri" panose="020F0502020204030204" pitchFamily="34" charset="0"/>
              </a:rPr>
              <a:t>CSS</a:t>
            </a:r>
          </a:p>
          <a:p>
            <a:pPr marL="285750" indent="-285750" algn="just">
              <a:lnSpc>
                <a:spcPct val="150000"/>
              </a:lnSpc>
              <a:buClr>
                <a:schemeClr val="bg2">
                  <a:lumMod val="25000"/>
                </a:schemeClr>
              </a:buClr>
              <a:buFont typeface="Wingdings" panose="05000000000000000000" pitchFamily="2" charset="2"/>
              <a:buChar char="Ø"/>
            </a:pPr>
            <a:r>
              <a:rPr lang="en-US" dirty="0">
                <a:latin typeface="Calibri" panose="020F0502020204030204" pitchFamily="34" charset="0"/>
                <a:cs typeface="Calibri" panose="020F0502020204030204" pitchFamily="34" charset="0"/>
              </a:rPr>
              <a:t>JavaScript</a:t>
            </a:r>
          </a:p>
          <a:p>
            <a:pPr marL="285750" indent="-285750" algn="just">
              <a:lnSpc>
                <a:spcPct val="150000"/>
              </a:lnSpc>
              <a:buClr>
                <a:schemeClr val="bg2">
                  <a:lumMod val="25000"/>
                </a:schemeClr>
              </a:buClr>
              <a:buFont typeface="Wingdings" panose="05000000000000000000" pitchFamily="2" charset="2"/>
              <a:buChar char="Ø"/>
            </a:pPr>
            <a:r>
              <a:rPr lang="en-US" dirty="0">
                <a:latin typeface="Calibri" panose="020F0502020204030204" pitchFamily="34" charset="0"/>
                <a:cs typeface="Calibri" panose="020F0502020204030204" pitchFamily="34" charset="0"/>
              </a:rPr>
              <a:t>NodeJS</a:t>
            </a:r>
          </a:p>
          <a:p>
            <a:pPr marL="285750" indent="-285750" algn="just">
              <a:lnSpc>
                <a:spcPct val="150000"/>
              </a:lnSpc>
              <a:buClr>
                <a:schemeClr val="bg2">
                  <a:lumMod val="25000"/>
                </a:schemeClr>
              </a:buClr>
              <a:buFont typeface="Wingdings" panose="05000000000000000000" pitchFamily="2" charset="2"/>
              <a:buChar char="Ø"/>
            </a:pPr>
            <a:r>
              <a:rPr lang="en-US" dirty="0">
                <a:latin typeface="Calibri" panose="020F0502020204030204" pitchFamily="34" charset="0"/>
                <a:cs typeface="Calibri" panose="020F0502020204030204" pitchFamily="34" charset="0"/>
              </a:rPr>
              <a:t>Express</a:t>
            </a:r>
          </a:p>
          <a:p>
            <a:pPr marL="285750" indent="-285750" algn="just">
              <a:lnSpc>
                <a:spcPct val="150000"/>
              </a:lnSpc>
              <a:buClr>
                <a:schemeClr val="bg2">
                  <a:lumMod val="25000"/>
                </a:schemeClr>
              </a:buClr>
              <a:buFont typeface="Wingdings" panose="05000000000000000000" pitchFamily="2" charset="2"/>
              <a:buChar char="Ø"/>
            </a:pPr>
            <a:r>
              <a:rPr lang="en-US" dirty="0">
                <a:latin typeface="Calibri" panose="020F0502020204030204" pitchFamily="34" charset="0"/>
                <a:cs typeface="Calibri" panose="020F0502020204030204" pitchFamily="34" charset="0"/>
              </a:rPr>
              <a:t>VS Code</a:t>
            </a:r>
          </a:p>
          <a:p>
            <a:pPr marL="285750" indent="-285750" algn="just">
              <a:lnSpc>
                <a:spcPct val="150000"/>
              </a:lnSpc>
              <a:buClr>
                <a:schemeClr val="bg2">
                  <a:lumMod val="25000"/>
                </a:schemeClr>
              </a:buClr>
              <a:buFont typeface="Wingdings" panose="05000000000000000000" pitchFamily="2" charset="2"/>
              <a:buChar char="Ø"/>
            </a:pPr>
            <a:r>
              <a:rPr lang="en-US" dirty="0">
                <a:latin typeface="Calibri" panose="020F0502020204030204" pitchFamily="34" charset="0"/>
                <a:cs typeface="Calibri" panose="020F0502020204030204" pitchFamily="34" charset="0"/>
              </a:rPr>
              <a:t>Netlify</a:t>
            </a:r>
          </a:p>
          <a:p>
            <a:pPr marL="285750" indent="-285750" algn="just">
              <a:lnSpc>
                <a:spcPct val="150000"/>
              </a:lnSpc>
              <a:buClr>
                <a:schemeClr val="bg2">
                  <a:lumMod val="25000"/>
                </a:schemeClr>
              </a:buClr>
              <a:buFont typeface="Wingdings" panose="05000000000000000000" pitchFamily="2" charset="2"/>
              <a:buChar char="Ø"/>
            </a:pPr>
            <a:r>
              <a:rPr lang="en-US" dirty="0">
                <a:latin typeface="Calibri" panose="020F0502020204030204" pitchFamily="34" charset="0"/>
                <a:cs typeface="Calibri" panose="020F0502020204030204" pitchFamily="34" charset="0"/>
              </a:rPr>
              <a:t>Machine Learning</a:t>
            </a:r>
            <a:endParaRPr lang="en-IN" dirty="0">
              <a:latin typeface="Calibri" panose="020F0502020204030204" pitchFamily="34" charset="0"/>
              <a:cs typeface="Calibri" panose="020F0502020204030204" pitchFamily="34" charset="0"/>
            </a:endParaRPr>
          </a:p>
        </p:txBody>
      </p:sp>
      <p:sp>
        <p:nvSpPr>
          <p:cNvPr id="5" name="Right Brace 4">
            <a:extLst>
              <a:ext uri="{FF2B5EF4-FFF2-40B4-BE49-F238E27FC236}">
                <a16:creationId xmlns:a16="http://schemas.microsoft.com/office/drawing/2014/main" id="{0DE91303-3E01-C7CC-B58F-B507E981DDC7}"/>
              </a:ext>
            </a:extLst>
          </p:cNvPr>
          <p:cNvSpPr/>
          <p:nvPr/>
        </p:nvSpPr>
        <p:spPr>
          <a:xfrm>
            <a:off x="6342078" y="2088859"/>
            <a:ext cx="102064" cy="939566"/>
          </a:xfrm>
          <a:prstGeom prst="rightBrace">
            <a:avLst/>
          </a:prstGeom>
          <a:ln>
            <a:solidFill>
              <a:schemeClr val="bg2">
                <a:lumMod val="1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p:sp>
        <p:nvSpPr>
          <p:cNvPr id="11" name="Right Brace 10">
            <a:extLst>
              <a:ext uri="{FF2B5EF4-FFF2-40B4-BE49-F238E27FC236}">
                <a16:creationId xmlns:a16="http://schemas.microsoft.com/office/drawing/2014/main" id="{23E6EF8D-D6E1-A292-62B9-BA997D8D879A}"/>
              </a:ext>
            </a:extLst>
          </p:cNvPr>
          <p:cNvSpPr/>
          <p:nvPr/>
        </p:nvSpPr>
        <p:spPr>
          <a:xfrm>
            <a:off x="6344175" y="3360731"/>
            <a:ext cx="99967" cy="507002"/>
          </a:xfrm>
          <a:prstGeom prst="rightBrace">
            <a:avLst/>
          </a:prstGeom>
          <a:ln>
            <a:solidFill>
              <a:schemeClr val="bg2">
                <a:lumMod val="1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p:sp>
        <p:nvSpPr>
          <p:cNvPr id="12" name="Right Brace 11">
            <a:extLst>
              <a:ext uri="{FF2B5EF4-FFF2-40B4-BE49-F238E27FC236}">
                <a16:creationId xmlns:a16="http://schemas.microsoft.com/office/drawing/2014/main" id="{6A76BA60-EDD2-29E7-8122-91C397494579}"/>
              </a:ext>
            </a:extLst>
          </p:cNvPr>
          <p:cNvSpPr/>
          <p:nvPr/>
        </p:nvSpPr>
        <p:spPr>
          <a:xfrm>
            <a:off x="6336484" y="4172901"/>
            <a:ext cx="99967" cy="147429"/>
          </a:xfrm>
          <a:prstGeom prst="rightBrace">
            <a:avLst/>
          </a:prstGeom>
          <a:ln>
            <a:solidFill>
              <a:schemeClr val="bg2">
                <a:lumMod val="1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p:sp>
        <p:nvSpPr>
          <p:cNvPr id="15" name="Right Brace 14">
            <a:extLst>
              <a:ext uri="{FF2B5EF4-FFF2-40B4-BE49-F238E27FC236}">
                <a16:creationId xmlns:a16="http://schemas.microsoft.com/office/drawing/2014/main" id="{649FBE4C-2CA2-F569-8CB2-9E4547C46775}"/>
              </a:ext>
            </a:extLst>
          </p:cNvPr>
          <p:cNvSpPr/>
          <p:nvPr/>
        </p:nvSpPr>
        <p:spPr>
          <a:xfrm>
            <a:off x="6336484" y="4607342"/>
            <a:ext cx="99967" cy="147429"/>
          </a:xfrm>
          <a:prstGeom prst="rightBrace">
            <a:avLst/>
          </a:prstGeom>
          <a:ln>
            <a:solidFill>
              <a:schemeClr val="bg2">
                <a:lumMod val="1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p:sp>
        <p:nvSpPr>
          <p:cNvPr id="16" name="TextBox 15">
            <a:extLst>
              <a:ext uri="{FF2B5EF4-FFF2-40B4-BE49-F238E27FC236}">
                <a16:creationId xmlns:a16="http://schemas.microsoft.com/office/drawing/2014/main" id="{4568E3A7-A6A2-5444-6B29-EA4A27541182}"/>
              </a:ext>
            </a:extLst>
          </p:cNvPr>
          <p:cNvSpPr txBox="1"/>
          <p:nvPr/>
        </p:nvSpPr>
        <p:spPr>
          <a:xfrm>
            <a:off x="6576969" y="2432807"/>
            <a:ext cx="1510018" cy="276999"/>
          </a:xfrm>
          <a:prstGeom prst="rect">
            <a:avLst/>
          </a:prstGeom>
          <a:noFill/>
        </p:spPr>
        <p:txBody>
          <a:bodyPr wrap="square" rtlCol="0">
            <a:spAutoFit/>
          </a:bodyPr>
          <a:lstStyle/>
          <a:p>
            <a:r>
              <a:rPr lang="en-US" sz="1200" dirty="0"/>
              <a:t>front end</a:t>
            </a:r>
            <a:endParaRPr lang="en-IN" sz="1200" dirty="0"/>
          </a:p>
        </p:txBody>
      </p:sp>
      <p:sp>
        <p:nvSpPr>
          <p:cNvPr id="17" name="TextBox 16">
            <a:extLst>
              <a:ext uri="{FF2B5EF4-FFF2-40B4-BE49-F238E27FC236}">
                <a16:creationId xmlns:a16="http://schemas.microsoft.com/office/drawing/2014/main" id="{F192CDD9-D2CF-5CFC-EB28-61BB5C8BFE45}"/>
              </a:ext>
            </a:extLst>
          </p:cNvPr>
          <p:cNvSpPr txBox="1"/>
          <p:nvPr/>
        </p:nvSpPr>
        <p:spPr>
          <a:xfrm>
            <a:off x="6622411" y="3480510"/>
            <a:ext cx="1510018" cy="276999"/>
          </a:xfrm>
          <a:prstGeom prst="rect">
            <a:avLst/>
          </a:prstGeom>
          <a:noFill/>
        </p:spPr>
        <p:txBody>
          <a:bodyPr wrap="square" rtlCol="0">
            <a:spAutoFit/>
          </a:bodyPr>
          <a:lstStyle/>
          <a:p>
            <a:r>
              <a:rPr lang="en-US" sz="1200" dirty="0"/>
              <a:t>back end</a:t>
            </a:r>
            <a:endParaRPr lang="en-IN" sz="1200" dirty="0"/>
          </a:p>
        </p:txBody>
      </p:sp>
      <p:sp>
        <p:nvSpPr>
          <p:cNvPr id="18" name="TextBox 17">
            <a:extLst>
              <a:ext uri="{FF2B5EF4-FFF2-40B4-BE49-F238E27FC236}">
                <a16:creationId xmlns:a16="http://schemas.microsoft.com/office/drawing/2014/main" id="{6FFCCE52-B166-E641-FE75-BA81BE693030}"/>
              </a:ext>
            </a:extLst>
          </p:cNvPr>
          <p:cNvSpPr txBox="1"/>
          <p:nvPr/>
        </p:nvSpPr>
        <p:spPr>
          <a:xfrm>
            <a:off x="6576969" y="4099726"/>
            <a:ext cx="1510018" cy="276999"/>
          </a:xfrm>
          <a:prstGeom prst="rect">
            <a:avLst/>
          </a:prstGeom>
          <a:noFill/>
        </p:spPr>
        <p:txBody>
          <a:bodyPr wrap="square" rtlCol="0">
            <a:spAutoFit/>
          </a:bodyPr>
          <a:lstStyle/>
          <a:p>
            <a:r>
              <a:rPr lang="en-US" sz="1200" dirty="0"/>
              <a:t> code editor</a:t>
            </a:r>
            <a:endParaRPr lang="en-IN" sz="1200" dirty="0"/>
          </a:p>
        </p:txBody>
      </p:sp>
      <p:sp>
        <p:nvSpPr>
          <p:cNvPr id="19" name="TextBox 18">
            <a:extLst>
              <a:ext uri="{FF2B5EF4-FFF2-40B4-BE49-F238E27FC236}">
                <a16:creationId xmlns:a16="http://schemas.microsoft.com/office/drawing/2014/main" id="{34FA0350-2845-CA40-CD85-4B59E8330875}"/>
              </a:ext>
            </a:extLst>
          </p:cNvPr>
          <p:cNvSpPr txBox="1"/>
          <p:nvPr/>
        </p:nvSpPr>
        <p:spPr>
          <a:xfrm>
            <a:off x="6622411" y="4530672"/>
            <a:ext cx="1510018" cy="276999"/>
          </a:xfrm>
          <a:prstGeom prst="rect">
            <a:avLst/>
          </a:prstGeom>
          <a:noFill/>
        </p:spPr>
        <p:txBody>
          <a:bodyPr wrap="square" rtlCol="0">
            <a:spAutoFit/>
          </a:bodyPr>
          <a:lstStyle/>
          <a:p>
            <a:r>
              <a:rPr lang="en-US" sz="1200" dirty="0"/>
              <a:t>to deploy</a:t>
            </a:r>
            <a:endParaRPr lang="en-IN" sz="1200" dirty="0"/>
          </a:p>
        </p:txBody>
      </p:sp>
      <p:sp>
        <p:nvSpPr>
          <p:cNvPr id="3" name="Right Brace 2">
            <a:extLst>
              <a:ext uri="{FF2B5EF4-FFF2-40B4-BE49-F238E27FC236}">
                <a16:creationId xmlns:a16="http://schemas.microsoft.com/office/drawing/2014/main" id="{DE676DE0-1D3C-28A4-E7BE-1599001AAAE0}"/>
              </a:ext>
            </a:extLst>
          </p:cNvPr>
          <p:cNvSpPr/>
          <p:nvPr/>
        </p:nvSpPr>
        <p:spPr>
          <a:xfrm>
            <a:off x="6360605" y="5020598"/>
            <a:ext cx="99967" cy="147429"/>
          </a:xfrm>
          <a:prstGeom prst="rightBrace">
            <a:avLst/>
          </a:prstGeom>
          <a:ln>
            <a:solidFill>
              <a:schemeClr val="bg2">
                <a:lumMod val="1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p>
        </p:txBody>
      </p:sp>
      <p:sp>
        <p:nvSpPr>
          <p:cNvPr id="6" name="TextBox 5">
            <a:extLst>
              <a:ext uri="{FF2B5EF4-FFF2-40B4-BE49-F238E27FC236}">
                <a16:creationId xmlns:a16="http://schemas.microsoft.com/office/drawing/2014/main" id="{1133C8C4-B75B-8CE2-DF24-32254A56CFB2}"/>
              </a:ext>
            </a:extLst>
          </p:cNvPr>
          <p:cNvSpPr txBox="1"/>
          <p:nvPr/>
        </p:nvSpPr>
        <p:spPr>
          <a:xfrm>
            <a:off x="6622411" y="4960839"/>
            <a:ext cx="1510018" cy="276999"/>
          </a:xfrm>
          <a:prstGeom prst="rect">
            <a:avLst/>
          </a:prstGeom>
          <a:noFill/>
        </p:spPr>
        <p:txBody>
          <a:bodyPr wrap="square" rtlCol="0">
            <a:spAutoFit/>
          </a:bodyPr>
          <a:lstStyle/>
          <a:p>
            <a:r>
              <a:rPr lang="en-US" sz="1200" dirty="0"/>
              <a:t>sentiment analysis</a:t>
            </a:r>
            <a:endParaRPr lang="en-IN" sz="1200" dirty="0"/>
          </a:p>
        </p:txBody>
      </p:sp>
    </p:spTree>
    <p:extLst>
      <p:ext uri="{BB962C8B-B14F-4D97-AF65-F5344CB8AC3E}">
        <p14:creationId xmlns:p14="http://schemas.microsoft.com/office/powerpoint/2010/main" val="1143028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11</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PROJECT PLAN</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890128" y="2010433"/>
            <a:ext cx="7453498" cy="2957861"/>
          </a:xfrm>
          <a:prstGeom prst="rect">
            <a:avLst/>
          </a:prstGeom>
          <a:noFill/>
        </p:spPr>
        <p:txBody>
          <a:bodyPr wrap="square" rtlCol="0">
            <a:spAutoFit/>
          </a:bodyPr>
          <a:lstStyle/>
          <a:p>
            <a:pPr marL="285750" indent="-285750" algn="just">
              <a:lnSpc>
                <a:spcPct val="150000"/>
              </a:lnSpc>
              <a:buClr>
                <a:schemeClr val="bg2">
                  <a:lumMod val="25000"/>
                </a:schemeClr>
              </a:buClr>
              <a:buFont typeface="Wingdings" panose="05000000000000000000" pitchFamily="2" charset="2"/>
              <a:buChar char="§"/>
            </a:pPr>
            <a:r>
              <a:rPr lang="en-US" dirty="0">
                <a:latin typeface="Calibri" panose="020F0502020204030204" pitchFamily="34" charset="0"/>
                <a:cs typeface="Calibri" panose="020F0502020204030204" pitchFamily="34" charset="0"/>
              </a:rPr>
              <a:t>Phase-I</a:t>
            </a:r>
          </a:p>
          <a:p>
            <a:pPr algn="just">
              <a:lnSpc>
                <a:spcPct val="150000"/>
              </a:lnSpc>
              <a:buClr>
                <a:schemeClr val="bg2">
                  <a:lumMod val="25000"/>
                </a:schemeClr>
              </a:buClr>
            </a:pPr>
            <a:endParaRPr lang="en-US" dirty="0">
              <a:latin typeface="Calibri" panose="020F0502020204030204" pitchFamily="34" charset="0"/>
              <a:cs typeface="Calibri" panose="020F0502020204030204" pitchFamily="34" charset="0"/>
            </a:endParaRPr>
          </a:p>
          <a:p>
            <a:pPr algn="just">
              <a:lnSpc>
                <a:spcPct val="150000"/>
              </a:lnSpc>
              <a:buClr>
                <a:schemeClr val="bg2">
                  <a:lumMod val="25000"/>
                </a:schemeClr>
              </a:buClr>
            </a:pPr>
            <a:endParaRPr lang="en-US" dirty="0">
              <a:latin typeface="Calibri" panose="020F0502020204030204" pitchFamily="34" charset="0"/>
              <a:cs typeface="Calibri" panose="020F0502020204030204" pitchFamily="34" charset="0"/>
            </a:endParaRPr>
          </a:p>
          <a:p>
            <a:pPr algn="just">
              <a:lnSpc>
                <a:spcPct val="150000"/>
              </a:lnSpc>
              <a:buClr>
                <a:schemeClr val="bg2">
                  <a:lumMod val="25000"/>
                </a:schemeClr>
              </a:buClr>
            </a:pPr>
            <a:endParaRPr lang="en-US" dirty="0">
              <a:latin typeface="Calibri" panose="020F0502020204030204" pitchFamily="34" charset="0"/>
              <a:cs typeface="Calibri" panose="020F0502020204030204" pitchFamily="34" charset="0"/>
            </a:endParaRPr>
          </a:p>
          <a:p>
            <a:pPr algn="just">
              <a:lnSpc>
                <a:spcPct val="150000"/>
              </a:lnSpc>
              <a:buClr>
                <a:schemeClr val="bg2">
                  <a:lumMod val="25000"/>
                </a:schemeClr>
              </a:buClr>
            </a:pPr>
            <a:endParaRPr lang="en-US" dirty="0">
              <a:latin typeface="Calibri" panose="020F0502020204030204" pitchFamily="34" charset="0"/>
              <a:cs typeface="Calibri" panose="020F0502020204030204" pitchFamily="34" charset="0"/>
            </a:endParaRPr>
          </a:p>
          <a:p>
            <a:pPr marL="285750" indent="-285750" algn="just">
              <a:lnSpc>
                <a:spcPct val="150000"/>
              </a:lnSpc>
              <a:buClr>
                <a:schemeClr val="bg2">
                  <a:lumMod val="25000"/>
                </a:schemeClr>
              </a:buClr>
              <a:buFont typeface="Wingdings" panose="05000000000000000000" pitchFamily="2" charset="2"/>
              <a:buChar char="§"/>
            </a:pPr>
            <a:r>
              <a:rPr lang="en-US" dirty="0">
                <a:latin typeface="Calibri" panose="020F0502020204030204" pitchFamily="34" charset="0"/>
                <a:cs typeface="Calibri" panose="020F0502020204030204" pitchFamily="34" charset="0"/>
              </a:rPr>
              <a:t>Phase- II</a:t>
            </a:r>
          </a:p>
          <a:p>
            <a:pPr algn="just">
              <a:lnSpc>
                <a:spcPct val="150000"/>
              </a:lnSpc>
              <a:buClr>
                <a:schemeClr val="bg2">
                  <a:lumMod val="25000"/>
                </a:schemeClr>
              </a:buClr>
            </a:pPr>
            <a:endParaRPr lang="en-IN" dirty="0">
              <a:latin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5D9786A9-AE71-16B7-A1A1-7254A8475BAC}"/>
              </a:ext>
            </a:extLst>
          </p:cNvPr>
          <p:cNvGraphicFramePr>
            <a:graphicFrameLocks noGrp="1"/>
          </p:cNvGraphicFramePr>
          <p:nvPr>
            <p:extLst>
              <p:ext uri="{D42A27DB-BD31-4B8C-83A1-F6EECF244321}">
                <p14:modId xmlns:p14="http://schemas.microsoft.com/office/powerpoint/2010/main" val="2795336211"/>
              </p:ext>
            </p:extLst>
          </p:nvPr>
        </p:nvGraphicFramePr>
        <p:xfrm>
          <a:off x="5588932" y="1851534"/>
          <a:ext cx="3974518" cy="1432560"/>
        </p:xfrm>
        <a:graphic>
          <a:graphicData uri="http://schemas.openxmlformats.org/drawingml/2006/table">
            <a:tbl>
              <a:tblPr firstRow="1" bandRow="1">
                <a:tableStyleId>{8799B23B-EC83-4686-B30A-512413B5E67A}</a:tableStyleId>
              </a:tblPr>
              <a:tblGrid>
                <a:gridCol w="1987259">
                  <a:extLst>
                    <a:ext uri="{9D8B030D-6E8A-4147-A177-3AD203B41FA5}">
                      <a16:colId xmlns:a16="http://schemas.microsoft.com/office/drawing/2014/main" val="841552173"/>
                    </a:ext>
                  </a:extLst>
                </a:gridCol>
                <a:gridCol w="1987259">
                  <a:extLst>
                    <a:ext uri="{9D8B030D-6E8A-4147-A177-3AD203B41FA5}">
                      <a16:colId xmlns:a16="http://schemas.microsoft.com/office/drawing/2014/main" val="2311591390"/>
                    </a:ext>
                  </a:extLst>
                </a:gridCol>
              </a:tblGrid>
              <a:tr h="0">
                <a:tc>
                  <a:txBody>
                    <a:bodyPr/>
                    <a:lstStyle/>
                    <a:p>
                      <a:r>
                        <a:rPr lang="en-IN" sz="1400" b="0" dirty="0">
                          <a:latin typeface="Calibri" panose="020F0502020204030204" pitchFamily="34" charset="0"/>
                          <a:cs typeface="Calibri" panose="020F0502020204030204" pitchFamily="34" charset="0"/>
                        </a:rPr>
                        <a:t>September</a:t>
                      </a:r>
                    </a:p>
                  </a:txBody>
                  <a:tcPr/>
                </a:tc>
                <a:tc>
                  <a:txBody>
                    <a:bodyPr/>
                    <a:lstStyle/>
                    <a:p>
                      <a:r>
                        <a:rPr lang="en-IN" sz="1400" b="0" dirty="0"/>
                        <a:t>Literature Survey &amp; block diagram</a:t>
                      </a:r>
                    </a:p>
                  </a:txBody>
                  <a:tcPr/>
                </a:tc>
                <a:extLst>
                  <a:ext uri="{0D108BD9-81ED-4DB2-BD59-A6C34878D82A}">
                    <a16:rowId xmlns:a16="http://schemas.microsoft.com/office/drawing/2014/main" val="1694609104"/>
                  </a:ext>
                </a:extLst>
              </a:tr>
              <a:tr h="288939">
                <a:tc>
                  <a:txBody>
                    <a:bodyPr/>
                    <a:lstStyle/>
                    <a:p>
                      <a:r>
                        <a:rPr lang="en-IN" sz="1400" dirty="0"/>
                        <a:t>October</a:t>
                      </a:r>
                    </a:p>
                  </a:txBody>
                  <a:tcPr/>
                </a:tc>
                <a:tc>
                  <a:txBody>
                    <a:bodyPr/>
                    <a:lstStyle/>
                    <a:p>
                      <a:r>
                        <a:rPr lang="en-IN" sz="1400" dirty="0"/>
                        <a:t>landing page</a:t>
                      </a:r>
                    </a:p>
                  </a:txBody>
                  <a:tcPr/>
                </a:tc>
                <a:extLst>
                  <a:ext uri="{0D108BD9-81ED-4DB2-BD59-A6C34878D82A}">
                    <a16:rowId xmlns:a16="http://schemas.microsoft.com/office/drawing/2014/main" val="4158958709"/>
                  </a:ext>
                </a:extLst>
              </a:tr>
              <a:tr h="288939">
                <a:tc>
                  <a:txBody>
                    <a:bodyPr/>
                    <a:lstStyle/>
                    <a:p>
                      <a:r>
                        <a:rPr lang="en-IN" sz="1400" dirty="0"/>
                        <a:t>November</a:t>
                      </a:r>
                    </a:p>
                  </a:txBody>
                  <a:tcPr/>
                </a:tc>
                <a:tc>
                  <a:txBody>
                    <a:bodyPr/>
                    <a:lstStyle/>
                    <a:p>
                      <a:r>
                        <a:rPr lang="en-IN" sz="1400" dirty="0"/>
                        <a:t>User page, Admin page</a:t>
                      </a:r>
                    </a:p>
                  </a:txBody>
                  <a:tcPr/>
                </a:tc>
                <a:extLst>
                  <a:ext uri="{0D108BD9-81ED-4DB2-BD59-A6C34878D82A}">
                    <a16:rowId xmlns:a16="http://schemas.microsoft.com/office/drawing/2014/main" val="2584610655"/>
                  </a:ext>
                </a:extLst>
              </a:tr>
              <a:tr h="288939">
                <a:tc>
                  <a:txBody>
                    <a:bodyPr/>
                    <a:lstStyle/>
                    <a:p>
                      <a:r>
                        <a:rPr lang="en-IN" sz="1400" dirty="0"/>
                        <a:t>December</a:t>
                      </a:r>
                    </a:p>
                  </a:txBody>
                  <a:tcPr/>
                </a:tc>
                <a:tc>
                  <a:txBody>
                    <a:bodyPr/>
                    <a:lstStyle/>
                    <a:p>
                      <a:r>
                        <a:rPr lang="en-IN" sz="1400" dirty="0"/>
                        <a:t>Back-end</a:t>
                      </a:r>
                    </a:p>
                  </a:txBody>
                  <a:tcPr/>
                </a:tc>
                <a:extLst>
                  <a:ext uri="{0D108BD9-81ED-4DB2-BD59-A6C34878D82A}">
                    <a16:rowId xmlns:a16="http://schemas.microsoft.com/office/drawing/2014/main" val="3421980882"/>
                  </a:ext>
                </a:extLst>
              </a:tr>
            </a:tbl>
          </a:graphicData>
        </a:graphic>
      </p:graphicFrame>
      <p:graphicFrame>
        <p:nvGraphicFramePr>
          <p:cNvPr id="5" name="Table 4">
            <a:extLst>
              <a:ext uri="{FF2B5EF4-FFF2-40B4-BE49-F238E27FC236}">
                <a16:creationId xmlns:a16="http://schemas.microsoft.com/office/drawing/2014/main" id="{69F65371-6CE3-572D-B8EE-C7C6E03327DD}"/>
              </a:ext>
            </a:extLst>
          </p:cNvPr>
          <p:cNvGraphicFramePr>
            <a:graphicFrameLocks noGrp="1"/>
          </p:cNvGraphicFramePr>
          <p:nvPr>
            <p:extLst>
              <p:ext uri="{D42A27DB-BD31-4B8C-83A1-F6EECF244321}">
                <p14:modId xmlns:p14="http://schemas.microsoft.com/office/powerpoint/2010/main" val="4246563089"/>
              </p:ext>
            </p:extLst>
          </p:nvPr>
        </p:nvGraphicFramePr>
        <p:xfrm>
          <a:off x="5588932" y="4018691"/>
          <a:ext cx="3974518" cy="1524000"/>
        </p:xfrm>
        <a:graphic>
          <a:graphicData uri="http://schemas.openxmlformats.org/drawingml/2006/table">
            <a:tbl>
              <a:tblPr firstRow="1" bandRow="1">
                <a:tableStyleId>{8799B23B-EC83-4686-B30A-512413B5E67A}</a:tableStyleId>
              </a:tblPr>
              <a:tblGrid>
                <a:gridCol w="2013005">
                  <a:extLst>
                    <a:ext uri="{9D8B030D-6E8A-4147-A177-3AD203B41FA5}">
                      <a16:colId xmlns:a16="http://schemas.microsoft.com/office/drawing/2014/main" val="841552173"/>
                    </a:ext>
                  </a:extLst>
                </a:gridCol>
                <a:gridCol w="1961513">
                  <a:extLst>
                    <a:ext uri="{9D8B030D-6E8A-4147-A177-3AD203B41FA5}">
                      <a16:colId xmlns:a16="http://schemas.microsoft.com/office/drawing/2014/main" val="2311591390"/>
                    </a:ext>
                  </a:extLst>
                </a:gridCol>
              </a:tblGrid>
              <a:tr h="293128">
                <a:tc>
                  <a:txBody>
                    <a:bodyPr/>
                    <a:lstStyle/>
                    <a:p>
                      <a:pPr algn="l"/>
                      <a:r>
                        <a:rPr lang="en-IN" sz="1400" b="0" dirty="0">
                          <a:latin typeface="Calibri" panose="020F0502020204030204" pitchFamily="34" charset="0"/>
                          <a:cs typeface="Calibri" panose="020F0502020204030204" pitchFamily="34" charset="0"/>
                        </a:rPr>
                        <a:t>January</a:t>
                      </a:r>
                    </a:p>
                  </a:txBody>
                  <a:tcPr/>
                </a:tc>
                <a:tc>
                  <a:txBody>
                    <a:bodyPr/>
                    <a:lstStyle/>
                    <a:p>
                      <a:pPr algn="l"/>
                      <a:r>
                        <a:rPr lang="en-IN" sz="1400" b="0" dirty="0"/>
                        <a:t>Back-end</a:t>
                      </a:r>
                    </a:p>
                  </a:txBody>
                  <a:tcPr/>
                </a:tc>
                <a:extLst>
                  <a:ext uri="{0D108BD9-81ED-4DB2-BD59-A6C34878D82A}">
                    <a16:rowId xmlns:a16="http://schemas.microsoft.com/office/drawing/2014/main" val="1694609104"/>
                  </a:ext>
                </a:extLst>
              </a:tr>
              <a:tr h="293128">
                <a:tc>
                  <a:txBody>
                    <a:bodyPr/>
                    <a:lstStyle/>
                    <a:p>
                      <a:pPr algn="l"/>
                      <a:r>
                        <a:rPr lang="en-IN" sz="1400" dirty="0"/>
                        <a:t>February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Paper work</a:t>
                      </a:r>
                    </a:p>
                  </a:txBody>
                  <a:tcPr/>
                </a:tc>
                <a:extLst>
                  <a:ext uri="{0D108BD9-81ED-4DB2-BD59-A6C34878D82A}">
                    <a16:rowId xmlns:a16="http://schemas.microsoft.com/office/drawing/2014/main" val="4158958709"/>
                  </a:ext>
                </a:extLst>
              </a:tr>
              <a:tr h="293128">
                <a:tc>
                  <a:txBody>
                    <a:bodyPr/>
                    <a:lstStyle/>
                    <a:p>
                      <a:pPr algn="l"/>
                      <a:r>
                        <a:rPr lang="en-IN" sz="1400" dirty="0"/>
                        <a:t>March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Paper work</a:t>
                      </a:r>
                    </a:p>
                  </a:txBody>
                  <a:tcPr/>
                </a:tc>
                <a:extLst>
                  <a:ext uri="{0D108BD9-81ED-4DB2-BD59-A6C34878D82A}">
                    <a16:rowId xmlns:a16="http://schemas.microsoft.com/office/drawing/2014/main" val="2584610655"/>
                  </a:ext>
                </a:extLst>
              </a:tr>
              <a:tr h="293128">
                <a:tc>
                  <a:txBody>
                    <a:bodyPr/>
                    <a:lstStyle/>
                    <a:p>
                      <a:pPr algn="l"/>
                      <a:r>
                        <a:rPr lang="en-IN" sz="1400" dirty="0"/>
                        <a:t>April</a:t>
                      </a:r>
                    </a:p>
                  </a:txBody>
                  <a:tcPr/>
                </a:tc>
                <a:tc>
                  <a:txBody>
                    <a:bodyPr/>
                    <a:lstStyle/>
                    <a:p>
                      <a:pPr algn="l"/>
                      <a:r>
                        <a:rPr lang="en-IN" sz="1400" dirty="0"/>
                        <a:t>Paper work</a:t>
                      </a:r>
                    </a:p>
                  </a:txBody>
                  <a:tcPr/>
                </a:tc>
                <a:extLst>
                  <a:ext uri="{0D108BD9-81ED-4DB2-BD59-A6C34878D82A}">
                    <a16:rowId xmlns:a16="http://schemas.microsoft.com/office/drawing/2014/main" val="3421980882"/>
                  </a:ext>
                </a:extLst>
              </a:tr>
              <a:tr h="293128">
                <a:tc>
                  <a:txBody>
                    <a:bodyPr/>
                    <a:lstStyle/>
                    <a:p>
                      <a:pPr algn="l"/>
                      <a:r>
                        <a:rPr lang="en-IN" sz="1400" dirty="0"/>
                        <a:t>May</a:t>
                      </a:r>
                    </a:p>
                  </a:txBody>
                  <a:tcPr/>
                </a:tc>
                <a:tc>
                  <a:txBody>
                    <a:bodyPr/>
                    <a:lstStyle/>
                    <a:p>
                      <a:pPr algn="l"/>
                      <a:r>
                        <a:rPr lang="en-IN" sz="1400" dirty="0"/>
                        <a:t>Paper work</a:t>
                      </a:r>
                    </a:p>
                  </a:txBody>
                  <a:tcPr/>
                </a:tc>
                <a:extLst>
                  <a:ext uri="{0D108BD9-81ED-4DB2-BD59-A6C34878D82A}">
                    <a16:rowId xmlns:a16="http://schemas.microsoft.com/office/drawing/2014/main" val="196728"/>
                  </a:ext>
                </a:extLst>
              </a:tr>
            </a:tbl>
          </a:graphicData>
        </a:graphic>
      </p:graphicFrame>
      <p:sp>
        <p:nvSpPr>
          <p:cNvPr id="6" name="Right Brace 5">
            <a:extLst>
              <a:ext uri="{FF2B5EF4-FFF2-40B4-BE49-F238E27FC236}">
                <a16:creationId xmlns:a16="http://schemas.microsoft.com/office/drawing/2014/main" id="{17C8AC09-B065-50FC-BFA6-187EB4761E08}"/>
              </a:ext>
            </a:extLst>
          </p:cNvPr>
          <p:cNvSpPr/>
          <p:nvPr/>
        </p:nvSpPr>
        <p:spPr>
          <a:xfrm>
            <a:off x="9808081" y="2508307"/>
            <a:ext cx="82539" cy="40912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8" name="TextBox 7">
            <a:extLst>
              <a:ext uri="{FF2B5EF4-FFF2-40B4-BE49-F238E27FC236}">
                <a16:creationId xmlns:a16="http://schemas.microsoft.com/office/drawing/2014/main" id="{CE58CCD5-3239-0D2C-EFC3-666E5290728D}"/>
              </a:ext>
            </a:extLst>
          </p:cNvPr>
          <p:cNvSpPr txBox="1"/>
          <p:nvPr/>
        </p:nvSpPr>
        <p:spPr>
          <a:xfrm>
            <a:off x="10015751" y="2671564"/>
            <a:ext cx="1241872" cy="276999"/>
          </a:xfrm>
          <a:prstGeom prst="rect">
            <a:avLst/>
          </a:prstGeom>
          <a:noFill/>
        </p:spPr>
        <p:txBody>
          <a:bodyPr wrap="square" rtlCol="0">
            <a:spAutoFit/>
          </a:bodyPr>
          <a:lstStyle/>
          <a:p>
            <a:r>
              <a:rPr lang="en-IN" sz="1200" dirty="0">
                <a:latin typeface="Calibri" panose="020F0502020204030204" pitchFamily="34" charset="0"/>
                <a:cs typeface="Calibri" panose="020F0502020204030204" pitchFamily="34" charset="0"/>
              </a:rPr>
              <a:t>Front-end</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9375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6705"/>
          </a:xfrm>
          <a:prstGeom prst="rect">
            <a:avLst/>
          </a:prstGeom>
          <a:noFill/>
        </p:spPr>
        <p:txBody>
          <a:bodyPr wrap="square" rtlCol="0">
            <a:spAutoFit/>
          </a:bodyPr>
          <a:lstStyle/>
          <a:p>
            <a:pPr algn="ctr"/>
            <a:r>
              <a:rPr lang="en-US" sz="1400" dirty="0">
                <a:solidFill>
                  <a:schemeClr val="tx1">
                    <a:lumMod val="50000"/>
                    <a:lumOff val="50000"/>
                  </a:schemeClr>
                </a:solidFill>
              </a:rPr>
              <a:t>12</a:t>
            </a:r>
            <a:endParaRPr lang="en-IN" sz="1400" dirty="0">
              <a:solidFill>
                <a:schemeClr val="tx1">
                  <a:lumMod val="50000"/>
                  <a:lumOff val="50000"/>
                </a:schemeClr>
              </a:solidFill>
            </a:endParaRPr>
          </a:p>
        </p:txBody>
      </p:sp>
      <p:sp>
        <p:nvSpPr>
          <p:cNvPr id="2" name="TextBox 1"/>
          <p:cNvSpPr txBox="1"/>
          <p:nvPr/>
        </p:nvSpPr>
        <p:spPr>
          <a:xfrm>
            <a:off x="0" y="2692874"/>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THANKS</a:t>
            </a:r>
            <a:endParaRPr lang="en-IN" sz="32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01</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OBJECTIVE</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214695" y="1909765"/>
            <a:ext cx="7919206" cy="2126864"/>
          </a:xfrm>
          <a:prstGeom prst="rect">
            <a:avLst/>
          </a:prstGeom>
          <a:noFill/>
        </p:spPr>
        <p:txBody>
          <a:bodyPr wrap="square" rtlCol="0">
            <a:spAutoFit/>
          </a:bodyPr>
          <a:lstStyle/>
          <a:p>
            <a:pPr marL="285750" indent="-285750" algn="just">
              <a:lnSpc>
                <a:spcPct val="150000"/>
              </a:lnSpc>
              <a:buClr>
                <a:schemeClr val="bg2">
                  <a:lumMod val="25000"/>
                </a:schemeClr>
              </a:buClr>
              <a:buFont typeface="Wingdings" panose="05000000000000000000" pitchFamily="2" charset="2"/>
              <a:buChar char="§"/>
            </a:pPr>
            <a:r>
              <a:rPr lang="en-US" dirty="0">
                <a:effectLst/>
                <a:latin typeface="Calibri" panose="020F0502020204030204" pitchFamily="34" charset="0"/>
                <a:cs typeface="Calibri" panose="020F0502020204030204" pitchFamily="34" charset="0"/>
              </a:rPr>
              <a:t>To create a platform on which a customer can launch their own online e-commerce site of any type, such as groceries, electronics, hotels, and so on.</a:t>
            </a:r>
          </a:p>
          <a:p>
            <a:pPr algn="just">
              <a:lnSpc>
                <a:spcPct val="150000"/>
              </a:lnSpc>
              <a:buClr>
                <a:schemeClr val="bg2">
                  <a:lumMod val="25000"/>
                </a:schemeClr>
              </a:buClr>
            </a:pPr>
            <a:endParaRPr lang="en-US" sz="1800" dirty="0">
              <a:latin typeface="Calibri" panose="020F0502020204030204" pitchFamily="34" charset="0"/>
              <a:cs typeface="Calibri" panose="020F0502020204030204" pitchFamily="34" charset="0"/>
            </a:endParaRPr>
          </a:p>
          <a:p>
            <a:pPr marL="285750" indent="-285750" algn="just">
              <a:lnSpc>
                <a:spcPct val="150000"/>
              </a:lnSpc>
              <a:buClr>
                <a:schemeClr val="bg2">
                  <a:lumMod val="25000"/>
                </a:schemeClr>
              </a:buClr>
              <a:buFont typeface="Wingdings" panose="05000000000000000000" pitchFamily="2" charset="2"/>
              <a:buChar char="§"/>
            </a:pPr>
            <a:r>
              <a:rPr lang="en-US" dirty="0">
                <a:effectLst/>
                <a:latin typeface="Calibri" panose="020F0502020204030204" pitchFamily="34" charset="0"/>
                <a:cs typeface="Calibri" panose="020F0502020204030204" pitchFamily="34" charset="0"/>
              </a:rPr>
              <a:t>To allow users to browse stores based on their location and buy items from their </a:t>
            </a:r>
            <a:r>
              <a:rPr lang="en-US" dirty="0" err="1">
                <a:effectLst/>
                <a:latin typeface="Calibri" panose="020F0502020204030204" pitchFamily="34" charset="0"/>
                <a:cs typeface="Calibri" panose="020F0502020204030204" pitchFamily="34" charset="0"/>
              </a:rPr>
              <a:t>favourite</a:t>
            </a:r>
            <a:r>
              <a:rPr lang="en-US" dirty="0">
                <a:effectLst/>
                <a:latin typeface="Calibri" panose="020F0502020204030204" pitchFamily="34" charset="0"/>
                <a:cs typeface="Calibri" panose="020F0502020204030204" pitchFamily="34" charset="0"/>
              </a:rPr>
              <a:t> stores</a:t>
            </a:r>
            <a:r>
              <a:rPr lang="en-US" sz="1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977234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02</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LITERATURE SURVEY</a:t>
            </a:r>
            <a:endParaRPr lang="en-IN" sz="3200" dirty="0">
              <a:solidFill>
                <a:srgbClr val="002060"/>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F788887B-3D28-1226-16C8-E6EDAC6CDFDD}"/>
              </a:ext>
            </a:extLst>
          </p:cNvPr>
          <p:cNvGraphicFramePr>
            <a:graphicFrameLocks noGrp="1"/>
          </p:cNvGraphicFramePr>
          <p:nvPr>
            <p:extLst>
              <p:ext uri="{D42A27DB-BD31-4B8C-83A1-F6EECF244321}">
                <p14:modId xmlns:p14="http://schemas.microsoft.com/office/powerpoint/2010/main" val="20129794"/>
              </p:ext>
            </p:extLst>
          </p:nvPr>
        </p:nvGraphicFramePr>
        <p:xfrm>
          <a:off x="1818640" y="1710266"/>
          <a:ext cx="8757920" cy="3434906"/>
        </p:xfrm>
        <a:graphic>
          <a:graphicData uri="http://schemas.openxmlformats.org/drawingml/2006/table">
            <a:tbl>
              <a:tblPr firstRow="1" bandRow="1">
                <a:tableStyleId>{8799B23B-EC83-4686-B30A-512413B5E67A}</a:tableStyleId>
              </a:tblPr>
              <a:tblGrid>
                <a:gridCol w="4378960">
                  <a:extLst>
                    <a:ext uri="{9D8B030D-6E8A-4147-A177-3AD203B41FA5}">
                      <a16:colId xmlns:a16="http://schemas.microsoft.com/office/drawing/2014/main" val="3659069085"/>
                    </a:ext>
                  </a:extLst>
                </a:gridCol>
                <a:gridCol w="4378960">
                  <a:extLst>
                    <a:ext uri="{9D8B030D-6E8A-4147-A177-3AD203B41FA5}">
                      <a16:colId xmlns:a16="http://schemas.microsoft.com/office/drawing/2014/main" val="3409503166"/>
                    </a:ext>
                  </a:extLst>
                </a:gridCol>
              </a:tblGrid>
              <a:tr h="748454">
                <a:tc>
                  <a:txBody>
                    <a:bodyPr/>
                    <a:lstStyle/>
                    <a:p>
                      <a:pPr algn="ctr"/>
                      <a:r>
                        <a:rPr lang="en-US" dirty="0">
                          <a:solidFill>
                            <a:schemeClr val="tx1">
                              <a:lumMod val="85000"/>
                              <a:lumOff val="15000"/>
                            </a:schemeClr>
                          </a:solidFill>
                          <a:latin typeface="Calibri" panose="020F0502020204030204" pitchFamily="34" charset="0"/>
                          <a:cs typeface="Calibri" panose="020F0502020204030204" pitchFamily="34" charset="0"/>
                        </a:rPr>
                        <a:t>Paper Details</a:t>
                      </a:r>
                      <a:endParaRPr lang="en-IN" dirty="0">
                        <a:solidFill>
                          <a:schemeClr val="tx1">
                            <a:lumMod val="85000"/>
                            <a:lumOff val="15000"/>
                          </a:schemeClr>
                        </a:solidFill>
                        <a:latin typeface="Calibri" panose="020F0502020204030204" pitchFamily="34" charset="0"/>
                        <a:cs typeface="Calibri" panose="020F0502020204030204" pitchFamily="34" charset="0"/>
                      </a:endParaRPr>
                    </a:p>
                  </a:txBody>
                  <a:tcPr anchor="ctr"/>
                </a:tc>
                <a:tc>
                  <a:txBody>
                    <a:bodyPr/>
                    <a:lstStyle/>
                    <a:p>
                      <a:pPr algn="ctr"/>
                      <a:r>
                        <a:rPr lang="en-US" dirty="0">
                          <a:solidFill>
                            <a:schemeClr val="tx1">
                              <a:lumMod val="85000"/>
                              <a:lumOff val="15000"/>
                            </a:schemeClr>
                          </a:solidFill>
                          <a:latin typeface="Calibri" panose="020F0502020204030204" pitchFamily="34" charset="0"/>
                          <a:cs typeface="Calibri" panose="020F0502020204030204" pitchFamily="34" charset="0"/>
                        </a:rPr>
                        <a:t>Existing Work</a:t>
                      </a:r>
                      <a:endParaRPr lang="en-IN" dirty="0">
                        <a:solidFill>
                          <a:schemeClr val="tx1">
                            <a:lumMod val="85000"/>
                            <a:lumOff val="15000"/>
                          </a:schemeClr>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884168137"/>
                  </a:ext>
                </a:extLst>
              </a:tr>
              <a:tr h="13432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effectLst/>
                          <a:latin typeface="Calibri" panose="020F0502020204030204" pitchFamily="34" charset="0"/>
                          <a:ea typeface="+mn-ea"/>
                          <a:cs typeface="Calibri" panose="020F0502020204030204" pitchFamily="34" charset="0"/>
                        </a:rPr>
                        <a:t>“Design and implementation of e-commerce system based on the Web”</a:t>
                      </a:r>
                      <a:r>
                        <a:rPr lang="en-US" sz="1400" kern="1200" dirty="0">
                          <a:solidFill>
                            <a:schemeClr val="tx1"/>
                          </a:solidFill>
                          <a:effectLst/>
                          <a:latin typeface="Calibri" panose="020F0502020204030204" pitchFamily="34" charset="0"/>
                          <a:ea typeface="+mn-ea"/>
                          <a:cs typeface="Calibri" panose="020F0502020204030204" pitchFamily="34" charset="0"/>
                        </a:rPr>
                        <a:t>,</a:t>
                      </a:r>
                      <a:r>
                        <a:rPr lang="en-IN" sz="1400" kern="1200" dirty="0">
                          <a:solidFill>
                            <a:schemeClr val="tx1"/>
                          </a:solidFill>
                          <a:effectLst/>
                          <a:latin typeface="Calibri" panose="020F0502020204030204" pitchFamily="34" charset="0"/>
                          <a:ea typeface="+mn-ea"/>
                          <a:cs typeface="Calibri" panose="020F0502020204030204" pitchFamily="34" charset="0"/>
                        </a:rPr>
                        <a:t> He </a:t>
                      </a:r>
                      <a:r>
                        <a:rPr lang="en-IN" sz="1400" kern="1200" dirty="0" err="1">
                          <a:solidFill>
                            <a:schemeClr val="tx1"/>
                          </a:solidFill>
                          <a:effectLst/>
                          <a:latin typeface="Calibri" panose="020F0502020204030204" pitchFamily="34" charset="0"/>
                          <a:ea typeface="+mn-ea"/>
                          <a:cs typeface="Calibri" panose="020F0502020204030204" pitchFamily="34" charset="0"/>
                        </a:rPr>
                        <a:t>JunHua</a:t>
                      </a:r>
                      <a:r>
                        <a:rPr lang="en-IN" sz="1400" kern="1200" dirty="0">
                          <a:solidFill>
                            <a:schemeClr val="tx1"/>
                          </a:solidFill>
                          <a:effectLst/>
                          <a:latin typeface="Calibri" panose="020F0502020204030204" pitchFamily="34" charset="0"/>
                          <a:ea typeface="+mn-ea"/>
                          <a:cs typeface="Calibri" panose="020F0502020204030204" pitchFamily="34" charset="0"/>
                        </a:rPr>
                        <a:t> , IEEE(2022).</a:t>
                      </a:r>
                      <a:endParaRPr lang="en-IN" sz="1400" dirty="0">
                        <a:latin typeface="Calibri" panose="020F0502020204030204" pitchFamily="34" charset="0"/>
                        <a:cs typeface="Calibri" panose="020F0502020204030204" pitchFamily="34" charset="0"/>
                      </a:endParaRPr>
                    </a:p>
                    <a:p>
                      <a:endParaRPr lang="en-IN" sz="1400" dirty="0">
                        <a:latin typeface="Calibri" panose="020F0502020204030204" pitchFamily="34" charset="0"/>
                        <a:cs typeface="Calibri" panose="020F0502020204030204" pitchFamily="34" charset="0"/>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The proposal is a platform for store owners to advertise their goods and services to regular customers. This is a middleware solution between store owners and customers that serves as a  system of recommendations.</a:t>
                      </a:r>
                      <a:endParaRPr lang="en-IN" sz="1400" b="0" dirty="0"/>
                    </a:p>
                    <a:p>
                      <a:pPr algn="just"/>
                      <a:endParaRPr lang="en-IN" sz="1400" b="0" dirty="0"/>
                    </a:p>
                  </a:txBody>
                  <a:tcPr anchor="ctr"/>
                </a:tc>
                <a:extLst>
                  <a:ext uri="{0D108BD9-81ED-4DB2-BD59-A6C34878D82A}">
                    <a16:rowId xmlns:a16="http://schemas.microsoft.com/office/drawing/2014/main" val="877463710"/>
                  </a:ext>
                </a:extLst>
              </a:tr>
              <a:tr h="1343226">
                <a:tc>
                  <a:txBody>
                    <a:bodyPr/>
                    <a:lstStyle/>
                    <a:p>
                      <a:r>
                        <a:rPr lang="en-US" sz="1400" b="1" kern="1200" dirty="0">
                          <a:solidFill>
                            <a:schemeClr val="tx1"/>
                          </a:solidFill>
                          <a:effectLst/>
                          <a:latin typeface="Calibri" panose="020F0502020204030204" pitchFamily="34" charset="0"/>
                          <a:ea typeface="+mn-ea"/>
                          <a:cs typeface="Calibri" panose="020F0502020204030204" pitchFamily="34" charset="0"/>
                        </a:rPr>
                        <a:t>“Accurate delivery analysis of distributed e-commerce </a:t>
                      </a:r>
                      <a:endParaRPr lang="en-US" sz="1400" b="1" dirty="0">
                        <a:latin typeface="Calibri" panose="020F0502020204030204" pitchFamily="34" charset="0"/>
                        <a:cs typeface="Calibri" panose="020F0502020204030204" pitchFamily="34" charset="0"/>
                      </a:endParaRPr>
                    </a:p>
                    <a:p>
                      <a:r>
                        <a:rPr lang="en-US" sz="1400" b="1" kern="1200" dirty="0">
                          <a:solidFill>
                            <a:schemeClr val="tx1"/>
                          </a:solidFill>
                          <a:effectLst/>
                          <a:latin typeface="Calibri" panose="020F0502020204030204" pitchFamily="34" charset="0"/>
                          <a:ea typeface="+mn-ea"/>
                          <a:cs typeface="Calibri" panose="020F0502020204030204" pitchFamily="34" charset="0"/>
                        </a:rPr>
                        <a:t>based on Word2vector”</a:t>
                      </a:r>
                      <a:r>
                        <a:rPr lang="en-US" sz="1400" kern="1200" dirty="0">
                          <a:solidFill>
                            <a:schemeClr val="tx1"/>
                          </a:solidFill>
                          <a:effectLst/>
                          <a:latin typeface="Calibri" panose="020F0502020204030204" pitchFamily="34" charset="0"/>
                          <a:ea typeface="+mn-ea"/>
                          <a:cs typeface="Calibri" panose="020F0502020204030204" pitchFamily="34" charset="0"/>
                        </a:rPr>
                        <a:t>, </a:t>
                      </a:r>
                      <a:r>
                        <a:rPr lang="en-IN" sz="1400" kern="1200" dirty="0">
                          <a:solidFill>
                            <a:schemeClr val="tx1"/>
                          </a:solidFill>
                          <a:effectLst/>
                          <a:latin typeface="Calibri" panose="020F0502020204030204" pitchFamily="34" charset="0"/>
                          <a:ea typeface="+mn-ea"/>
                          <a:cs typeface="Calibri" panose="020F0502020204030204" pitchFamily="34" charset="0"/>
                        </a:rPr>
                        <a:t>Lin Long, IEEE(2019).</a:t>
                      </a:r>
                      <a:endParaRPr lang="en-IN" sz="1400" dirty="0">
                        <a:latin typeface="Calibri" panose="020F0502020204030204" pitchFamily="34" charset="0"/>
                        <a:cs typeface="Calibri" panose="020F0502020204030204" pitchFamily="34" charset="0"/>
                      </a:endParaRPr>
                    </a:p>
                    <a:p>
                      <a:endParaRPr lang="en-IN" sz="1400" dirty="0">
                        <a:latin typeface="Calibri" panose="020F0502020204030204" pitchFamily="34" charset="0"/>
                        <a:cs typeface="Calibri" panose="020F0502020204030204" pitchFamily="34" charset="0"/>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dirty="0"/>
                        <a:t>This paper's goal is to improve e-commerce marketing and push delivery using huge data from recent consumer search texts. In this work, the Word2vector technique is employed to analyze the big data.</a:t>
                      </a:r>
                      <a:endParaRPr lang="en-IN" sz="1400" b="0" dirty="0"/>
                    </a:p>
                    <a:p>
                      <a:pPr algn="just"/>
                      <a:endParaRPr lang="en-IN" sz="1400" b="0" dirty="0"/>
                    </a:p>
                  </a:txBody>
                  <a:tcPr anchor="ctr"/>
                </a:tc>
                <a:extLst>
                  <a:ext uri="{0D108BD9-81ED-4DB2-BD59-A6C34878D82A}">
                    <a16:rowId xmlns:a16="http://schemas.microsoft.com/office/drawing/2014/main" val="28950705"/>
                  </a:ext>
                </a:extLst>
              </a:tr>
            </a:tbl>
          </a:graphicData>
        </a:graphic>
      </p:graphicFrame>
    </p:spTree>
    <p:extLst>
      <p:ext uri="{BB962C8B-B14F-4D97-AF65-F5344CB8AC3E}">
        <p14:creationId xmlns:p14="http://schemas.microsoft.com/office/powerpoint/2010/main" val="310179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03</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LITERATURE SURVEY</a:t>
            </a:r>
            <a:endParaRPr lang="en-IN" sz="3200" dirty="0">
              <a:solidFill>
                <a:srgbClr val="002060"/>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F788887B-3D28-1226-16C8-E6EDAC6CDFDD}"/>
              </a:ext>
            </a:extLst>
          </p:cNvPr>
          <p:cNvGraphicFramePr>
            <a:graphicFrameLocks noGrp="1"/>
          </p:cNvGraphicFramePr>
          <p:nvPr>
            <p:extLst>
              <p:ext uri="{D42A27DB-BD31-4B8C-83A1-F6EECF244321}">
                <p14:modId xmlns:p14="http://schemas.microsoft.com/office/powerpoint/2010/main" val="1754253481"/>
              </p:ext>
            </p:extLst>
          </p:nvPr>
        </p:nvGraphicFramePr>
        <p:xfrm>
          <a:off x="1818640" y="1710266"/>
          <a:ext cx="8757920" cy="3434906"/>
        </p:xfrm>
        <a:graphic>
          <a:graphicData uri="http://schemas.openxmlformats.org/drawingml/2006/table">
            <a:tbl>
              <a:tblPr firstRow="1" bandRow="1">
                <a:tableStyleId>{8799B23B-EC83-4686-B30A-512413B5E67A}</a:tableStyleId>
              </a:tblPr>
              <a:tblGrid>
                <a:gridCol w="4378960">
                  <a:extLst>
                    <a:ext uri="{9D8B030D-6E8A-4147-A177-3AD203B41FA5}">
                      <a16:colId xmlns:a16="http://schemas.microsoft.com/office/drawing/2014/main" val="3659069085"/>
                    </a:ext>
                  </a:extLst>
                </a:gridCol>
                <a:gridCol w="4378960">
                  <a:extLst>
                    <a:ext uri="{9D8B030D-6E8A-4147-A177-3AD203B41FA5}">
                      <a16:colId xmlns:a16="http://schemas.microsoft.com/office/drawing/2014/main" val="3409503166"/>
                    </a:ext>
                  </a:extLst>
                </a:gridCol>
              </a:tblGrid>
              <a:tr h="748454">
                <a:tc>
                  <a:txBody>
                    <a:bodyPr/>
                    <a:lstStyle/>
                    <a:p>
                      <a:pPr algn="ctr"/>
                      <a:r>
                        <a:rPr lang="en-US" dirty="0">
                          <a:solidFill>
                            <a:schemeClr val="tx1">
                              <a:lumMod val="85000"/>
                              <a:lumOff val="15000"/>
                            </a:schemeClr>
                          </a:solidFill>
                          <a:latin typeface="Calibri" panose="020F0502020204030204" pitchFamily="34" charset="0"/>
                          <a:cs typeface="Calibri" panose="020F0502020204030204" pitchFamily="34" charset="0"/>
                        </a:rPr>
                        <a:t>Paper Details</a:t>
                      </a:r>
                      <a:endParaRPr lang="en-IN" dirty="0">
                        <a:solidFill>
                          <a:schemeClr val="tx1">
                            <a:lumMod val="85000"/>
                            <a:lumOff val="15000"/>
                          </a:schemeClr>
                        </a:solidFill>
                        <a:latin typeface="Calibri" panose="020F0502020204030204" pitchFamily="34" charset="0"/>
                        <a:cs typeface="Calibri" panose="020F0502020204030204" pitchFamily="34" charset="0"/>
                      </a:endParaRPr>
                    </a:p>
                  </a:txBody>
                  <a:tcPr anchor="ctr"/>
                </a:tc>
                <a:tc>
                  <a:txBody>
                    <a:bodyPr/>
                    <a:lstStyle/>
                    <a:p>
                      <a:pPr algn="ctr"/>
                      <a:r>
                        <a:rPr lang="en-US" dirty="0">
                          <a:solidFill>
                            <a:schemeClr val="tx1">
                              <a:lumMod val="85000"/>
                              <a:lumOff val="15000"/>
                            </a:schemeClr>
                          </a:solidFill>
                          <a:latin typeface="Calibri" panose="020F0502020204030204" pitchFamily="34" charset="0"/>
                          <a:cs typeface="Calibri" panose="020F0502020204030204" pitchFamily="34" charset="0"/>
                        </a:rPr>
                        <a:t>Existing Work</a:t>
                      </a:r>
                      <a:endParaRPr lang="en-IN" dirty="0">
                        <a:solidFill>
                          <a:schemeClr val="tx1">
                            <a:lumMod val="85000"/>
                            <a:lumOff val="15000"/>
                          </a:schemeClr>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884168137"/>
                  </a:ext>
                </a:extLst>
              </a:tr>
              <a:tr h="13432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effectLst/>
                          <a:latin typeface="Calibri" panose="020F0502020204030204" pitchFamily="34" charset="0"/>
                          <a:ea typeface="+mn-ea"/>
                          <a:cs typeface="Calibri" panose="020F0502020204030204" pitchFamily="34" charset="0"/>
                        </a:rPr>
                        <a:t>“</a:t>
                      </a:r>
                      <a:r>
                        <a:rPr lang="en-IN" sz="1400" b="1" i="0" kern="1200" dirty="0">
                          <a:solidFill>
                            <a:schemeClr val="tx1"/>
                          </a:solidFill>
                          <a:effectLst/>
                          <a:latin typeface="Calibri" panose="020F0502020204030204" pitchFamily="34" charset="0"/>
                          <a:ea typeface="+mn-ea"/>
                          <a:cs typeface="Calibri" panose="020F0502020204030204" pitchFamily="34" charset="0"/>
                        </a:rPr>
                        <a:t>Smart Local Shopping System</a:t>
                      </a:r>
                      <a:r>
                        <a:rPr lang="en-US" sz="1400" b="1" kern="1200" dirty="0">
                          <a:solidFill>
                            <a:schemeClr val="tx1"/>
                          </a:solidFill>
                          <a:effectLst/>
                          <a:latin typeface="Calibri" panose="020F0502020204030204" pitchFamily="34" charset="0"/>
                          <a:ea typeface="+mn-ea"/>
                          <a:cs typeface="Calibri" panose="020F0502020204030204" pitchFamily="34" charset="0"/>
                        </a:rPr>
                        <a:t>”</a:t>
                      </a:r>
                      <a:r>
                        <a:rPr lang="en-US" sz="1400" kern="1200" dirty="0">
                          <a:solidFill>
                            <a:schemeClr val="tx1"/>
                          </a:solidFill>
                          <a:effectLst/>
                          <a:latin typeface="Calibri" panose="020F0502020204030204" pitchFamily="34" charset="0"/>
                          <a:ea typeface="+mn-ea"/>
                          <a:cs typeface="Calibri" panose="020F0502020204030204" pitchFamily="34" charset="0"/>
                        </a:rPr>
                        <a:t>, </a:t>
                      </a:r>
                      <a:r>
                        <a:rPr lang="en-IN" sz="1400" kern="1200" dirty="0">
                          <a:solidFill>
                            <a:schemeClr val="tx1"/>
                          </a:solidFill>
                          <a:effectLst/>
                          <a:latin typeface="Calibri" panose="020F0502020204030204" pitchFamily="34" charset="0"/>
                          <a:ea typeface="+mn-ea"/>
                          <a:cs typeface="Calibri" panose="020F0502020204030204" pitchFamily="34" charset="0"/>
                        </a:rPr>
                        <a:t>Rohan </a:t>
                      </a:r>
                      <a:r>
                        <a:rPr lang="en-IN" sz="1400" kern="1200" dirty="0" err="1">
                          <a:solidFill>
                            <a:schemeClr val="tx1"/>
                          </a:solidFill>
                          <a:effectLst/>
                          <a:latin typeface="Calibri" panose="020F0502020204030204" pitchFamily="34" charset="0"/>
                          <a:ea typeface="+mn-ea"/>
                          <a:cs typeface="Calibri" panose="020F0502020204030204" pitchFamily="34" charset="0"/>
                        </a:rPr>
                        <a:t>Padaya</a:t>
                      </a:r>
                      <a:r>
                        <a:rPr lang="en-IN" sz="1400" kern="1200" dirty="0">
                          <a:solidFill>
                            <a:schemeClr val="tx1"/>
                          </a:solidFill>
                          <a:effectLst/>
                          <a:latin typeface="Calibri" panose="020F0502020204030204" pitchFamily="34" charset="0"/>
                          <a:ea typeface="+mn-ea"/>
                          <a:cs typeface="Calibri" panose="020F0502020204030204" pitchFamily="34" charset="0"/>
                        </a:rPr>
                        <a:t>, IEEE(2018).</a:t>
                      </a:r>
                      <a:endParaRPr lang="en-IN" sz="1400" dirty="0">
                        <a:latin typeface="Calibri" panose="020F0502020204030204" pitchFamily="34" charset="0"/>
                        <a:cs typeface="Calibri" panose="020F0502020204030204" pitchFamily="34" charset="0"/>
                      </a:endParaRPr>
                    </a:p>
                    <a:p>
                      <a:endParaRPr lang="en-IN" sz="1400" dirty="0">
                        <a:latin typeface="Calibri" panose="020F0502020204030204" pitchFamily="34" charset="0"/>
                        <a:cs typeface="Calibri" panose="020F0502020204030204" pitchFamily="34" charset="0"/>
                      </a:endParaRPr>
                    </a:p>
                  </a:txBody>
                  <a:tcPr anchor="ctr"/>
                </a:tc>
                <a:tc>
                  <a:txBody>
                    <a:bodyPr/>
                    <a:lstStyle/>
                    <a:p>
                      <a:r>
                        <a:rPr lang="en-US" sz="1400" b="0" kern="1200" dirty="0">
                          <a:solidFill>
                            <a:schemeClr val="tx1"/>
                          </a:solidFill>
                          <a:effectLst/>
                          <a:latin typeface="+mn-lt"/>
                          <a:ea typeface="+mn-ea"/>
                          <a:cs typeface="+mn-cs"/>
                        </a:rPr>
                        <a:t>The proposed solution is a platform for shopkeepers to market their commodities and services to the average consumer. This solution is a middleware between shopkeepers and consumers that acts as a </a:t>
                      </a:r>
                      <a:endParaRPr lang="en-US" sz="1400" b="0" dirty="0"/>
                    </a:p>
                    <a:p>
                      <a:r>
                        <a:rPr lang="en-US" sz="1400" b="0" kern="1200" dirty="0">
                          <a:solidFill>
                            <a:schemeClr val="tx1"/>
                          </a:solidFill>
                          <a:effectLst/>
                          <a:latin typeface="+mn-lt"/>
                          <a:ea typeface="+mn-ea"/>
                          <a:cs typeface="+mn-cs"/>
                        </a:rPr>
                        <a:t>recommendation system.</a:t>
                      </a:r>
                      <a:endParaRPr lang="en-IN" sz="1400" b="0" dirty="0"/>
                    </a:p>
                  </a:txBody>
                  <a:tcPr anchor="ctr"/>
                </a:tc>
                <a:extLst>
                  <a:ext uri="{0D108BD9-81ED-4DB2-BD59-A6C34878D82A}">
                    <a16:rowId xmlns:a16="http://schemas.microsoft.com/office/drawing/2014/main" val="877463710"/>
                  </a:ext>
                </a:extLst>
              </a:tr>
              <a:tr h="1343226">
                <a:tc>
                  <a:txBody>
                    <a:bodyPr/>
                    <a:lstStyle/>
                    <a:p>
                      <a:r>
                        <a:rPr lang="en-US" sz="1400" b="1" kern="1200" dirty="0">
                          <a:solidFill>
                            <a:schemeClr val="tx1"/>
                          </a:solidFill>
                          <a:effectLst/>
                          <a:latin typeface="Calibri" panose="020F0502020204030204" pitchFamily="34" charset="0"/>
                          <a:ea typeface="+mn-ea"/>
                          <a:cs typeface="Calibri" panose="020F0502020204030204" pitchFamily="34" charset="0"/>
                        </a:rPr>
                        <a:t>“Customer Demanding Products In Online Shopping</a:t>
                      </a:r>
                      <a:endParaRPr lang="en-US" sz="1400" b="1" dirty="0">
                        <a:latin typeface="Calibri" panose="020F0502020204030204" pitchFamily="34" charset="0"/>
                        <a:cs typeface="Calibri" panose="020F0502020204030204" pitchFamily="34" charset="0"/>
                      </a:endParaRPr>
                    </a:p>
                    <a:p>
                      <a:r>
                        <a:rPr lang="en-US" sz="1400" b="1" kern="1200" dirty="0">
                          <a:solidFill>
                            <a:schemeClr val="tx1"/>
                          </a:solidFill>
                          <a:effectLst/>
                          <a:latin typeface="Calibri" panose="020F0502020204030204" pitchFamily="34" charset="0"/>
                          <a:ea typeface="+mn-ea"/>
                          <a:cs typeface="Calibri" panose="020F0502020204030204" pitchFamily="34" charset="0"/>
                        </a:rPr>
                        <a:t>A Novel Framework ”</a:t>
                      </a:r>
                      <a:r>
                        <a:rPr lang="en-US" sz="1400" kern="1200" dirty="0">
                          <a:solidFill>
                            <a:schemeClr val="tx1"/>
                          </a:solidFill>
                          <a:effectLst/>
                          <a:latin typeface="Calibri" panose="020F0502020204030204" pitchFamily="34" charset="0"/>
                          <a:ea typeface="+mn-ea"/>
                          <a:cs typeface="Calibri" panose="020F0502020204030204" pitchFamily="34" charset="0"/>
                        </a:rPr>
                        <a:t>,</a:t>
                      </a:r>
                      <a:r>
                        <a:rPr lang="en-IN" sz="1800" kern="1200" dirty="0">
                          <a:solidFill>
                            <a:schemeClr val="tx1"/>
                          </a:solidFill>
                          <a:effectLst/>
                          <a:latin typeface="+mn-lt"/>
                          <a:ea typeface="+mn-ea"/>
                          <a:cs typeface="+mn-cs"/>
                        </a:rPr>
                        <a:t> </a:t>
                      </a:r>
                      <a:r>
                        <a:rPr lang="en-IN" sz="1400" kern="1200" dirty="0" err="1">
                          <a:solidFill>
                            <a:schemeClr val="tx1"/>
                          </a:solidFill>
                          <a:effectLst/>
                          <a:latin typeface="Calibri" panose="020F0502020204030204" pitchFamily="34" charset="0"/>
                          <a:ea typeface="+mn-ea"/>
                          <a:cs typeface="Calibri" panose="020F0502020204030204" pitchFamily="34" charset="0"/>
                        </a:rPr>
                        <a:t>Yogananth</a:t>
                      </a:r>
                      <a:r>
                        <a:rPr lang="en-IN" sz="1400" kern="1200" dirty="0">
                          <a:solidFill>
                            <a:schemeClr val="tx1"/>
                          </a:solidFill>
                          <a:effectLst/>
                          <a:latin typeface="Calibri" panose="020F0502020204030204" pitchFamily="34" charset="0"/>
                          <a:ea typeface="+mn-ea"/>
                          <a:cs typeface="Calibri" panose="020F0502020204030204" pitchFamily="34" charset="0"/>
                        </a:rPr>
                        <a:t>, IEEE(2017).</a:t>
                      </a:r>
                      <a:endParaRPr lang="en-IN" sz="1400" dirty="0">
                        <a:latin typeface="Calibri" panose="020F0502020204030204" pitchFamily="34" charset="0"/>
                        <a:cs typeface="Calibri" panose="020F0502020204030204" pitchFamily="34" charset="0"/>
                      </a:endParaRPr>
                    </a:p>
                  </a:txBody>
                  <a:tcPr anchor="ctr"/>
                </a:tc>
                <a:tc>
                  <a:txBody>
                    <a:bodyPr/>
                    <a:lstStyle/>
                    <a:p>
                      <a:pPr algn="just"/>
                      <a:r>
                        <a:rPr lang="en-US" sz="1400" b="0" dirty="0"/>
                        <a:t>The goal of the task is to develop an interface that will allow users to shop online by placing bids on the items they want to buy and then buying those items. Any seller that receives a sufficient bid rate may sell the item.</a:t>
                      </a:r>
                      <a:endParaRPr lang="en-IN" sz="1400" b="0" dirty="0"/>
                    </a:p>
                  </a:txBody>
                  <a:tcPr anchor="ctr"/>
                </a:tc>
                <a:extLst>
                  <a:ext uri="{0D108BD9-81ED-4DB2-BD59-A6C34878D82A}">
                    <a16:rowId xmlns:a16="http://schemas.microsoft.com/office/drawing/2014/main" val="289507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04</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LITERATURE SURVEY</a:t>
            </a:r>
            <a:endParaRPr lang="en-IN" sz="3200" dirty="0">
              <a:solidFill>
                <a:srgbClr val="002060"/>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F788887B-3D28-1226-16C8-E6EDAC6CDFDD}"/>
              </a:ext>
            </a:extLst>
          </p:cNvPr>
          <p:cNvGraphicFramePr>
            <a:graphicFrameLocks noGrp="1"/>
          </p:cNvGraphicFramePr>
          <p:nvPr>
            <p:extLst>
              <p:ext uri="{D42A27DB-BD31-4B8C-83A1-F6EECF244321}">
                <p14:modId xmlns:p14="http://schemas.microsoft.com/office/powerpoint/2010/main" val="1043997315"/>
              </p:ext>
            </p:extLst>
          </p:nvPr>
        </p:nvGraphicFramePr>
        <p:xfrm>
          <a:off x="1818640" y="1710266"/>
          <a:ext cx="8757920" cy="2091680"/>
        </p:xfrm>
        <a:graphic>
          <a:graphicData uri="http://schemas.openxmlformats.org/drawingml/2006/table">
            <a:tbl>
              <a:tblPr firstRow="1" bandRow="1">
                <a:tableStyleId>{8799B23B-EC83-4686-B30A-512413B5E67A}</a:tableStyleId>
              </a:tblPr>
              <a:tblGrid>
                <a:gridCol w="4378960">
                  <a:extLst>
                    <a:ext uri="{9D8B030D-6E8A-4147-A177-3AD203B41FA5}">
                      <a16:colId xmlns:a16="http://schemas.microsoft.com/office/drawing/2014/main" val="3659069085"/>
                    </a:ext>
                  </a:extLst>
                </a:gridCol>
                <a:gridCol w="4378960">
                  <a:extLst>
                    <a:ext uri="{9D8B030D-6E8A-4147-A177-3AD203B41FA5}">
                      <a16:colId xmlns:a16="http://schemas.microsoft.com/office/drawing/2014/main" val="3409503166"/>
                    </a:ext>
                  </a:extLst>
                </a:gridCol>
              </a:tblGrid>
              <a:tr h="748454">
                <a:tc>
                  <a:txBody>
                    <a:bodyPr/>
                    <a:lstStyle/>
                    <a:p>
                      <a:pPr algn="ctr"/>
                      <a:r>
                        <a:rPr lang="en-US" dirty="0">
                          <a:solidFill>
                            <a:schemeClr val="tx1">
                              <a:lumMod val="85000"/>
                              <a:lumOff val="15000"/>
                            </a:schemeClr>
                          </a:solidFill>
                          <a:latin typeface="Calibri" panose="020F0502020204030204" pitchFamily="34" charset="0"/>
                          <a:cs typeface="Calibri" panose="020F0502020204030204" pitchFamily="34" charset="0"/>
                        </a:rPr>
                        <a:t>Paper Details</a:t>
                      </a:r>
                      <a:endParaRPr lang="en-IN" dirty="0">
                        <a:solidFill>
                          <a:schemeClr val="tx1">
                            <a:lumMod val="85000"/>
                            <a:lumOff val="15000"/>
                          </a:schemeClr>
                        </a:solidFill>
                        <a:latin typeface="Calibri" panose="020F0502020204030204" pitchFamily="34" charset="0"/>
                        <a:cs typeface="Calibri" panose="020F0502020204030204" pitchFamily="34" charset="0"/>
                      </a:endParaRPr>
                    </a:p>
                  </a:txBody>
                  <a:tcPr anchor="ctr"/>
                </a:tc>
                <a:tc>
                  <a:txBody>
                    <a:bodyPr/>
                    <a:lstStyle/>
                    <a:p>
                      <a:pPr algn="ctr"/>
                      <a:r>
                        <a:rPr lang="en-US" dirty="0">
                          <a:solidFill>
                            <a:schemeClr val="tx1">
                              <a:lumMod val="85000"/>
                              <a:lumOff val="15000"/>
                            </a:schemeClr>
                          </a:solidFill>
                          <a:latin typeface="Calibri" panose="020F0502020204030204" pitchFamily="34" charset="0"/>
                          <a:cs typeface="Calibri" panose="020F0502020204030204" pitchFamily="34" charset="0"/>
                        </a:rPr>
                        <a:t>Existing Work</a:t>
                      </a:r>
                      <a:endParaRPr lang="en-IN" dirty="0">
                        <a:solidFill>
                          <a:schemeClr val="tx1">
                            <a:lumMod val="85000"/>
                            <a:lumOff val="15000"/>
                          </a:schemeClr>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884168137"/>
                  </a:ext>
                </a:extLst>
              </a:tr>
              <a:tr h="1343226">
                <a:tc>
                  <a:txBody>
                    <a:bodyPr/>
                    <a:lstStyle/>
                    <a:p>
                      <a:r>
                        <a:rPr lang="en-US" sz="1400" b="1" kern="1200" dirty="0">
                          <a:solidFill>
                            <a:schemeClr val="tx1"/>
                          </a:solidFill>
                          <a:effectLst/>
                          <a:latin typeface="Calibri" panose="020F0502020204030204" pitchFamily="34" charset="0"/>
                          <a:ea typeface="+mn-ea"/>
                          <a:cs typeface="Calibri" panose="020F0502020204030204" pitchFamily="34" charset="0"/>
                        </a:rPr>
                        <a:t>“</a:t>
                      </a:r>
                      <a:r>
                        <a:rPr lang="en-US" sz="1400" b="1" i="0" kern="1200" dirty="0">
                          <a:solidFill>
                            <a:schemeClr val="tx1"/>
                          </a:solidFill>
                          <a:effectLst/>
                          <a:latin typeface="Calibri" panose="020F0502020204030204" pitchFamily="34" charset="0"/>
                          <a:ea typeface="+mn-ea"/>
                          <a:cs typeface="Calibri" panose="020F0502020204030204" pitchFamily="34" charset="0"/>
                        </a:rPr>
                        <a:t>Last mile delivery concepts in E-Commerce </a:t>
                      </a:r>
                      <a:endParaRPr lang="en-US" sz="1400" i="0" dirty="0">
                        <a:latin typeface="Calibri" panose="020F0502020204030204" pitchFamily="34" charset="0"/>
                        <a:cs typeface="Calibri" panose="020F0502020204030204" pitchFamily="34" charset="0"/>
                      </a:endParaRPr>
                    </a:p>
                    <a:p>
                      <a:r>
                        <a:rPr lang="en-US" sz="1400" b="1" i="0" kern="1200" dirty="0">
                          <a:solidFill>
                            <a:schemeClr val="tx1"/>
                          </a:solidFill>
                          <a:effectLst/>
                          <a:latin typeface="Calibri" panose="020F0502020204030204" pitchFamily="34" charset="0"/>
                          <a:ea typeface="+mn-ea"/>
                          <a:cs typeface="Calibri" panose="020F0502020204030204" pitchFamily="34" charset="0"/>
                        </a:rPr>
                        <a:t>An empirical approach </a:t>
                      </a:r>
                      <a:r>
                        <a:rPr lang="en-US" sz="1400" b="1" kern="1200" dirty="0">
                          <a:solidFill>
                            <a:schemeClr val="tx1"/>
                          </a:solidFill>
                          <a:effectLst/>
                          <a:latin typeface="Calibri" panose="020F0502020204030204" pitchFamily="34" charset="0"/>
                          <a:ea typeface="+mn-ea"/>
                          <a:cs typeface="Calibri" panose="020F0502020204030204" pitchFamily="34" charset="0"/>
                        </a:rPr>
                        <a:t>”</a:t>
                      </a:r>
                      <a:r>
                        <a:rPr lang="en-US" sz="1400" kern="1200" dirty="0">
                          <a:solidFill>
                            <a:schemeClr val="tx1"/>
                          </a:solidFill>
                          <a:effectLst/>
                          <a:latin typeface="Calibri" panose="020F0502020204030204" pitchFamily="34" charset="0"/>
                          <a:ea typeface="+mn-ea"/>
                          <a:cs typeface="Calibri" panose="020F0502020204030204" pitchFamily="34" charset="0"/>
                        </a:rPr>
                        <a:t>,</a:t>
                      </a:r>
                      <a:r>
                        <a:rPr lang="en-IN" sz="1400" kern="1200" dirty="0">
                          <a:solidFill>
                            <a:schemeClr val="tx1"/>
                          </a:solidFill>
                          <a:effectLst/>
                          <a:latin typeface="Calibri" panose="020F0502020204030204" pitchFamily="34" charset="0"/>
                          <a:ea typeface="+mn-ea"/>
                          <a:cs typeface="Calibri" panose="020F0502020204030204" pitchFamily="34" charset="0"/>
                        </a:rPr>
                        <a:t> Simon </a:t>
                      </a:r>
                      <a:r>
                        <a:rPr lang="en-IN" sz="1400" kern="1200" dirty="0" err="1">
                          <a:solidFill>
                            <a:schemeClr val="tx1"/>
                          </a:solidFill>
                          <a:effectLst/>
                          <a:latin typeface="Calibri" panose="020F0502020204030204" pitchFamily="34" charset="0"/>
                          <a:ea typeface="+mn-ea"/>
                          <a:cs typeface="Calibri" panose="020F0502020204030204" pitchFamily="34" charset="0"/>
                        </a:rPr>
                        <a:t>Holdorf</a:t>
                      </a:r>
                      <a:r>
                        <a:rPr lang="en-IN" sz="1400" kern="1200" dirty="0">
                          <a:solidFill>
                            <a:schemeClr val="tx1"/>
                          </a:solidFill>
                          <a:effectLst/>
                          <a:latin typeface="Calibri" panose="020F0502020204030204" pitchFamily="34" charset="0"/>
                          <a:ea typeface="+mn-ea"/>
                          <a:cs typeface="Calibri" panose="020F0502020204030204" pitchFamily="34" charset="0"/>
                        </a:rPr>
                        <a:t>, IEEE(2014).</a:t>
                      </a:r>
                      <a:endParaRPr lang="en-IN" sz="1400" dirty="0">
                        <a:latin typeface="Calibri" panose="020F0502020204030204" pitchFamily="34" charset="0"/>
                        <a:cs typeface="Calibri" panose="020F0502020204030204" pitchFamily="34" charset="0"/>
                      </a:endParaRPr>
                    </a:p>
                    <a:p>
                      <a:endParaRPr lang="en-IN" sz="1400" dirty="0">
                        <a:latin typeface="Calibri" panose="020F0502020204030204" pitchFamily="34" charset="0"/>
                        <a:cs typeface="Calibri" panose="020F0502020204030204" pitchFamily="34" charset="0"/>
                      </a:endParaRPr>
                    </a:p>
                  </a:txBody>
                  <a:tcPr anchor="ctr"/>
                </a:tc>
                <a:tc>
                  <a:txBody>
                    <a:bodyPr/>
                    <a:lstStyle/>
                    <a:p>
                      <a:pPr algn="just"/>
                      <a:r>
                        <a:rPr lang="en-US" sz="1400" b="0" dirty="0"/>
                        <a:t>This paper proposed an empirical study in which 250 potential online customers were asked about their preferences for last-mile delivery and online shopping, in order to demonstrate the significance of new shipping strategies.</a:t>
                      </a:r>
                      <a:endParaRPr lang="en-IN" sz="1400" b="0" dirty="0"/>
                    </a:p>
                  </a:txBody>
                  <a:tcPr anchor="ctr"/>
                </a:tc>
                <a:extLst>
                  <a:ext uri="{0D108BD9-81ED-4DB2-BD59-A6C34878D82A}">
                    <a16:rowId xmlns:a16="http://schemas.microsoft.com/office/drawing/2014/main" val="877463710"/>
                  </a:ext>
                </a:extLst>
              </a:tr>
            </a:tbl>
          </a:graphicData>
        </a:graphic>
      </p:graphicFrame>
    </p:spTree>
    <p:extLst>
      <p:ext uri="{BB962C8B-B14F-4D97-AF65-F5344CB8AC3E}">
        <p14:creationId xmlns:p14="http://schemas.microsoft.com/office/powerpoint/2010/main" val="334974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05</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EXISTING SYSTEMS</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42FFAFD-2B00-FAA9-9A5B-455B139FA55B}"/>
              </a:ext>
            </a:extLst>
          </p:cNvPr>
          <p:cNvSpPr txBox="1"/>
          <p:nvPr/>
        </p:nvSpPr>
        <p:spPr>
          <a:xfrm>
            <a:off x="2508069" y="1884598"/>
            <a:ext cx="7445828" cy="2957861"/>
          </a:xfrm>
          <a:prstGeom prst="rect">
            <a:avLst/>
          </a:prstGeom>
          <a:noFill/>
        </p:spPr>
        <p:txBody>
          <a:bodyPr wrap="square" rtlCol="0">
            <a:spAutoFit/>
          </a:bodyPr>
          <a:lstStyle/>
          <a:p>
            <a:pPr algn="just">
              <a:lnSpc>
                <a:spcPct val="150000"/>
              </a:lnSpc>
              <a:buClr>
                <a:schemeClr val="bg2">
                  <a:lumMod val="25000"/>
                </a:schemeClr>
              </a:buClr>
            </a:pPr>
            <a:endParaRPr lang="en-US" sz="1800" dirty="0">
              <a:latin typeface="Calibri" panose="020F0502020204030204" pitchFamily="34" charset="0"/>
              <a:cs typeface="Calibri" panose="020F0502020204030204" pitchFamily="34" charset="0"/>
            </a:endParaRPr>
          </a:p>
          <a:p>
            <a:pPr marL="285750" indent="-285750" algn="just">
              <a:lnSpc>
                <a:spcPct val="150000"/>
              </a:lnSpc>
              <a:buClr>
                <a:schemeClr val="bg2">
                  <a:lumMod val="25000"/>
                </a:schemeClr>
              </a:buClr>
              <a:buFont typeface="Wingdings" panose="05000000000000000000" pitchFamily="2" charset="2"/>
              <a:buChar char="§"/>
            </a:pPr>
            <a:r>
              <a:rPr lang="en-US" sz="1800" dirty="0">
                <a:latin typeface="Calibri" panose="020F0502020204030204" pitchFamily="34" charset="0"/>
                <a:cs typeface="Calibri" panose="020F0502020204030204" pitchFamily="34" charset="0"/>
              </a:rPr>
              <a:t>We can list and sell our products such as groceries, fashionwear, electronics, etc. on e-commerce sites like Flipkart and Amazon.</a:t>
            </a:r>
          </a:p>
          <a:p>
            <a:pPr algn="just">
              <a:lnSpc>
                <a:spcPct val="150000"/>
              </a:lnSpc>
              <a:buClr>
                <a:schemeClr val="bg2">
                  <a:lumMod val="25000"/>
                </a:schemeClr>
              </a:buClr>
            </a:pPr>
            <a:endParaRPr lang="en-US" sz="1800" dirty="0">
              <a:latin typeface="Calibri" panose="020F0502020204030204" pitchFamily="34" charset="0"/>
              <a:cs typeface="Calibri" panose="020F0502020204030204" pitchFamily="34" charset="0"/>
            </a:endParaRPr>
          </a:p>
          <a:p>
            <a:pPr marL="285750" indent="-285750" algn="just">
              <a:lnSpc>
                <a:spcPct val="150000"/>
              </a:lnSpc>
              <a:buClr>
                <a:schemeClr val="bg2">
                  <a:lumMod val="25000"/>
                </a:schemeClr>
              </a:buClr>
              <a:buFont typeface="Wingdings" panose="05000000000000000000" pitchFamily="2" charset="2"/>
              <a:buChar char="§"/>
            </a:pPr>
            <a:r>
              <a:rPr lang="en-US" dirty="0">
                <a:latin typeface="Calibri" panose="020F0502020204030204" pitchFamily="34" charset="0"/>
                <a:cs typeface="Calibri" panose="020F0502020204030204" pitchFamily="34" charset="0"/>
              </a:rPr>
              <a:t>We can sell or order food f</a:t>
            </a:r>
            <a:r>
              <a:rPr lang="en-US" sz="1800" dirty="0">
                <a:latin typeface="Calibri" panose="020F0502020204030204" pitchFamily="34" charset="0"/>
                <a:cs typeface="Calibri" panose="020F0502020204030204" pitchFamily="34" charset="0"/>
              </a:rPr>
              <a:t>rom </a:t>
            </a:r>
            <a:r>
              <a:rPr lang="en-US" sz="1800" dirty="0" err="1">
                <a:latin typeface="Calibri" panose="020F0502020204030204" pitchFamily="34" charset="0"/>
                <a:cs typeface="Calibri" panose="020F0502020204030204" pitchFamily="34" charset="0"/>
              </a:rPr>
              <a:t>Swiggy</a:t>
            </a:r>
            <a:r>
              <a:rPr lang="en-US" dirty="0">
                <a:latin typeface="Calibri" panose="020F0502020204030204" pitchFamily="34" charset="0"/>
                <a:cs typeface="Calibri" panose="020F0502020204030204" pitchFamily="34" charset="0"/>
              </a:rPr>
              <a:t> and</a:t>
            </a:r>
            <a:r>
              <a:rPr lang="en-US" sz="1800" dirty="0">
                <a:latin typeface="Calibri" panose="020F0502020204030204" pitchFamily="34" charset="0"/>
                <a:cs typeface="Calibri" panose="020F0502020204030204" pitchFamily="34" charset="0"/>
              </a:rPr>
              <a:t> Zomato etc.</a:t>
            </a:r>
          </a:p>
          <a:p>
            <a:pPr algn="just">
              <a:lnSpc>
                <a:spcPct val="150000"/>
              </a:lnSpc>
              <a:buClr>
                <a:schemeClr val="bg2">
                  <a:lumMod val="25000"/>
                </a:schemeClr>
              </a:buClr>
            </a:pPr>
            <a:endParaRPr lang="en-US" sz="1800" dirty="0">
              <a:latin typeface="Calibri" panose="020F0502020204030204" pitchFamily="34" charset="0"/>
              <a:cs typeface="Calibri" panose="020F0502020204030204" pitchFamily="34" charset="0"/>
            </a:endParaRPr>
          </a:p>
          <a:p>
            <a:pPr marL="285750" indent="-285750" algn="just">
              <a:lnSpc>
                <a:spcPct val="150000"/>
              </a:lnSpc>
              <a:buClr>
                <a:schemeClr val="bg2">
                  <a:lumMod val="25000"/>
                </a:schemeClr>
              </a:buClr>
              <a:buFont typeface="Wingdings" panose="05000000000000000000" pitchFamily="2" charset="2"/>
              <a:buChar char="§"/>
            </a:pPr>
            <a:r>
              <a:rPr lang="en-US" dirty="0">
                <a:latin typeface="Calibri" panose="020F0502020204030204" pitchFamily="34" charset="0"/>
                <a:cs typeface="Calibri" panose="020F0502020204030204" pitchFamily="34" charset="0"/>
              </a:rPr>
              <a:t>We can sell or buy medicines from </a:t>
            </a:r>
            <a:r>
              <a:rPr lang="en-US" dirty="0" err="1">
                <a:latin typeface="Calibri" panose="020F0502020204030204" pitchFamily="34" charset="0"/>
                <a:cs typeface="Calibri" panose="020F0502020204030204" pitchFamily="34" charset="0"/>
              </a:rPr>
              <a:t>Netmeds</a:t>
            </a:r>
            <a:r>
              <a:rPr lang="en-US" dirty="0">
                <a:latin typeface="Calibri" panose="020F0502020204030204" pitchFamily="34" charset="0"/>
                <a:cs typeface="Calibri" panose="020F0502020204030204" pitchFamily="34" charset="0"/>
              </a:rPr>
              <a:t>, and </a:t>
            </a:r>
            <a:r>
              <a:rPr lang="en-US" dirty="0" err="1">
                <a:latin typeface="Calibri" panose="020F0502020204030204" pitchFamily="34" charset="0"/>
                <a:cs typeface="Calibri" panose="020F0502020204030204" pitchFamily="34" charset="0"/>
              </a:rPr>
              <a:t>Pharmeasy</a:t>
            </a:r>
            <a:r>
              <a:rPr lang="en-US" dirty="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800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06</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ISSUES IN EXISTING SYSTEMS</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508069" y="1978555"/>
            <a:ext cx="7445828" cy="3373359"/>
          </a:xfrm>
          <a:prstGeom prst="rect">
            <a:avLst/>
          </a:prstGeom>
          <a:noFill/>
        </p:spPr>
        <p:txBody>
          <a:bodyPr wrap="square" rtlCol="0">
            <a:spAutoFit/>
          </a:bodyPr>
          <a:lstStyle/>
          <a:p>
            <a:pPr marL="285750" indent="-285750" algn="just">
              <a:lnSpc>
                <a:spcPct val="150000"/>
              </a:lnSpc>
              <a:buClr>
                <a:schemeClr val="bg2">
                  <a:lumMod val="25000"/>
                </a:schemeClr>
              </a:buClr>
              <a:buFont typeface="Courier New" panose="02070309020205020404" pitchFamily="49" charset="0"/>
              <a:buChar char="o"/>
            </a:pPr>
            <a:r>
              <a:rPr lang="en-US" sz="1800" dirty="0">
                <a:latin typeface="Calibri" panose="020F0502020204030204" pitchFamily="34" charset="0"/>
                <a:cs typeface="Calibri" panose="020F0502020204030204" pitchFamily="34" charset="0"/>
              </a:rPr>
              <a:t>We cannot place our trust in every seller </a:t>
            </a:r>
            <a:r>
              <a:rPr lang="en-US" dirty="0">
                <a:latin typeface="Calibri" panose="020F0502020204030204" pitchFamily="34" charset="0"/>
                <a:cs typeface="Calibri" panose="020F0502020204030204" pitchFamily="34" charset="0"/>
              </a:rPr>
              <a:t>Online</a:t>
            </a:r>
            <a:r>
              <a:rPr lang="en-US" sz="1800" dirty="0">
                <a:latin typeface="Calibri" panose="020F0502020204030204" pitchFamily="34" charset="0"/>
                <a:cs typeface="Calibri" panose="020F0502020204030204" pitchFamily="34" charset="0"/>
              </a:rPr>
              <a:t>.</a:t>
            </a:r>
          </a:p>
          <a:p>
            <a:pPr algn="just">
              <a:lnSpc>
                <a:spcPct val="150000"/>
              </a:lnSpc>
              <a:buClr>
                <a:schemeClr val="bg2">
                  <a:lumMod val="25000"/>
                </a:schemeClr>
              </a:buClr>
            </a:pPr>
            <a:endParaRPr lang="en-US" sz="1800" dirty="0">
              <a:latin typeface="Calibri" panose="020F0502020204030204" pitchFamily="34" charset="0"/>
              <a:cs typeface="Calibri" panose="020F0502020204030204" pitchFamily="34" charset="0"/>
            </a:endParaRPr>
          </a:p>
          <a:p>
            <a:pPr marL="285750" indent="-285750" algn="just">
              <a:lnSpc>
                <a:spcPct val="150000"/>
              </a:lnSpc>
              <a:buClr>
                <a:schemeClr val="bg2">
                  <a:lumMod val="25000"/>
                </a:schemeClr>
              </a:buClr>
              <a:buFont typeface="Courier New" panose="02070309020205020404" pitchFamily="49" charset="0"/>
              <a:buChar char="o"/>
            </a:pPr>
            <a:r>
              <a:rPr lang="en-US" sz="1800" dirty="0">
                <a:latin typeface="Calibri" panose="020F0502020204030204" pitchFamily="34" charset="0"/>
                <a:cs typeface="Calibri" panose="020F0502020204030204" pitchFamily="34" charset="0"/>
              </a:rPr>
              <a:t>Shipping fees are expensive.</a:t>
            </a:r>
          </a:p>
          <a:p>
            <a:pPr algn="just">
              <a:lnSpc>
                <a:spcPct val="150000"/>
              </a:lnSpc>
              <a:buClr>
                <a:schemeClr val="bg2">
                  <a:lumMod val="25000"/>
                </a:schemeClr>
              </a:buClr>
            </a:pPr>
            <a:endParaRPr lang="en-US" sz="1800" dirty="0">
              <a:latin typeface="Calibri" panose="020F0502020204030204" pitchFamily="34" charset="0"/>
              <a:cs typeface="Calibri" panose="020F0502020204030204" pitchFamily="34" charset="0"/>
            </a:endParaRPr>
          </a:p>
          <a:p>
            <a:pPr marL="285750" indent="-285750" algn="just">
              <a:lnSpc>
                <a:spcPct val="150000"/>
              </a:lnSpc>
              <a:buClr>
                <a:schemeClr val="bg2">
                  <a:lumMod val="25000"/>
                </a:schemeClr>
              </a:buClr>
              <a:buFont typeface="Courier New" panose="02070309020205020404" pitchFamily="49" charset="0"/>
              <a:buChar char="o"/>
            </a:pPr>
            <a:r>
              <a:rPr lang="en-US" sz="1800" dirty="0">
                <a:latin typeface="Calibri" panose="020F0502020204030204" pitchFamily="34" charset="0"/>
                <a:cs typeface="Calibri" panose="020F0502020204030204" pitchFamily="34" charset="0"/>
              </a:rPr>
              <a:t>delivery delay.</a:t>
            </a:r>
          </a:p>
          <a:p>
            <a:pPr algn="just">
              <a:lnSpc>
                <a:spcPct val="150000"/>
              </a:lnSpc>
              <a:buClr>
                <a:schemeClr val="bg2">
                  <a:lumMod val="25000"/>
                </a:schemeClr>
              </a:buClr>
            </a:pPr>
            <a:endParaRPr lang="en-US" sz="1800" dirty="0">
              <a:latin typeface="Calibri" panose="020F0502020204030204" pitchFamily="34" charset="0"/>
              <a:cs typeface="Calibri" panose="020F0502020204030204" pitchFamily="34" charset="0"/>
            </a:endParaRPr>
          </a:p>
          <a:p>
            <a:pPr marL="285750" indent="-285750" algn="just">
              <a:lnSpc>
                <a:spcPct val="150000"/>
              </a:lnSpc>
              <a:buClr>
                <a:schemeClr val="bg2">
                  <a:lumMod val="25000"/>
                </a:schemeClr>
              </a:buClr>
              <a:buFont typeface="Courier New" panose="02070309020205020404" pitchFamily="49" charset="0"/>
              <a:buChar char="o"/>
            </a:pPr>
            <a:r>
              <a:rPr lang="en-US" sz="1800" dirty="0">
                <a:latin typeface="Calibri" panose="020F0502020204030204" pitchFamily="34" charset="0"/>
                <a:cs typeface="Calibri" panose="020F0502020204030204" pitchFamily="34" charset="0"/>
              </a:rPr>
              <a:t>Return and refund process will be delayed.</a:t>
            </a:r>
          </a:p>
          <a:p>
            <a:pPr marL="285750" indent="-285750" algn="just">
              <a:lnSpc>
                <a:spcPct val="150000"/>
              </a:lnSpc>
              <a:buClr>
                <a:schemeClr val="bg2">
                  <a:lumMod val="25000"/>
                </a:schemeClr>
              </a:buClr>
              <a:buFont typeface="Courier New" panose="02070309020205020404" pitchFamily="49" charset="0"/>
              <a:buChar char="o"/>
            </a:pPr>
            <a:endParaRPr lang="en-IN"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07</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PROPOSED SYSTEM</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508069" y="2153046"/>
            <a:ext cx="7445828" cy="2957861"/>
          </a:xfrm>
          <a:prstGeom prst="rect">
            <a:avLst/>
          </a:prstGeom>
          <a:noFill/>
        </p:spPr>
        <p:txBody>
          <a:bodyPr wrap="square" rtlCol="0">
            <a:spAutoFit/>
          </a:bodyPr>
          <a:lstStyle/>
          <a:p>
            <a:pPr marL="285750" indent="-285750" algn="just">
              <a:lnSpc>
                <a:spcPct val="150000"/>
              </a:lnSpc>
              <a:buClr>
                <a:schemeClr val="bg2">
                  <a:lumMod val="25000"/>
                </a:schemeClr>
              </a:buClr>
              <a:buFont typeface="Wingdings" panose="05000000000000000000" pitchFamily="2" charset="2"/>
              <a:buChar char="§"/>
            </a:pPr>
            <a:r>
              <a:rPr lang="en-US" sz="1800" dirty="0">
                <a:latin typeface="Calibri" panose="020F0502020204030204" pitchFamily="34" charset="0"/>
                <a:cs typeface="Calibri" panose="020F0502020204030204" pitchFamily="34" charset="0"/>
              </a:rPr>
              <a:t>We develop a platform on which a customer may launch their own online e-commerce site.</a:t>
            </a:r>
          </a:p>
          <a:p>
            <a:pPr algn="just">
              <a:lnSpc>
                <a:spcPct val="150000"/>
              </a:lnSpc>
              <a:buClr>
                <a:schemeClr val="bg2">
                  <a:lumMod val="25000"/>
                </a:schemeClr>
              </a:buClr>
            </a:pPr>
            <a:endParaRPr lang="en-US" sz="1800" dirty="0">
              <a:latin typeface="Calibri" panose="020F0502020204030204" pitchFamily="34" charset="0"/>
              <a:cs typeface="Calibri" panose="020F0502020204030204" pitchFamily="34" charset="0"/>
            </a:endParaRPr>
          </a:p>
          <a:p>
            <a:pPr marL="285750" indent="-285750" algn="just">
              <a:lnSpc>
                <a:spcPct val="150000"/>
              </a:lnSpc>
              <a:buClr>
                <a:schemeClr val="bg2">
                  <a:lumMod val="25000"/>
                </a:schemeClr>
              </a:buClr>
              <a:buFont typeface="Wingdings" panose="05000000000000000000" pitchFamily="2" charset="2"/>
              <a:buChar char="§"/>
            </a:pPr>
            <a:r>
              <a:rPr lang="en-US" sz="1800" dirty="0">
                <a:latin typeface="Calibri" panose="020F0502020204030204" pitchFamily="34" charset="0"/>
                <a:cs typeface="Calibri" panose="020F0502020204030204" pitchFamily="34" charset="0"/>
              </a:rPr>
              <a:t>Users may browse shops based on their location and purchase things from their favorite stores.</a:t>
            </a:r>
          </a:p>
          <a:p>
            <a:pPr algn="just">
              <a:lnSpc>
                <a:spcPct val="150000"/>
              </a:lnSpc>
              <a:buClr>
                <a:schemeClr val="bg2">
                  <a:lumMod val="25000"/>
                </a:schemeClr>
              </a:buClr>
            </a:pPr>
            <a:endParaRPr lang="en-US" sz="1800" dirty="0">
              <a:latin typeface="Calibri" panose="020F0502020204030204" pitchFamily="34" charset="0"/>
              <a:cs typeface="Calibri" panose="020F0502020204030204" pitchFamily="34" charset="0"/>
            </a:endParaRPr>
          </a:p>
          <a:p>
            <a:pPr marL="285750" indent="-285750" algn="just">
              <a:lnSpc>
                <a:spcPct val="150000"/>
              </a:lnSpc>
              <a:buClr>
                <a:schemeClr val="bg2">
                  <a:lumMod val="25000"/>
                </a:schemeClr>
              </a:buClr>
              <a:buFont typeface="Wingdings" panose="05000000000000000000" pitchFamily="2" charset="2"/>
              <a:buChar char="§"/>
            </a:pPr>
            <a:r>
              <a:rPr lang="en-US" dirty="0">
                <a:latin typeface="Calibri" panose="020F0502020204030204" pitchFamily="34" charset="0"/>
                <a:cs typeface="Calibri" panose="020F0502020204030204" pitchFamily="34" charset="0"/>
              </a:rPr>
              <a:t>S</a:t>
            </a:r>
            <a:r>
              <a:rPr lang="en-US" sz="1800" dirty="0">
                <a:latin typeface="Calibri" panose="020F0502020204030204" pitchFamily="34" charset="0"/>
                <a:cs typeface="Calibri" panose="020F0502020204030204" pitchFamily="34" charset="0"/>
              </a:rPr>
              <a:t>entiment analysis on shop reviews using Multinomial Naive Bayes.</a:t>
            </a:r>
          </a:p>
        </p:txBody>
      </p:sp>
    </p:spTree>
    <p:extLst>
      <p:ext uri="{BB962C8B-B14F-4D97-AF65-F5344CB8AC3E}">
        <p14:creationId xmlns:p14="http://schemas.microsoft.com/office/powerpoint/2010/main" val="330893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09857"/>
            <a:ext cx="12191999" cy="34814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p:cNvSpPr txBox="1"/>
          <p:nvPr/>
        </p:nvSpPr>
        <p:spPr>
          <a:xfrm>
            <a:off x="0" y="6550223"/>
            <a:ext cx="12191999" cy="307777"/>
          </a:xfrm>
          <a:prstGeom prst="rect">
            <a:avLst/>
          </a:prstGeom>
          <a:noFill/>
        </p:spPr>
        <p:txBody>
          <a:bodyPr wrap="square" rtlCol="0">
            <a:spAutoFit/>
          </a:bodyPr>
          <a:lstStyle/>
          <a:p>
            <a:pPr algn="ctr"/>
            <a:r>
              <a:rPr lang="en-US" sz="1400" dirty="0">
                <a:solidFill>
                  <a:schemeClr val="tx1">
                    <a:lumMod val="50000"/>
                    <a:lumOff val="50000"/>
                  </a:schemeClr>
                </a:solidFill>
              </a:rPr>
              <a:t>08</a:t>
            </a:r>
            <a:endParaRPr lang="en-IN" sz="1400" dirty="0">
              <a:solidFill>
                <a:schemeClr val="tx1">
                  <a:lumMod val="50000"/>
                  <a:lumOff val="50000"/>
                </a:schemeClr>
              </a:solidFill>
            </a:endParaRPr>
          </a:p>
        </p:txBody>
      </p:sp>
      <p:sp>
        <p:nvSpPr>
          <p:cNvPr id="2" name="TextBox 1"/>
          <p:cNvSpPr txBox="1"/>
          <p:nvPr/>
        </p:nvSpPr>
        <p:spPr>
          <a:xfrm>
            <a:off x="0" y="661851"/>
            <a:ext cx="12191999" cy="584775"/>
          </a:xfrm>
          <a:prstGeom prst="rect">
            <a:avLst/>
          </a:prstGeom>
          <a:noFill/>
        </p:spPr>
        <p:txBody>
          <a:bodyPr wrap="square" rtlCol="0">
            <a:spAutoFit/>
          </a:bodyPr>
          <a:lstStyle/>
          <a:p>
            <a:pPr algn="ctr"/>
            <a:r>
              <a:rPr lang="en-US" sz="3200" dirty="0">
                <a:solidFill>
                  <a:srgbClr val="002060"/>
                </a:solidFill>
                <a:latin typeface="Times New Roman" panose="02020603050405020304" pitchFamily="18" charset="0"/>
                <a:cs typeface="Times New Roman" panose="02020603050405020304" pitchFamily="18" charset="0"/>
              </a:rPr>
              <a:t>BLOCK DIAGRAM</a:t>
            </a:r>
            <a:endParaRPr lang="en-IN" sz="3200" dirty="0">
              <a:solidFill>
                <a:srgbClr val="00206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E76F5FF-3A8A-ED27-79D9-8DFF12E3F4B2}"/>
              </a:ext>
            </a:extLst>
          </p:cNvPr>
          <p:cNvPicPr>
            <a:picLocks noChangeAspect="1"/>
          </p:cNvPicPr>
          <p:nvPr/>
        </p:nvPicPr>
        <p:blipFill>
          <a:blip r:embed="rId2" cstate="print">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829443" y="1246626"/>
            <a:ext cx="8533111" cy="5091643"/>
          </a:xfrm>
          <a:prstGeom prst="rect">
            <a:avLst/>
          </a:prstGeom>
        </p:spPr>
      </p:pic>
    </p:spTree>
    <p:extLst>
      <p:ext uri="{BB962C8B-B14F-4D97-AF65-F5344CB8AC3E}">
        <p14:creationId xmlns:p14="http://schemas.microsoft.com/office/powerpoint/2010/main" val="1857470962"/>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Funky shapes</Template>
  <TotalTime>274</TotalTime>
  <Words>640</Words>
  <Application>Microsoft Office PowerPoint</Application>
  <PresentationFormat>Widescreen</PresentationFormat>
  <Paragraphs>118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Source Sans Pro</vt:lpstr>
      <vt:lpstr>Times New Roman</vt:lpstr>
      <vt:lpstr>Wingdings</vt:lpstr>
      <vt:lpstr>FunkyShapesVTI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REDDY H</dc:creator>
  <cp:lastModifiedBy>NIKHIL REDDY H</cp:lastModifiedBy>
  <cp:revision>60</cp:revision>
  <dcterms:created xsi:type="dcterms:W3CDTF">2022-05-02T01:26:00Z</dcterms:created>
  <dcterms:modified xsi:type="dcterms:W3CDTF">2022-12-02T02:52:56Z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B0E5258AAD8B452FAE635F97D460F091</vt:lpwstr>
  </property>
  <property fmtid="{D5CDD505-2E9C-101B-9397-08002B2CF9AE}" pid="3" name="KSOProductBuildVer">
    <vt:lpwstr>1033-11.2.0.11074</vt:lpwstr>
  </property>
</Properties>
</file>