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9" r:id="rId3"/>
    <p:sldId id="287" r:id="rId4"/>
    <p:sldId id="257" r:id="rId5"/>
    <p:sldId id="286" r:id="rId6"/>
    <p:sldId id="278" r:id="rId7"/>
    <p:sldId id="260" r:id="rId8"/>
    <p:sldId id="289" r:id="rId9"/>
    <p:sldId id="280" r:id="rId10"/>
    <p:sldId id="288" r:id="rId11"/>
    <p:sldId id="281" r:id="rId12"/>
    <p:sldId id="28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BFF81C-1FCB-4DBA-8044-F1A0FCFD45A6}" type="datetime1">
              <a:rPr lang="en-US" smtClean="0"/>
              <a:t>10/31/2022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FB9092B3-2D87-4CDF-B84B-C46E5F5D31F7}" type="datetime1">
              <a:rPr lang="en-US" smtClean="0"/>
              <a:t>10/31/2022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3D769E57-47B1-47B0-B526-3153E4B1E729}" type="datetime1">
              <a:rPr lang="en-US" smtClean="0"/>
              <a:t>10/31/2022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5A87773D-8987-489A-A650-3D6F7D5C7C38}" type="datetime1">
              <a:rPr lang="en-US" smtClean="0"/>
              <a:t>10/31/2022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E150C1-1D78-4D80-810D-E9E86F6E88AB}" type="datetime1">
              <a:rPr lang="en-US" smtClean="0"/>
              <a:t>10/31/2022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29E9CBD8-1588-4B6B-B74D-87480DDE94C0}" type="datetime1">
              <a:rPr lang="en-US" smtClean="0"/>
              <a:t>10/31/2022</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p:cNvGrpSpPr/>
          <p:nvPr/>
        </p:nvGrpSpPr>
        <p:grpSpPr>
          <a:xfrm>
            <a:off x="10999563" y="5987064"/>
            <a:ext cx="1054467" cy="469689"/>
            <a:chOff x="9841624" y="4115729"/>
            <a:chExt cx="602170" cy="268223"/>
          </a:xfrm>
          <a:solidFill>
            <a:schemeClr val="tx1"/>
          </a:solidFill>
        </p:grpSpPr>
        <p:sp>
          <p:nvSpPr>
            <p:cNvPr id="11" name="Freeform: Shape 10"/>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p:cNvSpPr>
            <a:spLocks noGrp="1"/>
          </p:cNvSpPr>
          <p:nvPr>
            <p:ph type="dt" sz="half" idx="10"/>
          </p:nvPr>
        </p:nvSpPr>
        <p:spPr/>
        <p:txBody>
          <a:bodyPr/>
          <a:lstStyle/>
          <a:p>
            <a:fld id="{AD794440-721C-4D75-BD4F-4CFB3D51CDCA}" type="datetime1">
              <a:rPr lang="en-US" smtClean="0"/>
              <a:t>10/31/2022</a:t>
            </a:fld>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pSp>
        <p:nvGrpSpPr>
          <p:cNvPr id="6" name="Graphic 185"/>
          <p:cNvGrpSpPr/>
          <p:nvPr/>
        </p:nvGrpSpPr>
        <p:grpSpPr>
          <a:xfrm>
            <a:off x="10999563" y="5987064"/>
            <a:ext cx="1054467" cy="469689"/>
            <a:chOff x="9841624" y="4115729"/>
            <a:chExt cx="602170" cy="268223"/>
          </a:xfrm>
          <a:solidFill>
            <a:schemeClr val="tx1"/>
          </a:solidFill>
        </p:grpSpPr>
        <p:sp>
          <p:nvSpPr>
            <p:cNvPr id="7" name="Freeform: Shape 6"/>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p:cNvSpPr>
            <a:spLocks noGrp="1"/>
          </p:cNvSpPr>
          <p:nvPr>
            <p:ph type="dt" sz="half" idx="10"/>
          </p:nvPr>
        </p:nvSpPr>
        <p:spPr/>
        <p:txBody>
          <a:bodyPr/>
          <a:lstStyle/>
          <a:p>
            <a:fld id="{B2701A64-483B-4532-94FB-D8F90CB6DEE0}" type="datetime1">
              <a:rPr lang="en-US" smtClean="0"/>
              <a:t>10/31/2022</a:t>
            </a:fld>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p:cNvGrpSpPr/>
          <p:nvPr/>
        </p:nvGrpSpPr>
        <p:grpSpPr>
          <a:xfrm>
            <a:off x="10999563" y="5987064"/>
            <a:ext cx="1054467" cy="469689"/>
            <a:chOff x="9841624" y="4115729"/>
            <a:chExt cx="602170" cy="268223"/>
          </a:xfrm>
          <a:solidFill>
            <a:schemeClr val="tx1"/>
          </a:solidFill>
        </p:grpSpPr>
        <p:sp>
          <p:nvSpPr>
            <p:cNvPr id="6" name="Freeform: Shape 5"/>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p:cNvSpPr>
            <a:spLocks noGrp="1"/>
          </p:cNvSpPr>
          <p:nvPr>
            <p:ph type="dt" sz="half" idx="10"/>
          </p:nvPr>
        </p:nvSpPr>
        <p:spPr/>
        <p:txBody>
          <a:bodyPr/>
          <a:lstStyle/>
          <a:p>
            <a:fld id="{6F18FB39-20FB-4E2E-B861-45B709B9C3C5}" type="datetime1">
              <a:rPr lang="en-US" smtClean="0"/>
              <a:t>10/31/2022</a:t>
            </a:fld>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AC48AC19-8BD6-476C-9770-8884373BCF00}" type="datetime1">
              <a:rPr lang="en-US" smtClean="0"/>
              <a:t>10/31/2022</a:t>
            </a:fld>
            <a:endParaRPr lang="en-US"/>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F3F68C53-8AD1-4F09-9486-FB3406B99CFA}" type="datetime1">
              <a:rPr lang="en-US" smtClean="0"/>
              <a:t>10/31/2022</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t>10/31/2022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16404"/>
            <a:ext cx="12191999" cy="830997"/>
          </a:xfrm>
          <a:prstGeom prst="rect">
            <a:avLst/>
          </a:prstGeom>
          <a:noFill/>
        </p:spPr>
        <p:txBody>
          <a:bodyPr wrap="square" rtlCol="0" anchor="ctr">
            <a:spAutoFit/>
          </a:bodyPr>
          <a:lstStyle/>
          <a:p>
            <a:pPr algn="ctr"/>
            <a:r>
              <a:rPr lang="en-GB" sz="4800" dirty="0">
                <a:solidFill>
                  <a:srgbClr val="002060"/>
                </a:solidFill>
                <a:latin typeface="Times New Roman" panose="02020603050405020304" pitchFamily="18" charset="0"/>
                <a:cs typeface="Times New Roman" panose="02020603050405020304" pitchFamily="18" charset="0"/>
              </a:rPr>
              <a:t>STORES TO DOOR</a:t>
            </a: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593908" y="2967065"/>
            <a:ext cx="3389152"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Guided by :</a:t>
            </a:r>
          </a:p>
          <a:p>
            <a:r>
              <a:rPr lang="en-US" dirty="0">
                <a:latin typeface="Calibri" panose="020F0502020204030204" pitchFamily="34" charset="0"/>
                <a:cs typeface="Calibri" panose="020F0502020204030204" pitchFamily="34" charset="0"/>
              </a:rPr>
              <a:t>MR.M. Raja</a:t>
            </a:r>
          </a:p>
        </p:txBody>
      </p:sp>
      <p:sp>
        <p:nvSpPr>
          <p:cNvPr id="6" name="TextBox 5"/>
          <p:cNvSpPr txBox="1"/>
          <p:nvPr/>
        </p:nvSpPr>
        <p:spPr>
          <a:xfrm>
            <a:off x="8061820" y="2857846"/>
            <a:ext cx="3665989" cy="1354217"/>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Presented by:</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M </a:t>
            </a:r>
            <a:r>
              <a:rPr lang="en-US" sz="1600" dirty="0" err="1">
                <a:latin typeface="Calibri" panose="020F0502020204030204" pitchFamily="34" charset="0"/>
                <a:cs typeface="Calibri" panose="020F0502020204030204" pitchFamily="34" charset="0"/>
              </a:rPr>
              <a:t>Jaipal</a:t>
            </a:r>
            <a:r>
              <a:rPr lang="en-US" sz="1600" dirty="0">
                <a:latin typeface="Calibri" panose="020F0502020204030204" pitchFamily="34" charset="0"/>
                <a:cs typeface="Calibri" panose="020F0502020204030204" pitchFamily="34" charset="0"/>
              </a:rPr>
              <a:t> (9919004177)</a:t>
            </a:r>
          </a:p>
          <a:p>
            <a:r>
              <a:rPr lang="en-US" sz="1600" dirty="0">
                <a:latin typeface="Calibri" panose="020F0502020204030204" pitchFamily="34" charset="0"/>
                <a:cs typeface="Calibri" panose="020F0502020204030204" pitchFamily="34" charset="0"/>
              </a:rPr>
              <a:t>S </a:t>
            </a:r>
            <a:r>
              <a:rPr lang="en-US" sz="1600" dirty="0" err="1">
                <a:latin typeface="Calibri" panose="020F0502020204030204" pitchFamily="34" charset="0"/>
                <a:cs typeface="Calibri" panose="020F0502020204030204" pitchFamily="34" charset="0"/>
              </a:rPr>
              <a:t>Likhil</a:t>
            </a:r>
            <a:r>
              <a:rPr lang="en-US" sz="1600" dirty="0">
                <a:latin typeface="Calibri" panose="020F0502020204030204" pitchFamily="34" charset="0"/>
                <a:cs typeface="Calibri" panose="020F0502020204030204" pitchFamily="34" charset="0"/>
              </a:rPr>
              <a:t> Srinivas (9919004269)</a:t>
            </a:r>
          </a:p>
          <a:p>
            <a:r>
              <a:rPr lang="en-US" sz="1600" dirty="0">
                <a:latin typeface="Calibri" panose="020F0502020204030204" pitchFamily="34" charset="0"/>
                <a:cs typeface="Calibri" panose="020F0502020204030204" pitchFamily="34" charset="0"/>
              </a:rPr>
              <a:t>S V Nagendra (9919004270)</a:t>
            </a:r>
          </a:p>
          <a:p>
            <a:r>
              <a:rPr lang="en-US" sz="1600" dirty="0">
                <a:latin typeface="Calibri" panose="020F0502020204030204" pitchFamily="34" charset="0"/>
                <a:cs typeface="Calibri" panose="020F0502020204030204" pitchFamily="34" charset="0"/>
              </a:rPr>
              <a:t>H Nikhil Reddy (9919004106)</a:t>
            </a:r>
          </a:p>
        </p:txBody>
      </p:sp>
      <p:sp>
        <p:nvSpPr>
          <p:cNvPr id="8" name="TextBox 7"/>
          <p:cNvSpPr txBox="1"/>
          <p:nvPr/>
        </p:nvSpPr>
        <p:spPr>
          <a:xfrm>
            <a:off x="0" y="5079534"/>
            <a:ext cx="12191999" cy="584775"/>
          </a:xfrm>
          <a:prstGeom prst="rect">
            <a:avLst/>
          </a:prstGeom>
          <a:noFill/>
        </p:spPr>
        <p:txBody>
          <a:bodyPr wrap="square" rtlCol="0">
            <a:spAutoFit/>
          </a:bodyPr>
          <a:lstStyle/>
          <a:p>
            <a:pPr algn="ctr"/>
            <a:r>
              <a:rPr lang="en-US" sz="1600" dirty="0"/>
              <a:t>Computer Science and Engineering</a:t>
            </a:r>
          </a:p>
          <a:p>
            <a:pPr algn="ctr"/>
            <a:r>
              <a:rPr lang="en-US" sz="1600" dirty="0" err="1"/>
              <a:t>Kalasalingam</a:t>
            </a:r>
            <a:r>
              <a:rPr lang="en-US" sz="1600" dirty="0"/>
              <a:t> Academy of Research and Education</a:t>
            </a:r>
            <a:endParaRPr lang="en-IN" sz="1400" dirty="0"/>
          </a:p>
        </p:txBody>
      </p:sp>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TextBox 10"/>
          <p:cNvSpPr txBox="1"/>
          <p:nvPr/>
        </p:nvSpPr>
        <p:spPr>
          <a:xfrm>
            <a:off x="5092118" y="6505663"/>
            <a:ext cx="4555222" cy="337185"/>
          </a:xfrm>
          <a:prstGeom prst="rect">
            <a:avLst/>
          </a:prstGeom>
          <a:noFill/>
        </p:spPr>
        <p:txBody>
          <a:bodyPr wrap="square" rtlCol="0">
            <a:spAutoFit/>
          </a:bodyPr>
          <a:lstStyle/>
          <a:p>
            <a:r>
              <a:rPr lang="en-US" sz="1600" dirty="0"/>
              <a:t>Project Work(CSE18R498)</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09</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ADVANTAGES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8069" y="2203380"/>
            <a:ext cx="7445828" cy="2126864"/>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ü"/>
            </a:pPr>
            <a:r>
              <a:rPr lang="en-US" sz="1800" dirty="0">
                <a:latin typeface="Calibri" panose="020F0502020204030204" pitchFamily="34" charset="0"/>
                <a:cs typeface="Calibri" panose="020F0502020204030204" pitchFamily="34" charset="0"/>
              </a:rPr>
              <a:t>We can buy from trustworthy or well-known stores.</a:t>
            </a:r>
          </a:p>
          <a:p>
            <a:pPr marL="285750" indent="-285750" algn="just">
              <a:lnSpc>
                <a:spcPct val="150000"/>
              </a:lnSpc>
              <a:buClr>
                <a:schemeClr val="bg2">
                  <a:lumMod val="25000"/>
                </a:schemeClr>
              </a:buClr>
              <a:buFont typeface="Wingdings" panose="05000000000000000000" pitchFamily="2" charset="2"/>
              <a:buChar char="ü"/>
            </a:pPr>
            <a:r>
              <a:rPr lang="en-US" sz="1800" dirty="0">
                <a:latin typeface="Calibri" panose="020F0502020204030204" pitchFamily="34" charset="0"/>
                <a:cs typeface="Calibri" panose="020F0502020204030204" pitchFamily="34" charset="0"/>
              </a:rPr>
              <a:t>Because the business is close to our home, we can go there and question the owner if any of the products are of bad quality.</a:t>
            </a:r>
          </a:p>
          <a:p>
            <a:pPr marL="285750" indent="-285750" algn="just">
              <a:lnSpc>
                <a:spcPct val="150000"/>
              </a:lnSpc>
              <a:buClr>
                <a:schemeClr val="bg2">
                  <a:lumMod val="25000"/>
                </a:schemeClr>
              </a:buClr>
              <a:buFont typeface="Wingdings" panose="05000000000000000000" pitchFamily="2" charset="2"/>
              <a:buChar char="ü"/>
            </a:pPr>
            <a:r>
              <a:rPr lang="en-US" sz="1800" dirty="0">
                <a:latin typeface="Calibri" panose="020F0502020204030204" pitchFamily="34" charset="0"/>
                <a:cs typeface="Calibri" panose="020F0502020204030204" pitchFamily="34" charset="0"/>
              </a:rPr>
              <a:t>Shipping fees are low.</a:t>
            </a:r>
          </a:p>
          <a:p>
            <a:pPr marL="285750" indent="-285750" algn="just">
              <a:lnSpc>
                <a:spcPct val="150000"/>
              </a:lnSpc>
              <a:buClr>
                <a:schemeClr val="bg2">
                  <a:lumMod val="25000"/>
                </a:schemeClr>
              </a:buClr>
              <a:buFont typeface="Wingdings" panose="05000000000000000000" pitchFamily="2" charset="2"/>
              <a:buChar char="ü"/>
            </a:pPr>
            <a:r>
              <a:rPr lang="en-US" sz="1800" dirty="0">
                <a:latin typeface="Calibri" panose="020F0502020204030204" pitchFamily="34" charset="0"/>
                <a:cs typeface="Calibri" panose="020F0502020204030204" pitchFamily="34" charset="0"/>
              </a:rPr>
              <a:t>There is no delivery delay.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642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10</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SOFTWARE REQUIREMENT</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EE22EFF-FEF0-2830-53DC-79D5A424A36B}"/>
              </a:ext>
            </a:extLst>
          </p:cNvPr>
          <p:cNvSpPr txBox="1"/>
          <p:nvPr/>
        </p:nvSpPr>
        <p:spPr>
          <a:xfrm>
            <a:off x="4118995" y="1926543"/>
            <a:ext cx="2325147" cy="3373359"/>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HTML</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CSS</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JavaScript</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NodeJS</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Express</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VS Code</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Netlify</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Machine Learning</a:t>
            </a:r>
            <a:endParaRPr lang="en-IN" dirty="0">
              <a:latin typeface="Calibri" panose="020F0502020204030204" pitchFamily="34" charset="0"/>
              <a:cs typeface="Calibri" panose="020F0502020204030204" pitchFamily="34" charset="0"/>
            </a:endParaRPr>
          </a:p>
        </p:txBody>
      </p:sp>
      <p:sp>
        <p:nvSpPr>
          <p:cNvPr id="5" name="Right Brace 4">
            <a:extLst>
              <a:ext uri="{FF2B5EF4-FFF2-40B4-BE49-F238E27FC236}">
                <a16:creationId xmlns:a16="http://schemas.microsoft.com/office/drawing/2014/main" id="{0DE91303-3E01-C7CC-B58F-B507E981DDC7}"/>
              </a:ext>
            </a:extLst>
          </p:cNvPr>
          <p:cNvSpPr/>
          <p:nvPr/>
        </p:nvSpPr>
        <p:spPr>
          <a:xfrm>
            <a:off x="6342078" y="2088859"/>
            <a:ext cx="102064" cy="939566"/>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1" name="Right Brace 10">
            <a:extLst>
              <a:ext uri="{FF2B5EF4-FFF2-40B4-BE49-F238E27FC236}">
                <a16:creationId xmlns:a16="http://schemas.microsoft.com/office/drawing/2014/main" id="{23E6EF8D-D6E1-A292-62B9-BA997D8D879A}"/>
              </a:ext>
            </a:extLst>
          </p:cNvPr>
          <p:cNvSpPr/>
          <p:nvPr/>
        </p:nvSpPr>
        <p:spPr>
          <a:xfrm>
            <a:off x="6344175" y="3360731"/>
            <a:ext cx="99967" cy="507002"/>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2" name="Right Brace 11">
            <a:extLst>
              <a:ext uri="{FF2B5EF4-FFF2-40B4-BE49-F238E27FC236}">
                <a16:creationId xmlns:a16="http://schemas.microsoft.com/office/drawing/2014/main" id="{6A76BA60-EDD2-29E7-8122-91C397494579}"/>
              </a:ext>
            </a:extLst>
          </p:cNvPr>
          <p:cNvSpPr/>
          <p:nvPr/>
        </p:nvSpPr>
        <p:spPr>
          <a:xfrm>
            <a:off x="6336484" y="4172901"/>
            <a:ext cx="99967" cy="147429"/>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5" name="Right Brace 14">
            <a:extLst>
              <a:ext uri="{FF2B5EF4-FFF2-40B4-BE49-F238E27FC236}">
                <a16:creationId xmlns:a16="http://schemas.microsoft.com/office/drawing/2014/main" id="{649FBE4C-2CA2-F569-8CB2-9E4547C46775}"/>
              </a:ext>
            </a:extLst>
          </p:cNvPr>
          <p:cNvSpPr/>
          <p:nvPr/>
        </p:nvSpPr>
        <p:spPr>
          <a:xfrm>
            <a:off x="6336484" y="4607342"/>
            <a:ext cx="99967" cy="147429"/>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4568E3A7-A6A2-5444-6B29-EA4A27541182}"/>
              </a:ext>
            </a:extLst>
          </p:cNvPr>
          <p:cNvSpPr txBox="1"/>
          <p:nvPr/>
        </p:nvSpPr>
        <p:spPr>
          <a:xfrm>
            <a:off x="6576969" y="2432807"/>
            <a:ext cx="1510018" cy="276999"/>
          </a:xfrm>
          <a:prstGeom prst="rect">
            <a:avLst/>
          </a:prstGeom>
          <a:noFill/>
        </p:spPr>
        <p:txBody>
          <a:bodyPr wrap="square" rtlCol="0">
            <a:spAutoFit/>
          </a:bodyPr>
          <a:lstStyle/>
          <a:p>
            <a:r>
              <a:rPr lang="en-US" sz="1200" dirty="0"/>
              <a:t>front end</a:t>
            </a:r>
            <a:endParaRPr lang="en-IN" sz="1200" dirty="0"/>
          </a:p>
        </p:txBody>
      </p:sp>
      <p:sp>
        <p:nvSpPr>
          <p:cNvPr id="17" name="TextBox 16">
            <a:extLst>
              <a:ext uri="{FF2B5EF4-FFF2-40B4-BE49-F238E27FC236}">
                <a16:creationId xmlns:a16="http://schemas.microsoft.com/office/drawing/2014/main" id="{F192CDD9-D2CF-5CFC-EB28-61BB5C8BFE45}"/>
              </a:ext>
            </a:extLst>
          </p:cNvPr>
          <p:cNvSpPr txBox="1"/>
          <p:nvPr/>
        </p:nvSpPr>
        <p:spPr>
          <a:xfrm>
            <a:off x="6622411" y="3480510"/>
            <a:ext cx="1510018" cy="276999"/>
          </a:xfrm>
          <a:prstGeom prst="rect">
            <a:avLst/>
          </a:prstGeom>
          <a:noFill/>
        </p:spPr>
        <p:txBody>
          <a:bodyPr wrap="square" rtlCol="0">
            <a:spAutoFit/>
          </a:bodyPr>
          <a:lstStyle/>
          <a:p>
            <a:r>
              <a:rPr lang="en-US" sz="1200" dirty="0"/>
              <a:t>back end</a:t>
            </a:r>
            <a:endParaRPr lang="en-IN" sz="1200" dirty="0"/>
          </a:p>
        </p:txBody>
      </p:sp>
      <p:sp>
        <p:nvSpPr>
          <p:cNvPr id="18" name="TextBox 17">
            <a:extLst>
              <a:ext uri="{FF2B5EF4-FFF2-40B4-BE49-F238E27FC236}">
                <a16:creationId xmlns:a16="http://schemas.microsoft.com/office/drawing/2014/main" id="{6FFCCE52-B166-E641-FE75-BA81BE693030}"/>
              </a:ext>
            </a:extLst>
          </p:cNvPr>
          <p:cNvSpPr txBox="1"/>
          <p:nvPr/>
        </p:nvSpPr>
        <p:spPr>
          <a:xfrm>
            <a:off x="6576969" y="4099726"/>
            <a:ext cx="1510018" cy="276999"/>
          </a:xfrm>
          <a:prstGeom prst="rect">
            <a:avLst/>
          </a:prstGeom>
          <a:noFill/>
        </p:spPr>
        <p:txBody>
          <a:bodyPr wrap="square" rtlCol="0">
            <a:spAutoFit/>
          </a:bodyPr>
          <a:lstStyle/>
          <a:p>
            <a:r>
              <a:rPr lang="en-US" sz="1200" dirty="0"/>
              <a:t> code editor</a:t>
            </a:r>
            <a:endParaRPr lang="en-IN" sz="1200" dirty="0"/>
          </a:p>
        </p:txBody>
      </p:sp>
      <p:sp>
        <p:nvSpPr>
          <p:cNvPr id="19" name="TextBox 18">
            <a:extLst>
              <a:ext uri="{FF2B5EF4-FFF2-40B4-BE49-F238E27FC236}">
                <a16:creationId xmlns:a16="http://schemas.microsoft.com/office/drawing/2014/main" id="{34FA0350-2845-CA40-CD85-4B59E8330875}"/>
              </a:ext>
            </a:extLst>
          </p:cNvPr>
          <p:cNvSpPr txBox="1"/>
          <p:nvPr/>
        </p:nvSpPr>
        <p:spPr>
          <a:xfrm>
            <a:off x="6622411" y="4530672"/>
            <a:ext cx="1510018" cy="276999"/>
          </a:xfrm>
          <a:prstGeom prst="rect">
            <a:avLst/>
          </a:prstGeom>
          <a:noFill/>
        </p:spPr>
        <p:txBody>
          <a:bodyPr wrap="square" rtlCol="0">
            <a:spAutoFit/>
          </a:bodyPr>
          <a:lstStyle/>
          <a:p>
            <a:r>
              <a:rPr lang="en-US" sz="1200" dirty="0"/>
              <a:t>to deploy</a:t>
            </a:r>
            <a:endParaRPr lang="en-IN" sz="1200" dirty="0"/>
          </a:p>
        </p:txBody>
      </p:sp>
      <p:sp>
        <p:nvSpPr>
          <p:cNvPr id="3" name="Right Brace 2">
            <a:extLst>
              <a:ext uri="{FF2B5EF4-FFF2-40B4-BE49-F238E27FC236}">
                <a16:creationId xmlns:a16="http://schemas.microsoft.com/office/drawing/2014/main" id="{DE676DE0-1D3C-28A4-E7BE-1599001AAAE0}"/>
              </a:ext>
            </a:extLst>
          </p:cNvPr>
          <p:cNvSpPr/>
          <p:nvPr/>
        </p:nvSpPr>
        <p:spPr>
          <a:xfrm>
            <a:off x="6360605" y="5020598"/>
            <a:ext cx="99967" cy="147429"/>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1133C8C4-B75B-8CE2-DF24-32254A56CFB2}"/>
              </a:ext>
            </a:extLst>
          </p:cNvPr>
          <p:cNvSpPr txBox="1"/>
          <p:nvPr/>
        </p:nvSpPr>
        <p:spPr>
          <a:xfrm>
            <a:off x="6622411" y="4960839"/>
            <a:ext cx="1510018" cy="276999"/>
          </a:xfrm>
          <a:prstGeom prst="rect">
            <a:avLst/>
          </a:prstGeom>
          <a:noFill/>
        </p:spPr>
        <p:txBody>
          <a:bodyPr wrap="square" rtlCol="0">
            <a:spAutoFit/>
          </a:bodyPr>
          <a:lstStyle/>
          <a:p>
            <a:r>
              <a:rPr lang="en-US" sz="1200" dirty="0"/>
              <a:t>sentiment analysis</a:t>
            </a:r>
            <a:endParaRPr lang="en-IN" sz="1200" dirty="0"/>
          </a:p>
        </p:txBody>
      </p:sp>
    </p:spTree>
    <p:extLst>
      <p:ext uri="{BB962C8B-B14F-4D97-AF65-F5344CB8AC3E}">
        <p14:creationId xmlns:p14="http://schemas.microsoft.com/office/powerpoint/2010/main" val="114302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11</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PROJECT PLAN</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890128" y="2010433"/>
            <a:ext cx="7453498" cy="2957861"/>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
            </a:pPr>
            <a:r>
              <a:rPr lang="en-US" dirty="0">
                <a:latin typeface="Calibri" panose="020F0502020204030204" pitchFamily="34" charset="0"/>
                <a:cs typeface="Calibri" panose="020F0502020204030204" pitchFamily="34" charset="0"/>
              </a:rPr>
              <a:t>Phase-I</a:t>
            </a:r>
          </a:p>
          <a:p>
            <a:pPr algn="just">
              <a:lnSpc>
                <a:spcPct val="150000"/>
              </a:lnSpc>
              <a:buClr>
                <a:schemeClr val="bg2">
                  <a:lumMod val="25000"/>
                </a:schemeClr>
              </a:buClr>
            </a:pPr>
            <a:endParaRPr lang="en-US" dirty="0">
              <a:latin typeface="Calibri" panose="020F0502020204030204" pitchFamily="34" charset="0"/>
              <a:cs typeface="Calibri" panose="020F0502020204030204" pitchFamily="34" charset="0"/>
            </a:endParaRPr>
          </a:p>
          <a:p>
            <a:pPr algn="just">
              <a:lnSpc>
                <a:spcPct val="150000"/>
              </a:lnSpc>
              <a:buClr>
                <a:schemeClr val="bg2">
                  <a:lumMod val="25000"/>
                </a:schemeClr>
              </a:buClr>
            </a:pPr>
            <a:endParaRPr lang="en-US" dirty="0">
              <a:latin typeface="Calibri" panose="020F0502020204030204" pitchFamily="34" charset="0"/>
              <a:cs typeface="Calibri" panose="020F0502020204030204" pitchFamily="34" charset="0"/>
            </a:endParaRPr>
          </a:p>
          <a:p>
            <a:pPr algn="just">
              <a:lnSpc>
                <a:spcPct val="150000"/>
              </a:lnSpc>
              <a:buClr>
                <a:schemeClr val="bg2">
                  <a:lumMod val="25000"/>
                </a:schemeClr>
              </a:buClr>
            </a:pPr>
            <a:endParaRPr lang="en-US" dirty="0">
              <a:latin typeface="Calibri" panose="020F0502020204030204" pitchFamily="34" charset="0"/>
              <a:cs typeface="Calibri" panose="020F0502020204030204" pitchFamily="34" charset="0"/>
            </a:endParaRPr>
          </a:p>
          <a:p>
            <a:pPr algn="just">
              <a:lnSpc>
                <a:spcPct val="150000"/>
              </a:lnSpc>
              <a:buClr>
                <a:schemeClr val="bg2">
                  <a:lumMod val="25000"/>
                </a:schemeClr>
              </a:buClr>
            </a:pPr>
            <a:endParaRPr lang="en-US"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dirty="0">
                <a:latin typeface="Calibri" panose="020F0502020204030204" pitchFamily="34" charset="0"/>
                <a:cs typeface="Calibri" panose="020F0502020204030204" pitchFamily="34" charset="0"/>
              </a:rPr>
              <a:t>Phase- II</a:t>
            </a:r>
          </a:p>
          <a:p>
            <a:pPr algn="just">
              <a:lnSpc>
                <a:spcPct val="150000"/>
              </a:lnSpc>
              <a:buClr>
                <a:schemeClr val="bg2">
                  <a:lumMod val="25000"/>
                </a:schemeClr>
              </a:buClr>
            </a:pPr>
            <a:endParaRPr lang="en-IN" dirty="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5D9786A9-AE71-16B7-A1A1-7254A8475BAC}"/>
              </a:ext>
            </a:extLst>
          </p:cNvPr>
          <p:cNvGraphicFramePr>
            <a:graphicFrameLocks noGrp="1"/>
          </p:cNvGraphicFramePr>
          <p:nvPr>
            <p:extLst>
              <p:ext uri="{D42A27DB-BD31-4B8C-83A1-F6EECF244321}">
                <p14:modId xmlns:p14="http://schemas.microsoft.com/office/powerpoint/2010/main" val="2795336211"/>
              </p:ext>
            </p:extLst>
          </p:nvPr>
        </p:nvGraphicFramePr>
        <p:xfrm>
          <a:off x="5588932" y="1851534"/>
          <a:ext cx="3974518" cy="1432560"/>
        </p:xfrm>
        <a:graphic>
          <a:graphicData uri="http://schemas.openxmlformats.org/drawingml/2006/table">
            <a:tbl>
              <a:tblPr firstRow="1" bandRow="1">
                <a:tableStyleId>{8799B23B-EC83-4686-B30A-512413B5E67A}</a:tableStyleId>
              </a:tblPr>
              <a:tblGrid>
                <a:gridCol w="1987259">
                  <a:extLst>
                    <a:ext uri="{9D8B030D-6E8A-4147-A177-3AD203B41FA5}">
                      <a16:colId xmlns:a16="http://schemas.microsoft.com/office/drawing/2014/main" val="841552173"/>
                    </a:ext>
                  </a:extLst>
                </a:gridCol>
                <a:gridCol w="1987259">
                  <a:extLst>
                    <a:ext uri="{9D8B030D-6E8A-4147-A177-3AD203B41FA5}">
                      <a16:colId xmlns:a16="http://schemas.microsoft.com/office/drawing/2014/main" val="2311591390"/>
                    </a:ext>
                  </a:extLst>
                </a:gridCol>
              </a:tblGrid>
              <a:tr h="0">
                <a:tc>
                  <a:txBody>
                    <a:bodyPr/>
                    <a:lstStyle/>
                    <a:p>
                      <a:r>
                        <a:rPr lang="en-IN" sz="1400" b="0" dirty="0">
                          <a:latin typeface="Calibri" panose="020F0502020204030204" pitchFamily="34" charset="0"/>
                          <a:cs typeface="Calibri" panose="020F0502020204030204" pitchFamily="34" charset="0"/>
                        </a:rPr>
                        <a:t>September</a:t>
                      </a:r>
                    </a:p>
                  </a:txBody>
                  <a:tcPr/>
                </a:tc>
                <a:tc>
                  <a:txBody>
                    <a:bodyPr/>
                    <a:lstStyle/>
                    <a:p>
                      <a:r>
                        <a:rPr lang="en-IN" sz="1400" b="0" dirty="0"/>
                        <a:t>Literature Survey &amp; block diagram</a:t>
                      </a:r>
                    </a:p>
                  </a:txBody>
                  <a:tcPr/>
                </a:tc>
                <a:extLst>
                  <a:ext uri="{0D108BD9-81ED-4DB2-BD59-A6C34878D82A}">
                    <a16:rowId xmlns:a16="http://schemas.microsoft.com/office/drawing/2014/main" val="1694609104"/>
                  </a:ext>
                </a:extLst>
              </a:tr>
              <a:tr h="288939">
                <a:tc>
                  <a:txBody>
                    <a:bodyPr/>
                    <a:lstStyle/>
                    <a:p>
                      <a:r>
                        <a:rPr lang="en-IN" sz="1400" dirty="0"/>
                        <a:t>October</a:t>
                      </a:r>
                    </a:p>
                  </a:txBody>
                  <a:tcPr/>
                </a:tc>
                <a:tc>
                  <a:txBody>
                    <a:bodyPr/>
                    <a:lstStyle/>
                    <a:p>
                      <a:r>
                        <a:rPr lang="en-IN" sz="1400" dirty="0"/>
                        <a:t>landing page</a:t>
                      </a:r>
                    </a:p>
                  </a:txBody>
                  <a:tcPr/>
                </a:tc>
                <a:extLst>
                  <a:ext uri="{0D108BD9-81ED-4DB2-BD59-A6C34878D82A}">
                    <a16:rowId xmlns:a16="http://schemas.microsoft.com/office/drawing/2014/main" val="4158958709"/>
                  </a:ext>
                </a:extLst>
              </a:tr>
              <a:tr h="288939">
                <a:tc>
                  <a:txBody>
                    <a:bodyPr/>
                    <a:lstStyle/>
                    <a:p>
                      <a:r>
                        <a:rPr lang="en-IN" sz="1400" dirty="0"/>
                        <a:t>November</a:t>
                      </a:r>
                    </a:p>
                  </a:txBody>
                  <a:tcPr/>
                </a:tc>
                <a:tc>
                  <a:txBody>
                    <a:bodyPr/>
                    <a:lstStyle/>
                    <a:p>
                      <a:r>
                        <a:rPr lang="en-IN" sz="1400" dirty="0"/>
                        <a:t>User page, Admin page</a:t>
                      </a:r>
                    </a:p>
                  </a:txBody>
                  <a:tcPr/>
                </a:tc>
                <a:extLst>
                  <a:ext uri="{0D108BD9-81ED-4DB2-BD59-A6C34878D82A}">
                    <a16:rowId xmlns:a16="http://schemas.microsoft.com/office/drawing/2014/main" val="2584610655"/>
                  </a:ext>
                </a:extLst>
              </a:tr>
              <a:tr h="288939">
                <a:tc>
                  <a:txBody>
                    <a:bodyPr/>
                    <a:lstStyle/>
                    <a:p>
                      <a:r>
                        <a:rPr lang="en-IN" sz="1400" dirty="0"/>
                        <a:t>December</a:t>
                      </a:r>
                    </a:p>
                  </a:txBody>
                  <a:tcPr/>
                </a:tc>
                <a:tc>
                  <a:txBody>
                    <a:bodyPr/>
                    <a:lstStyle/>
                    <a:p>
                      <a:r>
                        <a:rPr lang="en-IN" sz="1400" dirty="0"/>
                        <a:t>Back-end</a:t>
                      </a:r>
                    </a:p>
                  </a:txBody>
                  <a:tcPr/>
                </a:tc>
                <a:extLst>
                  <a:ext uri="{0D108BD9-81ED-4DB2-BD59-A6C34878D82A}">
                    <a16:rowId xmlns:a16="http://schemas.microsoft.com/office/drawing/2014/main" val="3421980882"/>
                  </a:ext>
                </a:extLst>
              </a:tr>
            </a:tbl>
          </a:graphicData>
        </a:graphic>
      </p:graphicFrame>
      <p:graphicFrame>
        <p:nvGraphicFramePr>
          <p:cNvPr id="5" name="Table 4">
            <a:extLst>
              <a:ext uri="{FF2B5EF4-FFF2-40B4-BE49-F238E27FC236}">
                <a16:creationId xmlns:a16="http://schemas.microsoft.com/office/drawing/2014/main" id="{69F65371-6CE3-572D-B8EE-C7C6E03327DD}"/>
              </a:ext>
            </a:extLst>
          </p:cNvPr>
          <p:cNvGraphicFramePr>
            <a:graphicFrameLocks noGrp="1"/>
          </p:cNvGraphicFramePr>
          <p:nvPr>
            <p:extLst>
              <p:ext uri="{D42A27DB-BD31-4B8C-83A1-F6EECF244321}">
                <p14:modId xmlns:p14="http://schemas.microsoft.com/office/powerpoint/2010/main" val="4246563089"/>
              </p:ext>
            </p:extLst>
          </p:nvPr>
        </p:nvGraphicFramePr>
        <p:xfrm>
          <a:off x="5588932" y="4018691"/>
          <a:ext cx="3974518" cy="1524000"/>
        </p:xfrm>
        <a:graphic>
          <a:graphicData uri="http://schemas.openxmlformats.org/drawingml/2006/table">
            <a:tbl>
              <a:tblPr firstRow="1" bandRow="1">
                <a:tableStyleId>{8799B23B-EC83-4686-B30A-512413B5E67A}</a:tableStyleId>
              </a:tblPr>
              <a:tblGrid>
                <a:gridCol w="2013005">
                  <a:extLst>
                    <a:ext uri="{9D8B030D-6E8A-4147-A177-3AD203B41FA5}">
                      <a16:colId xmlns:a16="http://schemas.microsoft.com/office/drawing/2014/main" val="841552173"/>
                    </a:ext>
                  </a:extLst>
                </a:gridCol>
                <a:gridCol w="1961513">
                  <a:extLst>
                    <a:ext uri="{9D8B030D-6E8A-4147-A177-3AD203B41FA5}">
                      <a16:colId xmlns:a16="http://schemas.microsoft.com/office/drawing/2014/main" val="2311591390"/>
                    </a:ext>
                  </a:extLst>
                </a:gridCol>
              </a:tblGrid>
              <a:tr h="293128">
                <a:tc>
                  <a:txBody>
                    <a:bodyPr/>
                    <a:lstStyle/>
                    <a:p>
                      <a:pPr algn="l"/>
                      <a:r>
                        <a:rPr lang="en-IN" sz="1400" b="0" dirty="0">
                          <a:latin typeface="Calibri" panose="020F0502020204030204" pitchFamily="34" charset="0"/>
                          <a:cs typeface="Calibri" panose="020F0502020204030204" pitchFamily="34" charset="0"/>
                        </a:rPr>
                        <a:t>January</a:t>
                      </a:r>
                    </a:p>
                  </a:txBody>
                  <a:tcPr/>
                </a:tc>
                <a:tc>
                  <a:txBody>
                    <a:bodyPr/>
                    <a:lstStyle/>
                    <a:p>
                      <a:pPr algn="l"/>
                      <a:r>
                        <a:rPr lang="en-IN" sz="1400" b="0" dirty="0"/>
                        <a:t>Back-end</a:t>
                      </a:r>
                    </a:p>
                  </a:txBody>
                  <a:tcPr/>
                </a:tc>
                <a:extLst>
                  <a:ext uri="{0D108BD9-81ED-4DB2-BD59-A6C34878D82A}">
                    <a16:rowId xmlns:a16="http://schemas.microsoft.com/office/drawing/2014/main" val="1694609104"/>
                  </a:ext>
                </a:extLst>
              </a:tr>
              <a:tr h="293128">
                <a:tc>
                  <a:txBody>
                    <a:bodyPr/>
                    <a:lstStyle/>
                    <a:p>
                      <a:pPr algn="l"/>
                      <a:r>
                        <a:rPr lang="en-IN" sz="1400" dirty="0"/>
                        <a:t>February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Paper work</a:t>
                      </a:r>
                    </a:p>
                  </a:txBody>
                  <a:tcPr/>
                </a:tc>
                <a:extLst>
                  <a:ext uri="{0D108BD9-81ED-4DB2-BD59-A6C34878D82A}">
                    <a16:rowId xmlns:a16="http://schemas.microsoft.com/office/drawing/2014/main" val="4158958709"/>
                  </a:ext>
                </a:extLst>
              </a:tr>
              <a:tr h="293128">
                <a:tc>
                  <a:txBody>
                    <a:bodyPr/>
                    <a:lstStyle/>
                    <a:p>
                      <a:pPr algn="l"/>
                      <a:r>
                        <a:rPr lang="en-IN" sz="1400" dirty="0"/>
                        <a:t>March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Paper work</a:t>
                      </a:r>
                    </a:p>
                  </a:txBody>
                  <a:tcPr/>
                </a:tc>
                <a:extLst>
                  <a:ext uri="{0D108BD9-81ED-4DB2-BD59-A6C34878D82A}">
                    <a16:rowId xmlns:a16="http://schemas.microsoft.com/office/drawing/2014/main" val="2584610655"/>
                  </a:ext>
                </a:extLst>
              </a:tr>
              <a:tr h="293128">
                <a:tc>
                  <a:txBody>
                    <a:bodyPr/>
                    <a:lstStyle/>
                    <a:p>
                      <a:pPr algn="l"/>
                      <a:r>
                        <a:rPr lang="en-IN" sz="1400" dirty="0"/>
                        <a:t>April</a:t>
                      </a:r>
                    </a:p>
                  </a:txBody>
                  <a:tcPr/>
                </a:tc>
                <a:tc>
                  <a:txBody>
                    <a:bodyPr/>
                    <a:lstStyle/>
                    <a:p>
                      <a:pPr algn="l"/>
                      <a:r>
                        <a:rPr lang="en-IN" sz="1400" dirty="0"/>
                        <a:t>Paper work</a:t>
                      </a:r>
                    </a:p>
                  </a:txBody>
                  <a:tcPr/>
                </a:tc>
                <a:extLst>
                  <a:ext uri="{0D108BD9-81ED-4DB2-BD59-A6C34878D82A}">
                    <a16:rowId xmlns:a16="http://schemas.microsoft.com/office/drawing/2014/main" val="3421980882"/>
                  </a:ext>
                </a:extLst>
              </a:tr>
              <a:tr h="293128">
                <a:tc>
                  <a:txBody>
                    <a:bodyPr/>
                    <a:lstStyle/>
                    <a:p>
                      <a:pPr algn="l"/>
                      <a:r>
                        <a:rPr lang="en-IN" sz="1400" dirty="0"/>
                        <a:t>May</a:t>
                      </a:r>
                    </a:p>
                  </a:txBody>
                  <a:tcPr/>
                </a:tc>
                <a:tc>
                  <a:txBody>
                    <a:bodyPr/>
                    <a:lstStyle/>
                    <a:p>
                      <a:pPr algn="l"/>
                      <a:r>
                        <a:rPr lang="en-IN" sz="1400" dirty="0"/>
                        <a:t>Paper work</a:t>
                      </a:r>
                    </a:p>
                  </a:txBody>
                  <a:tcPr/>
                </a:tc>
                <a:extLst>
                  <a:ext uri="{0D108BD9-81ED-4DB2-BD59-A6C34878D82A}">
                    <a16:rowId xmlns:a16="http://schemas.microsoft.com/office/drawing/2014/main" val="196728"/>
                  </a:ext>
                </a:extLst>
              </a:tr>
            </a:tbl>
          </a:graphicData>
        </a:graphic>
      </p:graphicFrame>
      <p:sp>
        <p:nvSpPr>
          <p:cNvPr id="6" name="Right Brace 5">
            <a:extLst>
              <a:ext uri="{FF2B5EF4-FFF2-40B4-BE49-F238E27FC236}">
                <a16:creationId xmlns:a16="http://schemas.microsoft.com/office/drawing/2014/main" id="{17C8AC09-B065-50FC-BFA6-187EB4761E08}"/>
              </a:ext>
            </a:extLst>
          </p:cNvPr>
          <p:cNvSpPr/>
          <p:nvPr/>
        </p:nvSpPr>
        <p:spPr>
          <a:xfrm>
            <a:off x="9808081" y="2508307"/>
            <a:ext cx="82539" cy="40912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CE58CCD5-3239-0D2C-EFC3-666E5290728D}"/>
              </a:ext>
            </a:extLst>
          </p:cNvPr>
          <p:cNvSpPr txBox="1"/>
          <p:nvPr/>
        </p:nvSpPr>
        <p:spPr>
          <a:xfrm>
            <a:off x="10015751" y="2671564"/>
            <a:ext cx="1241872" cy="276999"/>
          </a:xfrm>
          <a:prstGeom prst="rect">
            <a:avLst/>
          </a:prstGeom>
          <a:noFill/>
        </p:spPr>
        <p:txBody>
          <a:bodyPr wrap="square" rtlCol="0">
            <a:spAutoFit/>
          </a:bodyPr>
          <a:lstStyle/>
          <a:p>
            <a:r>
              <a:rPr lang="en-IN" sz="1200" dirty="0">
                <a:latin typeface="Calibri" panose="020F0502020204030204" pitchFamily="34" charset="0"/>
                <a:cs typeface="Calibri" panose="020F0502020204030204" pitchFamily="34" charset="0"/>
              </a:rPr>
              <a:t>Front-end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937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6705"/>
          </a:xfrm>
          <a:prstGeom prst="rect">
            <a:avLst/>
          </a:prstGeom>
          <a:noFill/>
        </p:spPr>
        <p:txBody>
          <a:bodyPr wrap="square" rtlCol="0">
            <a:spAutoFit/>
          </a:bodyPr>
          <a:lstStyle/>
          <a:p>
            <a:pPr algn="ctr"/>
            <a:r>
              <a:rPr lang="en-US" sz="1400" dirty="0">
                <a:solidFill>
                  <a:schemeClr val="tx1">
                    <a:lumMod val="50000"/>
                    <a:lumOff val="50000"/>
                  </a:schemeClr>
                </a:solidFill>
              </a:rPr>
              <a:t>12</a:t>
            </a:r>
            <a:endParaRPr lang="en-IN" sz="1400" dirty="0">
              <a:solidFill>
                <a:schemeClr val="tx1">
                  <a:lumMod val="50000"/>
                  <a:lumOff val="50000"/>
                </a:schemeClr>
              </a:solidFill>
            </a:endParaRPr>
          </a:p>
        </p:txBody>
      </p:sp>
      <p:sp>
        <p:nvSpPr>
          <p:cNvPr id="2" name="TextBox 1"/>
          <p:cNvSpPr txBox="1"/>
          <p:nvPr/>
        </p:nvSpPr>
        <p:spPr>
          <a:xfrm>
            <a:off x="0" y="2692874"/>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THANKS</a:t>
            </a:r>
            <a:endParaRPr lang="en-IN" sz="32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01</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OBJECTIVE</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14695" y="1909765"/>
            <a:ext cx="7919206" cy="3372590"/>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
            </a:pPr>
            <a:r>
              <a:rPr lang="en-US" dirty="0">
                <a:effectLst/>
                <a:latin typeface="Calibri" panose="020F0502020204030204" pitchFamily="34" charset="0"/>
                <a:cs typeface="Calibri" panose="020F0502020204030204" pitchFamily="34" charset="0"/>
              </a:rPr>
              <a:t>To create a platform on which a customer can launch their own online e-commerce site of any type, such as groceries, electronics, hotels, and so on.</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dirty="0">
                <a:effectLst/>
                <a:latin typeface="Calibri" panose="020F0502020204030204" pitchFamily="34" charset="0"/>
                <a:cs typeface="Calibri" panose="020F0502020204030204" pitchFamily="34" charset="0"/>
              </a:rPr>
              <a:t>Allow users to browse stores based on their location and buy items from their </a:t>
            </a:r>
            <a:r>
              <a:rPr lang="en-US" dirty="0" err="1">
                <a:effectLst/>
                <a:latin typeface="Calibri" panose="020F0502020204030204" pitchFamily="34" charset="0"/>
                <a:cs typeface="Calibri" panose="020F0502020204030204" pitchFamily="34" charset="0"/>
              </a:rPr>
              <a:t>favourite</a:t>
            </a:r>
            <a:r>
              <a:rPr lang="en-US" dirty="0">
                <a:effectLst/>
                <a:latin typeface="Calibri" panose="020F0502020204030204" pitchFamily="34" charset="0"/>
                <a:cs typeface="Calibri" panose="020F0502020204030204" pitchFamily="34" charset="0"/>
              </a:rPr>
              <a:t> stores</a:t>
            </a:r>
            <a:r>
              <a:rPr lang="en-US" sz="1800" dirty="0">
                <a:latin typeface="Calibri" panose="020F0502020204030204" pitchFamily="34" charset="0"/>
                <a:cs typeface="Calibri" panose="020F0502020204030204" pitchFamily="34" charset="0"/>
              </a:rPr>
              <a:t>.</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sz="1800" dirty="0">
                <a:latin typeface="Calibri" panose="020F0502020204030204" pitchFamily="34" charset="0"/>
                <a:cs typeface="Calibri" panose="020F0502020204030204" pitchFamily="34" charset="0"/>
              </a:rPr>
              <a:t>We want to do sentiment analysis on shop reviews using Multinomial Naive Bayes.</a:t>
            </a:r>
          </a:p>
        </p:txBody>
      </p:sp>
    </p:spTree>
    <p:extLst>
      <p:ext uri="{BB962C8B-B14F-4D97-AF65-F5344CB8AC3E}">
        <p14:creationId xmlns:p14="http://schemas.microsoft.com/office/powerpoint/2010/main" val="97723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02</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LITERATURE SURVEY</a:t>
            </a:r>
            <a:endParaRPr lang="en-IN" sz="32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788887B-3D28-1226-16C8-E6EDAC6CDFDD}"/>
              </a:ext>
            </a:extLst>
          </p:cNvPr>
          <p:cNvGraphicFramePr>
            <a:graphicFrameLocks noGrp="1"/>
          </p:cNvGraphicFramePr>
          <p:nvPr>
            <p:extLst>
              <p:ext uri="{D42A27DB-BD31-4B8C-83A1-F6EECF244321}">
                <p14:modId xmlns:p14="http://schemas.microsoft.com/office/powerpoint/2010/main" val="4287286393"/>
              </p:ext>
            </p:extLst>
          </p:nvPr>
        </p:nvGraphicFramePr>
        <p:xfrm>
          <a:off x="1818640" y="1710266"/>
          <a:ext cx="8757920" cy="3434906"/>
        </p:xfrm>
        <a:graphic>
          <a:graphicData uri="http://schemas.openxmlformats.org/drawingml/2006/table">
            <a:tbl>
              <a:tblPr firstRow="1" bandRow="1">
                <a:tableStyleId>{8799B23B-EC83-4686-B30A-512413B5E67A}</a:tableStyleId>
              </a:tblPr>
              <a:tblGrid>
                <a:gridCol w="4378960">
                  <a:extLst>
                    <a:ext uri="{9D8B030D-6E8A-4147-A177-3AD203B41FA5}">
                      <a16:colId xmlns:a16="http://schemas.microsoft.com/office/drawing/2014/main" val="3659069085"/>
                    </a:ext>
                  </a:extLst>
                </a:gridCol>
                <a:gridCol w="4378960">
                  <a:extLst>
                    <a:ext uri="{9D8B030D-6E8A-4147-A177-3AD203B41FA5}">
                      <a16:colId xmlns:a16="http://schemas.microsoft.com/office/drawing/2014/main" val="3409503166"/>
                    </a:ext>
                  </a:extLst>
                </a:gridCol>
              </a:tblGrid>
              <a:tr h="748454">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Paper Details</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Existing Work</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84168137"/>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a:t>
                      </a:r>
                      <a:r>
                        <a:rPr lang="en-IN" sz="1400" b="1" i="0" kern="1200" dirty="0">
                          <a:solidFill>
                            <a:schemeClr val="tx1"/>
                          </a:solidFill>
                          <a:effectLst/>
                          <a:latin typeface="Calibri" panose="020F0502020204030204" pitchFamily="34" charset="0"/>
                          <a:ea typeface="+mn-ea"/>
                          <a:cs typeface="Calibri" panose="020F0502020204030204" pitchFamily="34" charset="0"/>
                        </a:rPr>
                        <a:t>Smart Local Shopping System</a:t>
                      </a:r>
                      <a:r>
                        <a:rPr lang="en-US" sz="1400" b="1" kern="1200" dirty="0">
                          <a:solidFill>
                            <a:schemeClr val="tx1"/>
                          </a:solidFill>
                          <a:effectLst/>
                          <a:latin typeface="Calibri" panose="020F0502020204030204" pitchFamily="34" charset="0"/>
                          <a:ea typeface="+mn-ea"/>
                          <a:cs typeface="Calibri" panose="020F0502020204030204" pitchFamily="34" charset="0"/>
                        </a:rPr>
                        <a:t>”</a:t>
                      </a:r>
                      <a:r>
                        <a:rPr lang="en-US" sz="1400" kern="1200" dirty="0">
                          <a:solidFill>
                            <a:schemeClr val="tx1"/>
                          </a:solidFill>
                          <a:effectLst/>
                          <a:latin typeface="Calibri" panose="020F0502020204030204" pitchFamily="34" charset="0"/>
                          <a:ea typeface="+mn-ea"/>
                          <a:cs typeface="Calibri" panose="020F0502020204030204" pitchFamily="34" charset="0"/>
                        </a:rPr>
                        <a:t>, </a:t>
                      </a:r>
                      <a:r>
                        <a:rPr lang="en-IN" sz="1400" kern="1200" dirty="0">
                          <a:solidFill>
                            <a:schemeClr val="tx1"/>
                          </a:solidFill>
                          <a:effectLst/>
                          <a:latin typeface="Calibri" panose="020F0502020204030204" pitchFamily="34" charset="0"/>
                          <a:ea typeface="+mn-ea"/>
                          <a:cs typeface="Calibri" panose="020F0502020204030204" pitchFamily="34" charset="0"/>
                        </a:rPr>
                        <a:t>Rohan </a:t>
                      </a:r>
                      <a:r>
                        <a:rPr lang="en-IN" sz="1400" kern="1200" dirty="0" err="1">
                          <a:solidFill>
                            <a:schemeClr val="tx1"/>
                          </a:solidFill>
                          <a:effectLst/>
                          <a:latin typeface="Calibri" panose="020F0502020204030204" pitchFamily="34" charset="0"/>
                          <a:ea typeface="+mn-ea"/>
                          <a:cs typeface="Calibri" panose="020F0502020204030204" pitchFamily="34" charset="0"/>
                        </a:rPr>
                        <a:t>Padaya</a:t>
                      </a:r>
                      <a:r>
                        <a:rPr lang="en-IN" sz="1400" kern="1200" dirty="0">
                          <a:solidFill>
                            <a:schemeClr val="tx1"/>
                          </a:solidFill>
                          <a:effectLst/>
                          <a:latin typeface="Calibri" panose="020F0502020204030204" pitchFamily="34" charset="0"/>
                          <a:ea typeface="+mn-ea"/>
                          <a:cs typeface="Calibri" panose="020F0502020204030204" pitchFamily="34" charset="0"/>
                        </a:rPr>
                        <a:t>, IEEE(2018).</a:t>
                      </a:r>
                      <a:endParaRPr lang="en-IN" sz="1400" dirty="0">
                        <a:latin typeface="Calibri" panose="020F0502020204030204" pitchFamily="34" charset="0"/>
                        <a:cs typeface="Calibri" panose="020F0502020204030204" pitchFamily="34" charset="0"/>
                      </a:endParaRPr>
                    </a:p>
                  </a:txBody>
                  <a:tcPr anchor="ctr"/>
                </a:tc>
                <a:tc>
                  <a:txBody>
                    <a:bodyPr/>
                    <a:lstStyle/>
                    <a:p>
                      <a:pPr algn="just"/>
                      <a:r>
                        <a:rPr lang="en-US" sz="1400" b="0" dirty="0"/>
                        <a:t>This paper's goal is to improve e-commerce marketing and push delivery using huge data from recent consumer search texts. In this work, the Word2vector technique is employed to analyze the big data.</a:t>
                      </a:r>
                      <a:endParaRPr lang="en-IN" sz="1400" b="0" dirty="0"/>
                    </a:p>
                  </a:txBody>
                  <a:tcPr anchor="ctr"/>
                </a:tc>
                <a:extLst>
                  <a:ext uri="{0D108BD9-81ED-4DB2-BD59-A6C34878D82A}">
                    <a16:rowId xmlns:a16="http://schemas.microsoft.com/office/drawing/2014/main" val="877463710"/>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“Design and implementation of e-commerce system based on the Web”</a:t>
                      </a:r>
                      <a:r>
                        <a:rPr lang="en-US" sz="1400" kern="1200" dirty="0">
                          <a:solidFill>
                            <a:schemeClr val="tx1"/>
                          </a:solidFill>
                          <a:effectLst/>
                          <a:latin typeface="Calibri" panose="020F0502020204030204" pitchFamily="34" charset="0"/>
                          <a:ea typeface="+mn-ea"/>
                          <a:cs typeface="Calibri" panose="020F0502020204030204" pitchFamily="34" charset="0"/>
                        </a:rPr>
                        <a:t>,</a:t>
                      </a:r>
                      <a:r>
                        <a:rPr lang="en-IN" sz="1400" kern="1200" dirty="0">
                          <a:solidFill>
                            <a:schemeClr val="tx1"/>
                          </a:solidFill>
                          <a:effectLst/>
                          <a:latin typeface="Calibri" panose="020F0502020204030204" pitchFamily="34" charset="0"/>
                          <a:ea typeface="+mn-ea"/>
                          <a:cs typeface="Calibri" panose="020F0502020204030204" pitchFamily="34" charset="0"/>
                        </a:rPr>
                        <a:t> He </a:t>
                      </a:r>
                      <a:r>
                        <a:rPr lang="en-IN" sz="1400" kern="1200" dirty="0" err="1">
                          <a:solidFill>
                            <a:schemeClr val="tx1"/>
                          </a:solidFill>
                          <a:effectLst/>
                          <a:latin typeface="Calibri" panose="020F0502020204030204" pitchFamily="34" charset="0"/>
                          <a:ea typeface="+mn-ea"/>
                          <a:cs typeface="Calibri" panose="020F0502020204030204" pitchFamily="34" charset="0"/>
                        </a:rPr>
                        <a:t>JunHua</a:t>
                      </a:r>
                      <a:r>
                        <a:rPr lang="en-IN" sz="1400" kern="1200" dirty="0">
                          <a:solidFill>
                            <a:schemeClr val="tx1"/>
                          </a:solidFill>
                          <a:effectLst/>
                          <a:latin typeface="Calibri" panose="020F0502020204030204" pitchFamily="34" charset="0"/>
                          <a:ea typeface="+mn-ea"/>
                          <a:cs typeface="Calibri" panose="020F0502020204030204" pitchFamily="34" charset="0"/>
                        </a:rPr>
                        <a:t> , IEEE(2022).</a:t>
                      </a:r>
                      <a:endParaRPr lang="en-IN" sz="1400" dirty="0">
                        <a:latin typeface="Calibri" panose="020F0502020204030204" pitchFamily="34" charset="0"/>
                        <a:cs typeface="Calibri" panose="020F0502020204030204" pitchFamily="34" charset="0"/>
                      </a:endParaRPr>
                    </a:p>
                  </a:txBody>
                  <a:tcPr anchor="ctr"/>
                </a:tc>
                <a:tc>
                  <a:txBody>
                    <a:bodyPr/>
                    <a:lstStyle/>
                    <a:p>
                      <a:pPr algn="just"/>
                      <a:r>
                        <a:rPr lang="en-US" sz="1400" b="0" dirty="0"/>
                        <a:t>The proposal is a platform for store owners to advertise their goods and services to regular customers. This is a middleware solution between store owners and customers that serves as a  system of recommendations.</a:t>
                      </a:r>
                      <a:endParaRPr lang="en-IN" sz="1400" b="0" dirty="0"/>
                    </a:p>
                  </a:txBody>
                  <a:tcPr anchor="ctr"/>
                </a:tc>
                <a:extLst>
                  <a:ext uri="{0D108BD9-81ED-4DB2-BD59-A6C34878D82A}">
                    <a16:rowId xmlns:a16="http://schemas.microsoft.com/office/drawing/2014/main" val="28950705"/>
                  </a:ext>
                </a:extLst>
              </a:tr>
            </a:tbl>
          </a:graphicData>
        </a:graphic>
      </p:graphicFrame>
    </p:spTree>
    <p:extLst>
      <p:ext uri="{BB962C8B-B14F-4D97-AF65-F5344CB8AC3E}">
        <p14:creationId xmlns:p14="http://schemas.microsoft.com/office/powerpoint/2010/main" val="310179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03</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LITERATURE SURVEY</a:t>
            </a:r>
            <a:endParaRPr lang="en-IN" sz="32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788887B-3D28-1226-16C8-E6EDAC6CDFDD}"/>
              </a:ext>
            </a:extLst>
          </p:cNvPr>
          <p:cNvGraphicFramePr>
            <a:graphicFrameLocks noGrp="1"/>
          </p:cNvGraphicFramePr>
          <p:nvPr>
            <p:extLst>
              <p:ext uri="{D42A27DB-BD31-4B8C-83A1-F6EECF244321}">
                <p14:modId xmlns:p14="http://schemas.microsoft.com/office/powerpoint/2010/main" val="3262349484"/>
              </p:ext>
            </p:extLst>
          </p:nvPr>
        </p:nvGraphicFramePr>
        <p:xfrm>
          <a:off x="1818640" y="1710266"/>
          <a:ext cx="8757920" cy="3434906"/>
        </p:xfrm>
        <a:graphic>
          <a:graphicData uri="http://schemas.openxmlformats.org/drawingml/2006/table">
            <a:tbl>
              <a:tblPr firstRow="1" bandRow="1">
                <a:tableStyleId>{8799B23B-EC83-4686-B30A-512413B5E67A}</a:tableStyleId>
              </a:tblPr>
              <a:tblGrid>
                <a:gridCol w="4378960">
                  <a:extLst>
                    <a:ext uri="{9D8B030D-6E8A-4147-A177-3AD203B41FA5}">
                      <a16:colId xmlns:a16="http://schemas.microsoft.com/office/drawing/2014/main" val="3659069085"/>
                    </a:ext>
                  </a:extLst>
                </a:gridCol>
                <a:gridCol w="4378960">
                  <a:extLst>
                    <a:ext uri="{9D8B030D-6E8A-4147-A177-3AD203B41FA5}">
                      <a16:colId xmlns:a16="http://schemas.microsoft.com/office/drawing/2014/main" val="3409503166"/>
                    </a:ext>
                  </a:extLst>
                </a:gridCol>
              </a:tblGrid>
              <a:tr h="748454">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Paper Details</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Existing Work</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84168137"/>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“Accurate delivery analysis of distributed e-commerce </a:t>
                      </a:r>
                      <a:endParaRPr lang="en-US" sz="1400" b="1" dirty="0">
                        <a:latin typeface="Calibri" panose="020F0502020204030204" pitchFamily="34" charset="0"/>
                        <a:cs typeface="Calibri" panose="020F0502020204030204" pitchFamily="34" charset="0"/>
                      </a:endParaRPr>
                    </a:p>
                    <a:p>
                      <a:r>
                        <a:rPr lang="en-US" sz="1400" b="1" kern="1200" dirty="0">
                          <a:solidFill>
                            <a:schemeClr val="tx1"/>
                          </a:solidFill>
                          <a:effectLst/>
                          <a:latin typeface="Calibri" panose="020F0502020204030204" pitchFamily="34" charset="0"/>
                          <a:ea typeface="+mn-ea"/>
                          <a:cs typeface="Calibri" panose="020F0502020204030204" pitchFamily="34" charset="0"/>
                        </a:rPr>
                        <a:t>based on Word2vector”</a:t>
                      </a:r>
                      <a:r>
                        <a:rPr lang="en-US" sz="1400" kern="1200" dirty="0">
                          <a:solidFill>
                            <a:schemeClr val="tx1"/>
                          </a:solidFill>
                          <a:effectLst/>
                          <a:latin typeface="Calibri" panose="020F0502020204030204" pitchFamily="34" charset="0"/>
                          <a:ea typeface="+mn-ea"/>
                          <a:cs typeface="Calibri" panose="020F0502020204030204" pitchFamily="34" charset="0"/>
                        </a:rPr>
                        <a:t>, </a:t>
                      </a:r>
                      <a:r>
                        <a:rPr lang="en-IN" sz="1400" kern="1200" dirty="0">
                          <a:solidFill>
                            <a:schemeClr val="tx1"/>
                          </a:solidFill>
                          <a:effectLst/>
                          <a:latin typeface="Calibri" panose="020F0502020204030204" pitchFamily="34" charset="0"/>
                          <a:ea typeface="+mn-ea"/>
                          <a:cs typeface="Calibri" panose="020F0502020204030204" pitchFamily="34" charset="0"/>
                        </a:rPr>
                        <a:t>Lin Long, IEEE(2019).</a:t>
                      </a:r>
                      <a:endParaRPr lang="en-IN" sz="1400" dirty="0">
                        <a:latin typeface="Calibri" panose="020F0502020204030204" pitchFamily="34" charset="0"/>
                        <a:cs typeface="Calibri" panose="020F0502020204030204" pitchFamily="34" charset="0"/>
                      </a:endParaRPr>
                    </a:p>
                  </a:txBody>
                  <a:tcPr anchor="ctr"/>
                </a:tc>
                <a:tc>
                  <a:txBody>
                    <a:bodyPr/>
                    <a:lstStyle/>
                    <a:p>
                      <a:pPr algn="just"/>
                      <a:r>
                        <a:rPr lang="en-US" sz="1400" b="0" dirty="0"/>
                        <a:t>This paper's goal is to improve e-commerce marketing and push delivery using huge data from recent consumer search texts. In this work, the Word2vector technique is employed to analyze the big data.</a:t>
                      </a:r>
                      <a:endParaRPr lang="en-IN" sz="1400" b="0" dirty="0"/>
                    </a:p>
                  </a:txBody>
                  <a:tcPr anchor="ctr"/>
                </a:tc>
                <a:extLst>
                  <a:ext uri="{0D108BD9-81ED-4DB2-BD59-A6C34878D82A}">
                    <a16:rowId xmlns:a16="http://schemas.microsoft.com/office/drawing/2014/main" val="877463710"/>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“Customer Demanding Products In Online Shopping</a:t>
                      </a:r>
                      <a:endParaRPr lang="en-US" sz="1400" b="1" dirty="0">
                        <a:latin typeface="Calibri" panose="020F0502020204030204" pitchFamily="34" charset="0"/>
                        <a:cs typeface="Calibri" panose="020F0502020204030204" pitchFamily="34" charset="0"/>
                      </a:endParaRPr>
                    </a:p>
                    <a:p>
                      <a:r>
                        <a:rPr lang="en-US" sz="1400" b="1" kern="1200" dirty="0">
                          <a:solidFill>
                            <a:schemeClr val="tx1"/>
                          </a:solidFill>
                          <a:effectLst/>
                          <a:latin typeface="Calibri" panose="020F0502020204030204" pitchFamily="34" charset="0"/>
                          <a:ea typeface="+mn-ea"/>
                          <a:cs typeface="Calibri" panose="020F0502020204030204" pitchFamily="34" charset="0"/>
                        </a:rPr>
                        <a:t>A Novel Framework ”</a:t>
                      </a:r>
                      <a:r>
                        <a:rPr lang="en-US" sz="1400" kern="1200" dirty="0">
                          <a:solidFill>
                            <a:schemeClr val="tx1"/>
                          </a:solidFill>
                          <a:effectLst/>
                          <a:latin typeface="Calibri" panose="020F0502020204030204" pitchFamily="34" charset="0"/>
                          <a:ea typeface="+mn-ea"/>
                          <a:cs typeface="Calibri" panose="020F0502020204030204" pitchFamily="34" charset="0"/>
                        </a:rPr>
                        <a:t>,</a:t>
                      </a:r>
                      <a:r>
                        <a:rPr lang="en-IN" sz="1800" kern="1200" dirty="0">
                          <a:solidFill>
                            <a:schemeClr val="tx1"/>
                          </a:solidFill>
                          <a:effectLst/>
                          <a:latin typeface="+mn-lt"/>
                          <a:ea typeface="+mn-ea"/>
                          <a:cs typeface="+mn-cs"/>
                        </a:rPr>
                        <a:t> </a:t>
                      </a:r>
                      <a:r>
                        <a:rPr lang="en-IN" sz="1400" kern="1200" dirty="0" err="1">
                          <a:solidFill>
                            <a:schemeClr val="tx1"/>
                          </a:solidFill>
                          <a:effectLst/>
                          <a:latin typeface="Calibri" panose="020F0502020204030204" pitchFamily="34" charset="0"/>
                          <a:ea typeface="+mn-ea"/>
                          <a:cs typeface="Calibri" panose="020F0502020204030204" pitchFamily="34" charset="0"/>
                        </a:rPr>
                        <a:t>Yogananth</a:t>
                      </a:r>
                      <a:r>
                        <a:rPr lang="en-IN" sz="1400" kern="1200" dirty="0">
                          <a:solidFill>
                            <a:schemeClr val="tx1"/>
                          </a:solidFill>
                          <a:effectLst/>
                          <a:latin typeface="Calibri" panose="020F0502020204030204" pitchFamily="34" charset="0"/>
                          <a:ea typeface="+mn-ea"/>
                          <a:cs typeface="Calibri" panose="020F0502020204030204" pitchFamily="34" charset="0"/>
                        </a:rPr>
                        <a:t>, IEEE(2017).</a:t>
                      </a:r>
                      <a:endParaRPr lang="en-IN" sz="1400" dirty="0">
                        <a:latin typeface="Calibri" panose="020F0502020204030204" pitchFamily="34" charset="0"/>
                        <a:cs typeface="Calibri" panose="020F0502020204030204" pitchFamily="34" charset="0"/>
                      </a:endParaRPr>
                    </a:p>
                  </a:txBody>
                  <a:tcPr anchor="ctr"/>
                </a:tc>
                <a:tc>
                  <a:txBody>
                    <a:bodyPr/>
                    <a:lstStyle/>
                    <a:p>
                      <a:pPr algn="just"/>
                      <a:r>
                        <a:rPr lang="en-US" sz="1400" b="0" dirty="0"/>
                        <a:t>The goal of the task is to develop an interface that will allow users to shop online by placing bids on the items they want to buy and then buying those items. Any seller that receives a sufficient bid rate may sell the item.</a:t>
                      </a:r>
                      <a:endParaRPr lang="en-IN" sz="1400" b="0" dirty="0"/>
                    </a:p>
                  </a:txBody>
                  <a:tcPr anchor="ctr"/>
                </a:tc>
                <a:extLst>
                  <a:ext uri="{0D108BD9-81ED-4DB2-BD59-A6C34878D82A}">
                    <a16:rowId xmlns:a16="http://schemas.microsoft.com/office/drawing/2014/main" val="289507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04</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LITERATURE SURVEY</a:t>
            </a:r>
            <a:endParaRPr lang="en-IN" sz="32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788887B-3D28-1226-16C8-E6EDAC6CDFDD}"/>
              </a:ext>
            </a:extLst>
          </p:cNvPr>
          <p:cNvGraphicFramePr>
            <a:graphicFrameLocks noGrp="1"/>
          </p:cNvGraphicFramePr>
          <p:nvPr>
            <p:extLst>
              <p:ext uri="{D42A27DB-BD31-4B8C-83A1-F6EECF244321}">
                <p14:modId xmlns:p14="http://schemas.microsoft.com/office/powerpoint/2010/main" val="2241725229"/>
              </p:ext>
            </p:extLst>
          </p:nvPr>
        </p:nvGraphicFramePr>
        <p:xfrm>
          <a:off x="1818640" y="1710266"/>
          <a:ext cx="8757920" cy="3434906"/>
        </p:xfrm>
        <a:graphic>
          <a:graphicData uri="http://schemas.openxmlformats.org/drawingml/2006/table">
            <a:tbl>
              <a:tblPr firstRow="1" bandRow="1">
                <a:tableStyleId>{8799B23B-EC83-4686-B30A-512413B5E67A}</a:tableStyleId>
              </a:tblPr>
              <a:tblGrid>
                <a:gridCol w="4378960">
                  <a:extLst>
                    <a:ext uri="{9D8B030D-6E8A-4147-A177-3AD203B41FA5}">
                      <a16:colId xmlns:a16="http://schemas.microsoft.com/office/drawing/2014/main" val="3659069085"/>
                    </a:ext>
                  </a:extLst>
                </a:gridCol>
                <a:gridCol w="4378960">
                  <a:extLst>
                    <a:ext uri="{9D8B030D-6E8A-4147-A177-3AD203B41FA5}">
                      <a16:colId xmlns:a16="http://schemas.microsoft.com/office/drawing/2014/main" val="3409503166"/>
                    </a:ext>
                  </a:extLst>
                </a:gridCol>
              </a:tblGrid>
              <a:tr h="748454">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Paper Details</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Existing Work</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84168137"/>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“Customer Satisfaction of E-Commerce Websites”</a:t>
                      </a:r>
                      <a:r>
                        <a:rPr lang="en-US" sz="1400" kern="1200" dirty="0">
                          <a:solidFill>
                            <a:schemeClr val="tx1"/>
                          </a:solidFill>
                          <a:effectLst/>
                          <a:latin typeface="Calibri" panose="020F0502020204030204" pitchFamily="34" charset="0"/>
                          <a:ea typeface="+mn-ea"/>
                          <a:cs typeface="Calibri" panose="020F0502020204030204" pitchFamily="34" charset="0"/>
                        </a:rPr>
                        <a:t>, </a:t>
                      </a:r>
                      <a:r>
                        <a:rPr lang="en-IN" sz="1400" kern="1200" dirty="0">
                          <a:solidFill>
                            <a:schemeClr val="tx1"/>
                          </a:solidFill>
                          <a:effectLst/>
                          <a:latin typeface="+mn-lt"/>
                          <a:ea typeface="+mn-ea"/>
                          <a:cs typeface="+mn-cs"/>
                        </a:rPr>
                        <a:t>Xiang </a:t>
                      </a:r>
                      <a:r>
                        <a:rPr lang="en-IN" sz="1400" kern="1200" dirty="0" err="1">
                          <a:solidFill>
                            <a:schemeClr val="tx1"/>
                          </a:solidFill>
                          <a:effectLst/>
                          <a:latin typeface="+mn-lt"/>
                          <a:ea typeface="+mn-ea"/>
                          <a:cs typeface="+mn-cs"/>
                        </a:rPr>
                        <a:t>Jianchi</a:t>
                      </a:r>
                      <a:r>
                        <a:rPr lang="en-IN" sz="1400" kern="1200" dirty="0">
                          <a:solidFill>
                            <a:schemeClr val="tx1"/>
                          </a:solidFill>
                          <a:effectLst/>
                          <a:latin typeface="Calibri" panose="020F0502020204030204" pitchFamily="34" charset="0"/>
                          <a:ea typeface="+mn-ea"/>
                          <a:cs typeface="Calibri" panose="020F0502020204030204" pitchFamily="34" charset="0"/>
                        </a:rPr>
                        <a:t>, IEEE(2009).</a:t>
                      </a:r>
                      <a:endParaRPr lang="en-IN" sz="1400" dirty="0">
                        <a:latin typeface="Calibri" panose="020F0502020204030204" pitchFamily="34" charset="0"/>
                        <a:cs typeface="Calibri" panose="020F0502020204030204" pitchFamily="34" charset="0"/>
                      </a:endParaRPr>
                    </a:p>
                  </a:txBody>
                  <a:tcPr anchor="ctr"/>
                </a:tc>
                <a:tc>
                  <a:txBody>
                    <a:bodyPr/>
                    <a:lstStyle/>
                    <a:p>
                      <a:pPr algn="just"/>
                      <a:r>
                        <a:rPr lang="en-US" sz="1400" b="0" dirty="0"/>
                        <a:t>This paper provides a hypothetical model of the elements that affect client satisfaction for e-commerce sites based on past research and empirical findings.</a:t>
                      </a:r>
                      <a:endParaRPr lang="en-IN" sz="1400" b="0" dirty="0"/>
                    </a:p>
                  </a:txBody>
                  <a:tcPr anchor="ctr"/>
                </a:tc>
                <a:extLst>
                  <a:ext uri="{0D108BD9-81ED-4DB2-BD59-A6C34878D82A}">
                    <a16:rowId xmlns:a16="http://schemas.microsoft.com/office/drawing/2014/main" val="877463710"/>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a:t>
                      </a:r>
                      <a:r>
                        <a:rPr lang="en-US" sz="1400" b="1" i="0" kern="1200" dirty="0">
                          <a:solidFill>
                            <a:schemeClr val="tx1"/>
                          </a:solidFill>
                          <a:effectLst/>
                          <a:latin typeface="Calibri" panose="020F0502020204030204" pitchFamily="34" charset="0"/>
                          <a:ea typeface="+mn-ea"/>
                          <a:cs typeface="Calibri" panose="020F0502020204030204" pitchFamily="34" charset="0"/>
                        </a:rPr>
                        <a:t>Last mile delivery concepts in E-Commerce </a:t>
                      </a:r>
                      <a:endParaRPr lang="en-US" sz="1400" i="0" dirty="0">
                        <a:latin typeface="Calibri" panose="020F0502020204030204" pitchFamily="34" charset="0"/>
                        <a:cs typeface="Calibri" panose="020F0502020204030204" pitchFamily="34" charset="0"/>
                      </a:endParaRPr>
                    </a:p>
                    <a:p>
                      <a:r>
                        <a:rPr lang="en-US" sz="1400" b="1" i="0" kern="1200" dirty="0">
                          <a:solidFill>
                            <a:schemeClr val="tx1"/>
                          </a:solidFill>
                          <a:effectLst/>
                          <a:latin typeface="Calibri" panose="020F0502020204030204" pitchFamily="34" charset="0"/>
                          <a:ea typeface="+mn-ea"/>
                          <a:cs typeface="Calibri" panose="020F0502020204030204" pitchFamily="34" charset="0"/>
                        </a:rPr>
                        <a:t>An empirical approach </a:t>
                      </a:r>
                      <a:r>
                        <a:rPr lang="en-US" sz="1400" b="1" kern="1200" dirty="0">
                          <a:solidFill>
                            <a:schemeClr val="tx1"/>
                          </a:solidFill>
                          <a:effectLst/>
                          <a:latin typeface="Calibri" panose="020F0502020204030204" pitchFamily="34" charset="0"/>
                          <a:ea typeface="+mn-ea"/>
                          <a:cs typeface="Calibri" panose="020F0502020204030204" pitchFamily="34" charset="0"/>
                        </a:rPr>
                        <a:t>”</a:t>
                      </a:r>
                      <a:r>
                        <a:rPr lang="en-US" sz="1400" kern="1200" dirty="0">
                          <a:solidFill>
                            <a:schemeClr val="tx1"/>
                          </a:solidFill>
                          <a:effectLst/>
                          <a:latin typeface="Calibri" panose="020F0502020204030204" pitchFamily="34" charset="0"/>
                          <a:ea typeface="+mn-ea"/>
                          <a:cs typeface="Calibri" panose="020F0502020204030204" pitchFamily="34" charset="0"/>
                        </a:rPr>
                        <a:t>,</a:t>
                      </a:r>
                      <a:r>
                        <a:rPr lang="en-IN" sz="1400" kern="1200" dirty="0">
                          <a:solidFill>
                            <a:schemeClr val="tx1"/>
                          </a:solidFill>
                          <a:effectLst/>
                          <a:latin typeface="Calibri" panose="020F0502020204030204" pitchFamily="34" charset="0"/>
                          <a:ea typeface="+mn-ea"/>
                          <a:cs typeface="Calibri" panose="020F0502020204030204" pitchFamily="34" charset="0"/>
                        </a:rPr>
                        <a:t> Simon </a:t>
                      </a:r>
                      <a:r>
                        <a:rPr lang="en-IN" sz="1400" kern="1200" dirty="0" err="1">
                          <a:solidFill>
                            <a:schemeClr val="tx1"/>
                          </a:solidFill>
                          <a:effectLst/>
                          <a:latin typeface="Calibri" panose="020F0502020204030204" pitchFamily="34" charset="0"/>
                          <a:ea typeface="+mn-ea"/>
                          <a:cs typeface="Calibri" panose="020F0502020204030204" pitchFamily="34" charset="0"/>
                        </a:rPr>
                        <a:t>Holdorf</a:t>
                      </a:r>
                      <a:r>
                        <a:rPr lang="en-IN" sz="1400" kern="1200" dirty="0">
                          <a:solidFill>
                            <a:schemeClr val="tx1"/>
                          </a:solidFill>
                          <a:effectLst/>
                          <a:latin typeface="Calibri" panose="020F0502020204030204" pitchFamily="34" charset="0"/>
                          <a:ea typeface="+mn-ea"/>
                          <a:cs typeface="Calibri" panose="020F0502020204030204" pitchFamily="34" charset="0"/>
                        </a:rPr>
                        <a:t>, IEEE(2014).</a:t>
                      </a:r>
                      <a:endParaRPr lang="en-IN" sz="1400" dirty="0">
                        <a:latin typeface="Calibri" panose="020F0502020204030204" pitchFamily="34" charset="0"/>
                        <a:cs typeface="Calibri" panose="020F0502020204030204" pitchFamily="34" charset="0"/>
                      </a:endParaRPr>
                    </a:p>
                  </a:txBody>
                  <a:tcPr anchor="ctr"/>
                </a:tc>
                <a:tc>
                  <a:txBody>
                    <a:bodyPr/>
                    <a:lstStyle/>
                    <a:p>
                      <a:pPr algn="just"/>
                      <a:r>
                        <a:rPr lang="en-US" sz="1400" b="0" dirty="0"/>
                        <a:t> This paper proposed an empirical study in which 250 potential online customers were asked about their preferences for last-mile delivery and online shopping, in order to demonstrate the significance of new shipping strategies.</a:t>
                      </a:r>
                      <a:endParaRPr lang="en-IN" sz="1400" b="0" dirty="0"/>
                    </a:p>
                  </a:txBody>
                  <a:tcPr anchor="ctr"/>
                </a:tc>
                <a:extLst>
                  <a:ext uri="{0D108BD9-81ED-4DB2-BD59-A6C34878D82A}">
                    <a16:rowId xmlns:a16="http://schemas.microsoft.com/office/drawing/2014/main" val="28950705"/>
                  </a:ext>
                </a:extLst>
              </a:tr>
            </a:tbl>
          </a:graphicData>
        </a:graphic>
      </p:graphicFrame>
    </p:spTree>
    <p:extLst>
      <p:ext uri="{BB962C8B-B14F-4D97-AF65-F5344CB8AC3E}">
        <p14:creationId xmlns:p14="http://schemas.microsoft.com/office/powerpoint/2010/main" val="33497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05</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EXISTING SYSTEMS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2FFAFD-2B00-FAA9-9A5B-455B139FA55B}"/>
              </a:ext>
            </a:extLst>
          </p:cNvPr>
          <p:cNvSpPr txBox="1"/>
          <p:nvPr/>
        </p:nvSpPr>
        <p:spPr>
          <a:xfrm>
            <a:off x="2508069" y="2203380"/>
            <a:ext cx="7445828" cy="2126864"/>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
            </a:pPr>
            <a:r>
              <a:rPr lang="en-US" sz="1800" dirty="0">
                <a:latin typeface="Calibri" panose="020F0502020204030204" pitchFamily="34" charset="0"/>
                <a:cs typeface="Calibri" panose="020F0502020204030204" pitchFamily="34" charset="0"/>
              </a:rPr>
              <a:t>We can develop and manage e-commerce websites using open technologies such as WordPress, </a:t>
            </a:r>
            <a:r>
              <a:rPr lang="en-US" sz="1800" dirty="0" err="1">
                <a:latin typeface="Calibri" panose="020F0502020204030204" pitchFamily="34" charset="0"/>
                <a:cs typeface="Calibri" panose="020F0502020204030204" pitchFamily="34" charset="0"/>
              </a:rPr>
              <a:t>Wix</a:t>
            </a:r>
            <a:r>
              <a:rPr lang="en-US" sz="1800" dirty="0">
                <a:latin typeface="Calibri" panose="020F0502020204030204" pitchFamily="34" charset="0"/>
                <a:cs typeface="Calibri" panose="020F0502020204030204" pitchFamily="34" charset="0"/>
              </a:rPr>
              <a:t>, woo-commerce, and others.</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sz="1800" dirty="0">
                <a:latin typeface="Calibri" panose="020F0502020204030204" pitchFamily="34" charset="0"/>
                <a:cs typeface="Calibri" panose="020F0502020204030204" pitchFamily="34" charset="0"/>
              </a:rPr>
              <a:t>We can list and sell our products on e-commerce sites like Flipkart, Amazon and can order food from </a:t>
            </a:r>
            <a:r>
              <a:rPr lang="en-US" sz="1800" dirty="0" err="1">
                <a:latin typeface="Calibri" panose="020F0502020204030204" pitchFamily="34" charset="0"/>
                <a:cs typeface="Calibri" panose="020F0502020204030204" pitchFamily="34" charset="0"/>
              </a:rPr>
              <a:t>Swiggy</a:t>
            </a:r>
            <a:r>
              <a:rPr lang="en-US" sz="1800" dirty="0">
                <a:latin typeface="Calibri" panose="020F0502020204030204" pitchFamily="34" charset="0"/>
                <a:cs typeface="Calibri" panose="020F0502020204030204" pitchFamily="34" charset="0"/>
              </a:rPr>
              <a:t>, Zomato etc.</a:t>
            </a:r>
          </a:p>
        </p:txBody>
      </p:sp>
    </p:spTree>
    <p:extLst>
      <p:ext uri="{BB962C8B-B14F-4D97-AF65-F5344CB8AC3E}">
        <p14:creationId xmlns:p14="http://schemas.microsoft.com/office/powerpoint/2010/main" val="312800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06</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ISSUES IN EXISTING SYSTEMS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8069" y="2161435"/>
            <a:ext cx="7445828" cy="2542363"/>
          </a:xfrm>
          <a:prstGeom prst="rect">
            <a:avLst/>
          </a:prstGeom>
          <a:noFill/>
        </p:spPr>
        <p:txBody>
          <a:bodyPr wrap="square" rtlCol="0">
            <a:spAutoFit/>
          </a:bodyPr>
          <a:lstStyle/>
          <a:p>
            <a:pPr marL="285750" indent="-285750" algn="just">
              <a:lnSpc>
                <a:spcPct val="150000"/>
              </a:lnSpc>
              <a:buClr>
                <a:schemeClr val="bg2">
                  <a:lumMod val="25000"/>
                </a:schemeClr>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We can build our website with open-source software, but getting clients is difficult.</a:t>
            </a:r>
          </a:p>
          <a:p>
            <a:pPr marL="285750" indent="-285750" algn="just">
              <a:lnSpc>
                <a:spcPct val="150000"/>
              </a:lnSpc>
              <a:buClr>
                <a:schemeClr val="bg2">
                  <a:lumMod val="25000"/>
                </a:schemeClr>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We cannot place our trust in every seller on Flipkart or Amazon.</a:t>
            </a:r>
          </a:p>
          <a:p>
            <a:pPr marL="285750" indent="-285750" algn="just">
              <a:lnSpc>
                <a:spcPct val="150000"/>
              </a:lnSpc>
              <a:buClr>
                <a:schemeClr val="bg2">
                  <a:lumMod val="25000"/>
                </a:schemeClr>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Shipping fees are expensive.</a:t>
            </a:r>
          </a:p>
          <a:p>
            <a:pPr marL="285750" indent="-285750" algn="just">
              <a:lnSpc>
                <a:spcPct val="150000"/>
              </a:lnSpc>
              <a:buClr>
                <a:schemeClr val="bg2">
                  <a:lumMod val="25000"/>
                </a:schemeClr>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delivery delay.</a:t>
            </a:r>
          </a:p>
          <a:p>
            <a:pPr marL="285750" indent="-285750" algn="just">
              <a:lnSpc>
                <a:spcPct val="150000"/>
              </a:lnSpc>
              <a:buClr>
                <a:schemeClr val="bg2">
                  <a:lumMod val="25000"/>
                </a:schemeClr>
              </a:buClr>
              <a:buFont typeface="Wingdings" panose="05000000000000000000" pitchFamily="2" charset="2"/>
              <a:buChar char="§"/>
            </a:pP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07</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PROPOSED SYSTEM</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8069" y="2203380"/>
            <a:ext cx="7445828" cy="2126095"/>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
            </a:pPr>
            <a:r>
              <a:rPr lang="en-US" sz="1800" dirty="0">
                <a:latin typeface="Calibri" panose="020F0502020204030204" pitchFamily="34" charset="0"/>
                <a:cs typeface="Calibri" panose="020F0502020204030204" pitchFamily="34" charset="0"/>
              </a:rPr>
              <a:t>We develop a platform on which a customer may launch their own online e-commerce site.</a:t>
            </a:r>
          </a:p>
          <a:p>
            <a:pPr marL="285750" indent="-285750" algn="just">
              <a:lnSpc>
                <a:spcPct val="150000"/>
              </a:lnSpc>
              <a:buClr>
                <a:schemeClr val="bg2">
                  <a:lumMod val="25000"/>
                </a:schemeClr>
              </a:buClr>
              <a:buFont typeface="Wingdings" panose="05000000000000000000" pitchFamily="2" charset="2"/>
              <a:buChar char="§"/>
            </a:pPr>
            <a:r>
              <a:rPr lang="en-US" sz="1800" dirty="0">
                <a:latin typeface="Calibri" panose="020F0502020204030204" pitchFamily="34" charset="0"/>
                <a:cs typeface="Calibri" panose="020F0502020204030204" pitchFamily="34" charset="0"/>
              </a:rPr>
              <a:t>Users may browse shops based on their location and purchase things from their favorite stores.</a:t>
            </a:r>
          </a:p>
          <a:p>
            <a:pPr marL="285750" indent="-285750" algn="just">
              <a:lnSpc>
                <a:spcPct val="150000"/>
              </a:lnSpc>
              <a:buClr>
                <a:schemeClr val="bg2">
                  <a:lumMod val="25000"/>
                </a:schemeClr>
              </a:buClr>
              <a:buFont typeface="Wingdings" panose="05000000000000000000" pitchFamily="2" charset="2"/>
              <a:buChar char="§"/>
            </a:pPr>
            <a:r>
              <a:rPr lang="en-US"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entiment analysis on shop reviews using Multinomial Naive Bayes.</a:t>
            </a:r>
          </a:p>
        </p:txBody>
      </p:sp>
    </p:spTree>
    <p:extLst>
      <p:ext uri="{BB962C8B-B14F-4D97-AF65-F5344CB8AC3E}">
        <p14:creationId xmlns:p14="http://schemas.microsoft.com/office/powerpoint/2010/main" val="330893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08</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BLOCK DIAGRAM</a:t>
            </a:r>
            <a:endParaRPr lang="en-IN" sz="3200"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E76F5FF-3A8A-ED27-79D9-8DFF12E3F4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9443" y="1246626"/>
            <a:ext cx="8533111" cy="5091643"/>
          </a:xfrm>
          <a:prstGeom prst="rect">
            <a:avLst/>
          </a:prstGeom>
        </p:spPr>
      </p:pic>
    </p:spTree>
    <p:extLst>
      <p:ext uri="{BB962C8B-B14F-4D97-AF65-F5344CB8AC3E}">
        <p14:creationId xmlns:p14="http://schemas.microsoft.com/office/powerpoint/2010/main" val="1857470962"/>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Funky shapes</Template>
  <TotalTime>203</TotalTime>
  <Words>698</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Source Sans Pro</vt:lpstr>
      <vt:lpstr>Times New Roman</vt:lpstr>
      <vt:lpstr>Wingdings</vt:lpstr>
      <vt:lpstr>FunkyShapesVTI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REDDY H</dc:creator>
  <cp:lastModifiedBy>NIKHIL REDDY H</cp:lastModifiedBy>
  <cp:revision>38</cp:revision>
  <dcterms:created xsi:type="dcterms:W3CDTF">2022-05-02T01:26:00Z</dcterms:created>
  <dcterms:modified xsi:type="dcterms:W3CDTF">2022-10-31T15:14:04Z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B0E5258AAD8B452FAE635F97D460F091</vt:lpwstr>
  </property>
  <property fmtid="{D5CDD505-2E9C-101B-9397-08002B2CF9AE}" pid="3" name="KSOProductBuildVer">
    <vt:lpwstr>1033-11.2.0.11074</vt:lpwstr>
  </property>
</Properties>
</file>