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  <p:embeddedFont>
      <p:font typeface="Lora"/>
      <p:regular r:id="rId39"/>
      <p:bold r:id="rId40"/>
      <p:italic r:id="rId41"/>
      <p:boldItalic r:id="rId42"/>
    </p:embeddedFont>
    <p:embeddedFont>
      <p:font typeface="Quattrocento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ikhil Redd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34B1CE-47FE-4F81-865B-D422010A06B5}">
  <a:tblStyle styleId="{A434B1CE-47FE-4F81-865B-D422010A0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4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6.xml"/><Relationship Id="rId44" Type="http://schemas.openxmlformats.org/officeDocument/2006/relationships/font" Target="fonts/QuattrocentoSans-bold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regular.fntdata"/><Relationship Id="rId24" Type="http://schemas.openxmlformats.org/officeDocument/2006/relationships/slide" Target="slides/slide18.xml"/><Relationship Id="rId46" Type="http://schemas.openxmlformats.org/officeDocument/2006/relationships/font" Target="fonts/Quattrocento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Lora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03T02:03:05.124">
    <p:pos x="6000" y="0"/>
    <p:text>add train rmse r2 rmse sd and r3 sd...then test rmse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86730" y="333876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</a:t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/>
        </p:nvSpPr>
        <p:spPr>
          <a:xfrm>
            <a:off x="2329250" y="3853825"/>
            <a:ext cx="60453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Sriudaya Damuluri, Dilip Molugu, Navya Mote, Nikhil Reddy,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Luyao Shen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Xin Zhang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363"/>
            <a:ext cx="8839201" cy="158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650" y="157025"/>
            <a:ext cx="1685775" cy="15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381250" y="922675"/>
            <a:ext cx="771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SalePrice vs OverallQual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81275" y="1510675"/>
            <a:ext cx="3744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The SalePrice increases with increase in OverallQual.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Positively Correlated.</a:t>
            </a:r>
            <a:endParaRPr sz="12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0675"/>
            <a:ext cx="4476475" cy="331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Pre-Processing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/>
              <a:t>Dealing with Missing Values.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Dealing with skewness in the predictors.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Dealing with Outliers.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Binning few categorical variables.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Introducing new predictors from the raw data.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Feature Extraction.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data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381250" y="1616475"/>
            <a:ext cx="1947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PoolQC (</a:t>
            </a:r>
            <a:r>
              <a:rPr lang="en" sz="1200">
                <a:solidFill>
                  <a:schemeClr val="dk1"/>
                </a:solidFill>
              </a:rPr>
              <a:t>2909)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MiscFeature (</a:t>
            </a:r>
            <a:r>
              <a:rPr lang="en" sz="1200">
                <a:solidFill>
                  <a:schemeClr val="dk1"/>
                </a:solidFill>
              </a:rPr>
              <a:t>2814)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Alley (</a:t>
            </a:r>
            <a:r>
              <a:rPr lang="en" sz="1200">
                <a:solidFill>
                  <a:schemeClr val="dk1"/>
                </a:solidFill>
              </a:rPr>
              <a:t>2721)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Fence (</a:t>
            </a:r>
            <a:r>
              <a:rPr lang="en" sz="1200">
                <a:solidFill>
                  <a:schemeClr val="dk1"/>
                </a:solidFill>
              </a:rPr>
              <a:t>2348)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SalePrice (</a:t>
            </a:r>
            <a:r>
              <a:rPr lang="en" sz="1200">
                <a:solidFill>
                  <a:schemeClr val="dk1"/>
                </a:solidFill>
              </a:rPr>
              <a:t>1459)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FireplaceQu (</a:t>
            </a:r>
            <a:r>
              <a:rPr lang="en" sz="1200">
                <a:solidFill>
                  <a:schemeClr val="dk1"/>
                </a:solidFill>
              </a:rPr>
              <a:t>1420)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LotFrontage (</a:t>
            </a:r>
            <a:r>
              <a:rPr lang="en" sz="1200">
                <a:solidFill>
                  <a:schemeClr val="dk1"/>
                </a:solidFill>
              </a:rPr>
              <a:t>486)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/>
              <a:t>GarageYrBlt (</a:t>
            </a:r>
            <a:r>
              <a:rPr lang="en" sz="1200">
                <a:solidFill>
                  <a:schemeClr val="dk1"/>
                </a:solidFill>
              </a:rPr>
              <a:t>159)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GarageFinish (159)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GarageQual (159)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GarageCond (159)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GarageType (157)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BsmtCond (82)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BsmtExposure (82)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BsmtQua l(81)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911850" y="1546425"/>
            <a:ext cx="2132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Electrical(1)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KitchenQual(1)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GarageCars(1)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GarageArea(1)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SaleType(1)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403525" y="1616475"/>
            <a:ext cx="209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BsmtFinType2(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BsmtFinType1(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MasVnrType(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MasVnrArea(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MSZoning(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Utilities(2)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BsmtFullBath(2)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BsmtHalfBath(2)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Functional(2)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Exterior1st(1)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Exterior2nd 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BsmtFinSF1 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BsmtFinSF2 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BsmtUnfSF (1)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TotalBsmtSF (1)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8125" y="90101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r>
              <a:rPr lang="en"/>
              <a:t> representing NA’s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975" y="1406913"/>
            <a:ext cx="6014700" cy="36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81250" y="922675"/>
            <a:ext cx="5067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data and cleaning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missing values with most number of NA’s.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Deal with predictors that contain the missing values by imputing values, or by removing the predictor or the entries, or by predicting the missing values using other correlated predictors.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 </a:t>
            </a:r>
            <a:r>
              <a:rPr lang="en" sz="2000"/>
              <a:t>categorical</a:t>
            </a:r>
            <a:r>
              <a:rPr lang="en" sz="2000"/>
              <a:t> variables into ordinal integers or factors depending on the ordinality.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the missing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/>
              <a:t>Most of the missing values were replaced with None. for predictors like PoolQC, MiscFeature etc.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Converted character variables into ordinal integers depending on the ordinality.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Predicted the pool quality(PoolQc) with the help of the PoolArea.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Imputed some of the missing values using mode or median imputation by choosing which ever is best.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Removing the predictor LotFrontage and FireplaceQu has given better results than imputing the NAs in the predictor.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381250" y="913625"/>
            <a:ext cx="7694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 processing of the data.</a:t>
            </a:r>
            <a:endParaRPr sz="18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Removed the outliers- removing the observations </a:t>
            </a:r>
            <a:r>
              <a:rPr lang="en" sz="1800"/>
              <a:t>which</a:t>
            </a:r>
            <a:r>
              <a:rPr lang="en" sz="1800"/>
              <a:t> had high living area but had relatively low sale </a:t>
            </a:r>
            <a:r>
              <a:rPr lang="en" sz="1800"/>
              <a:t>price</a:t>
            </a:r>
            <a:r>
              <a:rPr lang="en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Performed centering and scaling on the numeric data.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U</a:t>
            </a:r>
            <a:r>
              <a:rPr lang="en" sz="1800"/>
              <a:t>sed Log transformation to reduce the skewness in the </a:t>
            </a:r>
            <a:r>
              <a:rPr lang="en" sz="1800"/>
              <a:t>sale price</a:t>
            </a:r>
            <a:r>
              <a:rPr lang="en" sz="1800"/>
              <a:t>. (Skewness after the </a:t>
            </a:r>
            <a:r>
              <a:rPr lang="en" sz="1800"/>
              <a:t>transformation</a:t>
            </a:r>
            <a:r>
              <a:rPr lang="en" sz="1800"/>
              <a:t> 0.1213)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Removed the columns with low variance using the near zero variance function.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388100" y="922675"/>
            <a:ext cx="4256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SalePrice after log transformation.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425" y="1476343"/>
            <a:ext cx="4294722" cy="348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367500" y="874600"/>
            <a:ext cx="3913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- Neighborhood binning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87425" y="4206475"/>
            <a:ext cx="641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Created bins with similar median sale prices </a:t>
            </a:r>
            <a:r>
              <a:rPr lang="en" sz="1400"/>
              <a:t>from</a:t>
            </a:r>
            <a:r>
              <a:rPr lang="en" sz="1400"/>
              <a:t> the above graph.</a:t>
            </a:r>
            <a:endParaRPr sz="1400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1675388"/>
            <a:ext cx="62198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variables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381250" y="1616476"/>
            <a:ext cx="68097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/>
              <a:t>Remodelled? - Created dummy variables from </a:t>
            </a:r>
            <a:r>
              <a:rPr lang="en" sz="1600"/>
              <a:t>year</a:t>
            </a:r>
            <a:r>
              <a:rPr lang="en" sz="1600"/>
              <a:t> built and year remodelled.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/>
              <a:t>Calculated</a:t>
            </a:r>
            <a:r>
              <a:rPr lang="en" sz="1600"/>
              <a:t> age using year sold and year </a:t>
            </a:r>
            <a:r>
              <a:rPr lang="en" sz="1600"/>
              <a:t>remodelled</a:t>
            </a:r>
            <a:r>
              <a:rPr lang="en" sz="1600"/>
              <a:t>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/>
              <a:t>Isnew? Determined if a house is new or not, if year sold = year built.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Created a new variable for bathrooms- </a:t>
            </a:r>
            <a:r>
              <a:rPr lang="en" sz="1600">
                <a:solidFill>
                  <a:schemeClr val="dk1"/>
                </a:solidFill>
              </a:rPr>
              <a:t>all$TotBathrooms &lt;- all$FullBath + (all$HalfBath*0.5) + all$BsmtFullBath + (all$BsmtHalfBath*0.5)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Calculated the total squarefeet of the house from various area variables.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Totalporsh- combining all the porsh area-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all$TotalPorchSF &lt;- all$OpenPorchSF + all$EnclosedPorch + all$X3SsnPorch + all$ScreenPorch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Outlining</a:t>
            </a:r>
            <a:endParaRPr>
              <a:highlight>
                <a:srgbClr val="FFCD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faced by new house buyers.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influencing the sale price.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and preprocessing the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various modelling techniques.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all the models to determine the best.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the sale prices of house in $.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1" name="Shape 8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Multicollinearity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Removed the following variables with </a:t>
            </a:r>
            <a:r>
              <a:rPr lang="en" sz="2000"/>
              <a:t>multicollinearity</a:t>
            </a:r>
            <a:r>
              <a:rPr lang="en" sz="2000"/>
              <a:t> and has less correlation with SalePrice: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>
                <a:solidFill>
                  <a:schemeClr val="dk1"/>
                </a:solidFill>
              </a:rPr>
              <a:t>'YearRemodAdd', 'GarageYrBlt', 'GarageArea', 'GarageCond', 'TotalBsmtSF', 'TotalRmsAbvGrd', 'BsmtFinSF1'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Final Cleaned Data Summary</a:t>
            </a:r>
            <a:endParaRPr sz="24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final cleaned data has 161 predictors out of which we have 66 numeric variables and 95 dummy variables.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381250" y="936400"/>
            <a:ext cx="4249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Linear </a:t>
            </a:r>
            <a:r>
              <a:rPr lang="en">
                <a:solidFill>
                  <a:schemeClr val="dk1"/>
                </a:solidFill>
              </a:rPr>
              <a:t>Predictive models Used.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381250" y="1372000"/>
            <a:ext cx="68097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Simple LR with all predictors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lmFitAllPredictors = lm(SalePrice~.,data = xt_train)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with Filtered predictors and 10 folds CV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&lt;- trainControl(method = "cv", number = 10)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lmFiltered &lt;- train(x = trainXfiltered, y = y_train, method = "lm", trControl = ctrl)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Robust linear regression with preprocess by PCA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rlmPCA &lt;- train(trainXfiltered, y_train,method = "rlm",preProcess = "pca",trControl = ctrl)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intercept  psi           RMSE        Rsquared   MAE 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TRUE      psi.huber      0.1210021  0.9075679   0.08539670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PLS with 10 folds CV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plsTune &lt;- train(trainXfiltered, y_train,method = "pls",tuneLength = 20,trControl = ctrl,preProc = c("center", "scale"))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ncomp  RMSE       Rsquared   MAE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20     0.1125119  0.9191268  0.07807964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PCR </a:t>
            </a: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10 folds CV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pcrTune &lt;- train(x = x_train, y = y_train, method = "pcr", tuneGrid = expand.grid(ncomp = 1:35), trControl = ctrl)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35     0.1258376  0.8996198  0.09012689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ridgeGrid &lt;- data.frame(.lambda = seq(0, .1, length = 15))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ridgeRegFit &lt;- train(x_train, y_train,method = "ridge",tuneGrid = ridgeGrid,trControl = ctrl,preProc = c("center", "scale"))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◉"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net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enetGrid &lt;- expand.grid(.lambda = c(0, 0.01, .1),.fraction = seq(.05, 1, length = 20))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enetTune &lt;- train(trainXfiltered, y_train,method = "enet",tuneGrid = enetGrid,trControl = ctrl, preProc = c("center", "scale"))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307375" y="867375"/>
            <a:ext cx="4334700" cy="5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</a:t>
            </a:r>
            <a:r>
              <a:rPr lang="en"/>
              <a:t>Predictive models Used.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013625" y="1298475"/>
            <a:ext cx="67134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900"/>
              <a:buChar char="◉"/>
            </a:pPr>
            <a:r>
              <a:rPr b="1" lang="en" sz="900"/>
              <a:t>MARS:-</a:t>
            </a:r>
            <a:endParaRPr b="1"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marsGrid = expand.grid(.degree=1:2, .nprune=2:38)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marsModel = train(x=train2[,-c(1,3,164)], y=train2$SalePrice, method="earth", tuneGrid=marsGrid, trControl = modelcontrol, preProc = pprocess</a:t>
            </a:r>
            <a:r>
              <a:rPr lang="en" sz="900"/>
              <a:t>)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Optimal rmse found at </a:t>
            </a:r>
            <a:r>
              <a:rPr lang="en" sz="900"/>
              <a:t>nprune = 29, degree = 1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900"/>
              <a:buChar char="◉"/>
            </a:pPr>
            <a:r>
              <a:rPr b="1" lang="en" sz="900">
                <a:solidFill>
                  <a:schemeClr val="dk1"/>
                </a:solidFill>
              </a:rPr>
              <a:t>SVM:-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svmRModel = train(x=train2[,-c(1,3,164)], y=train2$SalePrice, method="svmRadial", tuneLength=20, trControl = modelcontrol, preProc= pprocess)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Optimal rmse found at sigma = 0.003434621 and C = 2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900"/>
              <a:buChar char="◉"/>
            </a:pPr>
            <a:r>
              <a:rPr b="1" lang="en" sz="900">
                <a:solidFill>
                  <a:schemeClr val="dk1"/>
                </a:solidFill>
              </a:rPr>
              <a:t>NeuralNet:-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nnGrid = expand.grid( .decay=c(0.1, 0.5), .size=1:10 )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nnetModel = train(x=train2[,-c(1,3,164)], y=train2$SalePrice, method="nnet", linout=TRUE, trace=FALSE, MaxNWts=5 * (ncol(train1)+1) + 5 + 1, maxit=100, tuneGrid = nnGrid)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Optimal rmse for the model at  size = 1 and decay = 0.5.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>
              <a:spcBef>
                <a:spcPts val="600"/>
              </a:spcBef>
              <a:spcAft>
                <a:spcPts val="0"/>
              </a:spcAft>
              <a:buClr>
                <a:srgbClr val="FFD966"/>
              </a:buClr>
              <a:buSzPts val="900"/>
              <a:buChar char="◉"/>
            </a:pPr>
            <a:r>
              <a:rPr b="1" lang="en" sz="900">
                <a:solidFill>
                  <a:schemeClr val="dk1"/>
                </a:solidFill>
              </a:rPr>
              <a:t>K-Nearest neighbours:-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knnModel = train(x=train2[,-c(1,3,164)], y=train2$SalePrice, method="knn",preProc=pprocess, tuneLength=10, trControl = modelcontrol)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Optimal rmse found at k = 11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10000" y="116875"/>
            <a:ext cx="4696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Performance Results (Linear models):-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717375" y="552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{A434B1CE-47FE-4F81-865B-D422010A06B5}</a:tableStyleId>
              </a:tblPr>
              <a:tblGrid>
                <a:gridCol w="1284875"/>
                <a:gridCol w="1284875"/>
                <a:gridCol w="1284875"/>
                <a:gridCol w="1284875"/>
                <a:gridCol w="1284875"/>
                <a:gridCol w="1284875"/>
              </a:tblGrid>
              <a:tr h="33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Model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Train RMSE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R^2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RMSE SD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R^2 SD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Test RMSE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46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LR with all predictors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Multiple R-squared:  0.9361</a:t>
                      </a:r>
                      <a:endParaRPr sz="9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Adjusted R-squared:  0.9296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0.12194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LR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with Filtered predictors and 10 folds CV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0.1136437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0.9178849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0.01434768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0.01812518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0.12213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7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Robust linear regression with preprocess by PCA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0.1214247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0.9067821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0.0157479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0.0206483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0.13200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PLS with 10 folds CV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0.1129088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0.9190028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0.01417026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0.01789867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0.11948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PCR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with 10 folds CV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0.1253336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0.9006500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0.01507845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0.02140115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0.13939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Ridge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0.1132245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0.9193909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0.01462485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0.01871446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0.12104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enet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0.1117415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0.9207078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0.01414406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0.01713948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0.12006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Ensemble (PLS Tune and Enet)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0.11851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311675" y="190275"/>
            <a:ext cx="2986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Performance Results (Non-Linear models):-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35825" y="1169225"/>
            <a:ext cx="2902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train rmse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- 0.1144903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R2- 0.9172020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sd- 0.01609515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sd- 0.01847050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rmse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0.12514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NeuralNet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train rmse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- 0.14214997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R2- 0.87188019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sd- 0.02358615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sd- 0.05287173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rmse -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0.17189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4432875" y="1238825"/>
            <a:ext cx="27828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MARS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train rmse</a:t>
            </a:r>
            <a:r>
              <a:rPr lang="en">
                <a:solidFill>
                  <a:schemeClr val="dk1"/>
                </a:solidFill>
              </a:rPr>
              <a:t> -0.1234156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R2- 0.9038630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rmse sd - 0.01470856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R2 sd- 0.01928990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test rmse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rgbClr val="47494D"/>
                </a:solidFill>
                <a:highlight>
                  <a:schemeClr val="lt1"/>
                </a:highlight>
              </a:rPr>
              <a:t>0.12590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K-Nearest Neighbours: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train rmse</a:t>
            </a:r>
            <a:r>
              <a:rPr lang="en">
                <a:solidFill>
                  <a:schemeClr val="dk1"/>
                </a:solidFill>
              </a:rPr>
              <a:t> -0.1561424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R2- 0.8201765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rmse sd- 0.01640890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R2 sd- 0.03530723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test rmse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>
                <a:solidFill>
                  <a:srgbClr val="47494D"/>
                </a:solidFill>
                <a:highlight>
                  <a:schemeClr val="lt1"/>
                </a:highlight>
              </a:rPr>
              <a:t>0.17713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76125" y="910350"/>
            <a:ext cx="66972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 most important predictors:</a:t>
            </a:r>
            <a:endParaRPr b="0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320725" y="1293751"/>
            <a:ext cx="68097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13" y="1293750"/>
            <a:ext cx="22764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vs Human Predictor Importance</a:t>
            </a:r>
            <a:endParaRPr sz="1800"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The predictors found to be important by the models agree with what we believed to be important.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There are few additional predictors that the model found to be more important that we didn’t.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questions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3" name="Shape 25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Shape 25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55" name="Shape 255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Shape 25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Shape 257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58" name="Shape 25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 The sources of the data sets.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Prices from Kaggle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https://www.kaggle.com/c/house-prices-advanced-regression-techniques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continuous variables related to various area dimensions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discrete variables typically quantify the number of items occurring within the house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nominal and 23 ordinal variables that range from 2 to 28 classes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nominal variables identify various types of dwellings, garages, materials, and environmental conditions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ordinal variables rate various items within the property.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700" y="516350"/>
            <a:ext cx="3238375" cy="1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of Data Set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78250" y="4759250"/>
            <a:ext cx="8394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https://www.kaggle.com/c/house-prices-advanced-regression-techniques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8240"/>
            <a:ext cx="9143999" cy="215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329600" y="8364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Identification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381250" y="1272075"/>
            <a:ext cx="68097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Response Variable</a:t>
            </a:r>
            <a:endParaRPr b="1"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Sale Price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Important Predictors:</a:t>
            </a:r>
            <a:endParaRPr b="1" sz="20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●"/>
            </a:pPr>
            <a:r>
              <a:rPr lang="en" sz="2000">
                <a:solidFill>
                  <a:schemeClr val="dk1"/>
                </a:solidFill>
              </a:rPr>
              <a:t>OverallQual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Neighborhood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GrLivArea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TotRmsAbvGrd (Total number of rooms)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/>
              <a:t>YearBuilt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/>
              <a:t>Garage Area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Char char="●"/>
            </a:pPr>
            <a:r>
              <a:rPr lang="en" sz="2000"/>
              <a:t>Bathrooms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381250" y="922675"/>
            <a:ext cx="6605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sale price with important predictors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32100" y="3495395"/>
            <a:ext cx="79797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0" y="1580250"/>
            <a:ext cx="8448749" cy="1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88" y="2961725"/>
            <a:ext cx="7879826" cy="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81250" y="922675"/>
            <a:ext cx="771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306500" y="1611875"/>
            <a:ext cx="3219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A heatmap to understand the </a:t>
            </a:r>
            <a:r>
              <a:rPr lang="en" sz="1200"/>
              <a:t>correlation</a:t>
            </a:r>
            <a:r>
              <a:rPr lang="en" sz="1200"/>
              <a:t> between various predictors.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By looking at this heatmap we can eliminate the </a:t>
            </a:r>
            <a:r>
              <a:rPr lang="en" sz="1200"/>
              <a:t>multicollinearity</a:t>
            </a:r>
            <a:r>
              <a:rPr lang="en" sz="1200"/>
              <a:t> in the data; by eliminating </a:t>
            </a:r>
            <a:r>
              <a:rPr lang="en" sz="1200"/>
              <a:t>one of</a:t>
            </a:r>
            <a:r>
              <a:rPr lang="en" sz="1200"/>
              <a:t> the predictor which is less </a:t>
            </a:r>
            <a:r>
              <a:rPr lang="en" sz="1200"/>
              <a:t>correlated</a:t>
            </a:r>
            <a:r>
              <a:rPr lang="en" sz="1200"/>
              <a:t> with the sale price.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Year built</a:t>
            </a:r>
            <a:r>
              <a:rPr lang="en" sz="1200"/>
              <a:t> and </a:t>
            </a:r>
            <a:r>
              <a:rPr b="1" lang="en" sz="1200"/>
              <a:t>garage year built</a:t>
            </a:r>
            <a:endParaRPr b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Garage living area</a:t>
            </a:r>
            <a:r>
              <a:rPr lang="en" sz="1200"/>
              <a:t> and </a:t>
            </a:r>
            <a:r>
              <a:rPr b="1" lang="en" sz="1200"/>
              <a:t>total room above ground</a:t>
            </a:r>
            <a:endParaRPr b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Garage area</a:t>
            </a:r>
            <a:r>
              <a:rPr lang="en" sz="1200"/>
              <a:t> and </a:t>
            </a:r>
            <a:r>
              <a:rPr b="1" lang="en" sz="1200"/>
              <a:t>garage cars</a:t>
            </a:r>
            <a:endParaRPr b="1"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50" y="1462000"/>
            <a:ext cx="4414451" cy="36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81250" y="922675"/>
            <a:ext cx="771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306500" y="1611875"/>
            <a:ext cx="3219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We can observe that the data is right skewed and not normally distributed.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Skewness- 1.882876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25" y="1678475"/>
            <a:ext cx="5001700" cy="294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81250" y="922675"/>
            <a:ext cx="771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SalePrice vs GrLivArea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81275" y="1510675"/>
            <a:ext cx="3744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We observe that the GrLivArea is positively related to SalePrice.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/>
              <a:t>However we can observe two outliers which has more area but has less saleprice.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0675"/>
            <a:ext cx="4162486" cy="3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