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7" r:id="rId6"/>
    <p:sldId id="268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EA421-492D-46F1-B4C5-E1520B18D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85511-DC01-48C7-9777-D7D1BE5C9A9A}">
      <dgm:prSet/>
      <dgm:spPr/>
      <dgm:t>
        <a:bodyPr/>
        <a:lstStyle/>
        <a:p>
          <a:r>
            <a:rPr lang="en-US" b="1" dirty="0"/>
            <a:t>Tokenization</a:t>
          </a:r>
          <a:endParaRPr lang="en-US" dirty="0"/>
        </a:p>
      </dgm:t>
    </dgm:pt>
    <dgm:pt modelId="{3CC64A71-D3B1-437B-BE11-60C26D9EF656}" type="parTrans" cxnId="{95871473-30DC-4F12-A8FE-143B98D59C7A}">
      <dgm:prSet/>
      <dgm:spPr/>
      <dgm:t>
        <a:bodyPr/>
        <a:lstStyle/>
        <a:p>
          <a:endParaRPr lang="en-US"/>
        </a:p>
      </dgm:t>
    </dgm:pt>
    <dgm:pt modelId="{6AAAF369-52E1-4F26-8FB2-893742A98995}" type="sibTrans" cxnId="{95871473-30DC-4F12-A8FE-143B98D59C7A}">
      <dgm:prSet/>
      <dgm:spPr/>
      <dgm:t>
        <a:bodyPr/>
        <a:lstStyle/>
        <a:p>
          <a:endParaRPr lang="en-US"/>
        </a:p>
      </dgm:t>
    </dgm:pt>
    <dgm:pt modelId="{4FA307F8-5786-47AE-9988-E561AFFE5130}">
      <dgm:prSet/>
      <dgm:spPr/>
      <dgm:t>
        <a:bodyPr/>
        <a:lstStyle/>
        <a:p>
          <a:r>
            <a:rPr lang="en-US" b="1" dirty="0"/>
            <a:t>Removing stop words</a:t>
          </a:r>
          <a:endParaRPr lang="en-US" dirty="0"/>
        </a:p>
      </dgm:t>
    </dgm:pt>
    <dgm:pt modelId="{51888456-0EDA-4161-B8CC-0941B4DBFA33}" type="parTrans" cxnId="{FBA1DC96-939F-440B-A0F7-F3B7C92B5D6B}">
      <dgm:prSet/>
      <dgm:spPr/>
      <dgm:t>
        <a:bodyPr/>
        <a:lstStyle/>
        <a:p>
          <a:endParaRPr lang="en-US"/>
        </a:p>
      </dgm:t>
    </dgm:pt>
    <dgm:pt modelId="{EBEEE4FF-5155-441C-B5AE-5887EAB0EC7A}" type="sibTrans" cxnId="{FBA1DC96-939F-440B-A0F7-F3B7C92B5D6B}">
      <dgm:prSet/>
      <dgm:spPr/>
      <dgm:t>
        <a:bodyPr/>
        <a:lstStyle/>
        <a:p>
          <a:endParaRPr lang="en-US"/>
        </a:p>
      </dgm:t>
    </dgm:pt>
    <dgm:pt modelId="{F1E3B66F-CBAF-4CA8-B119-2A3E8EF43251}">
      <dgm:prSet/>
      <dgm:spPr/>
      <dgm:t>
        <a:bodyPr/>
        <a:lstStyle/>
        <a:p>
          <a:r>
            <a:rPr lang="en-US" b="1"/>
            <a:t>Stemming</a:t>
          </a:r>
          <a:endParaRPr lang="en-US"/>
        </a:p>
      </dgm:t>
    </dgm:pt>
    <dgm:pt modelId="{8C1FBE24-321C-4BEA-A6FC-347E1531A018}" type="parTrans" cxnId="{821DD8E6-F7AC-4355-9819-CCF7BC7C8C32}">
      <dgm:prSet/>
      <dgm:spPr/>
      <dgm:t>
        <a:bodyPr/>
        <a:lstStyle/>
        <a:p>
          <a:endParaRPr lang="en-US"/>
        </a:p>
      </dgm:t>
    </dgm:pt>
    <dgm:pt modelId="{2F970F46-A3DB-4E44-A47F-AB6B81F528EF}" type="sibTrans" cxnId="{821DD8E6-F7AC-4355-9819-CCF7BC7C8C32}">
      <dgm:prSet/>
      <dgm:spPr/>
      <dgm:t>
        <a:bodyPr/>
        <a:lstStyle/>
        <a:p>
          <a:endParaRPr lang="en-US"/>
        </a:p>
      </dgm:t>
    </dgm:pt>
    <dgm:pt modelId="{28DAEA87-80AA-4589-8E4A-B77EB5D4AB05}">
      <dgm:prSet/>
      <dgm:spPr/>
      <dgm:t>
        <a:bodyPr/>
        <a:lstStyle/>
        <a:p>
          <a:r>
            <a:rPr lang="en-US" b="1"/>
            <a:t>Converting to lower case</a:t>
          </a:r>
          <a:endParaRPr lang="en-US"/>
        </a:p>
      </dgm:t>
    </dgm:pt>
    <dgm:pt modelId="{DF366717-BCEA-4D30-8A70-A9DF7E48E5F2}" type="parTrans" cxnId="{5CD3A537-27B5-423A-9179-6F148E718B65}">
      <dgm:prSet/>
      <dgm:spPr/>
      <dgm:t>
        <a:bodyPr/>
        <a:lstStyle/>
        <a:p>
          <a:endParaRPr lang="en-US"/>
        </a:p>
      </dgm:t>
    </dgm:pt>
    <dgm:pt modelId="{C7D5C3F7-98CB-4FCF-A40D-DB41D497AAF4}" type="sibTrans" cxnId="{5CD3A537-27B5-423A-9179-6F148E718B65}">
      <dgm:prSet/>
      <dgm:spPr/>
      <dgm:t>
        <a:bodyPr/>
        <a:lstStyle/>
        <a:p>
          <a:endParaRPr lang="en-US"/>
        </a:p>
      </dgm:t>
    </dgm:pt>
    <dgm:pt modelId="{4E5A31B0-10E4-4282-AA5B-73713E129FBD}">
      <dgm:prSet/>
      <dgm:spPr/>
      <dgm:t>
        <a:bodyPr/>
        <a:lstStyle/>
        <a:p>
          <a:r>
            <a:rPr lang="en-US" b="1" dirty="0"/>
            <a:t>Building a TDM</a:t>
          </a:r>
          <a:endParaRPr lang="en-US" dirty="0"/>
        </a:p>
      </dgm:t>
    </dgm:pt>
    <dgm:pt modelId="{F201A62D-4409-440D-923D-75AF728775EA}" type="parTrans" cxnId="{7737C193-0085-484E-B4FB-9030DC76D0A2}">
      <dgm:prSet/>
      <dgm:spPr/>
      <dgm:t>
        <a:bodyPr/>
        <a:lstStyle/>
        <a:p>
          <a:endParaRPr lang="en-US"/>
        </a:p>
      </dgm:t>
    </dgm:pt>
    <dgm:pt modelId="{8C84708A-710B-457E-8364-278C25F9E931}" type="sibTrans" cxnId="{7737C193-0085-484E-B4FB-9030DC76D0A2}">
      <dgm:prSet/>
      <dgm:spPr/>
      <dgm:t>
        <a:bodyPr/>
        <a:lstStyle/>
        <a:p>
          <a:endParaRPr lang="en-US"/>
        </a:p>
      </dgm:t>
    </dgm:pt>
    <dgm:pt modelId="{41A27A62-FF82-4F9B-801C-E4A69EB0DD57}">
      <dgm:prSet/>
      <dgm:spPr/>
      <dgm:t>
        <a:bodyPr/>
        <a:lstStyle/>
        <a:p>
          <a:r>
            <a:rPr lang="en-US" b="1" dirty="0"/>
            <a:t>Applying  classifying algorithms:</a:t>
          </a:r>
          <a:endParaRPr lang="en-US" dirty="0"/>
        </a:p>
      </dgm:t>
    </dgm:pt>
    <dgm:pt modelId="{7FC24F5B-7618-495B-831B-8813564BD2EA}" type="parTrans" cxnId="{34C18619-80B6-4FC0-9E6E-68C42E197C80}">
      <dgm:prSet/>
      <dgm:spPr/>
      <dgm:t>
        <a:bodyPr/>
        <a:lstStyle/>
        <a:p>
          <a:endParaRPr lang="en-US"/>
        </a:p>
      </dgm:t>
    </dgm:pt>
    <dgm:pt modelId="{9919842B-F5E0-4F6E-A96A-C012883921C9}" type="sibTrans" cxnId="{34C18619-80B6-4FC0-9E6E-68C42E197C80}">
      <dgm:prSet/>
      <dgm:spPr/>
      <dgm:t>
        <a:bodyPr/>
        <a:lstStyle/>
        <a:p>
          <a:endParaRPr lang="en-US"/>
        </a:p>
      </dgm:t>
    </dgm:pt>
    <dgm:pt modelId="{FC09116A-579F-4D1D-BF60-7FEAA48D5549}">
      <dgm:prSet/>
      <dgm:spPr/>
      <dgm:t>
        <a:bodyPr/>
        <a:lstStyle/>
        <a:p>
          <a:r>
            <a:rPr lang="en-US" b="1" dirty="0"/>
            <a:t>Loading data to R.</a:t>
          </a:r>
        </a:p>
      </dgm:t>
    </dgm:pt>
    <dgm:pt modelId="{53F8D463-3BDA-4347-8547-1B65CE498D49}" type="parTrans" cxnId="{D0D1276E-579E-41D6-8E40-69F47F97D66C}">
      <dgm:prSet/>
      <dgm:spPr/>
      <dgm:t>
        <a:bodyPr/>
        <a:lstStyle/>
        <a:p>
          <a:endParaRPr lang="en-US"/>
        </a:p>
      </dgm:t>
    </dgm:pt>
    <dgm:pt modelId="{5EC4E06B-6A5C-4567-85FC-FB674F8C9047}" type="sibTrans" cxnId="{D0D1276E-579E-41D6-8E40-69F47F97D66C}">
      <dgm:prSet/>
      <dgm:spPr/>
      <dgm:t>
        <a:bodyPr/>
        <a:lstStyle/>
        <a:p>
          <a:endParaRPr lang="en-US"/>
        </a:p>
      </dgm:t>
    </dgm:pt>
    <dgm:pt modelId="{2CC0A984-6619-4D1D-9BC2-066E3571ECE4}">
      <dgm:prSet/>
      <dgm:spPr/>
      <dgm:t>
        <a:bodyPr/>
        <a:lstStyle/>
        <a:p>
          <a:r>
            <a:rPr lang="en-US" b="0" dirty="0"/>
            <a:t>Split  data</a:t>
          </a:r>
        </a:p>
      </dgm:t>
    </dgm:pt>
    <dgm:pt modelId="{A03A0B73-E790-4FCA-87DD-F2F83C4F702A}" type="parTrans" cxnId="{20BCAF1A-1CD9-446D-AF6F-570D95943821}">
      <dgm:prSet/>
      <dgm:spPr/>
      <dgm:t>
        <a:bodyPr/>
        <a:lstStyle/>
        <a:p>
          <a:endParaRPr lang="en-US"/>
        </a:p>
      </dgm:t>
    </dgm:pt>
    <dgm:pt modelId="{ECB792F3-CD43-4AD0-BB35-C7389AEC9EE4}" type="sibTrans" cxnId="{20BCAF1A-1CD9-446D-AF6F-570D95943821}">
      <dgm:prSet/>
      <dgm:spPr/>
      <dgm:t>
        <a:bodyPr/>
        <a:lstStyle/>
        <a:p>
          <a:endParaRPr lang="en-US"/>
        </a:p>
      </dgm:t>
    </dgm:pt>
    <dgm:pt modelId="{481B8CA7-C4A3-47E1-8E9F-1B9F17DB9AB2}" type="pres">
      <dgm:prSet presAssocID="{819EA421-492D-46F1-B4C5-E1520B18D650}" presName="CompostProcess" presStyleCnt="0">
        <dgm:presLayoutVars>
          <dgm:dir/>
          <dgm:resizeHandles val="exact"/>
        </dgm:presLayoutVars>
      </dgm:prSet>
      <dgm:spPr/>
    </dgm:pt>
    <dgm:pt modelId="{9A0E93DE-ABEE-4EFD-A346-CA34F54291D7}" type="pres">
      <dgm:prSet presAssocID="{819EA421-492D-46F1-B4C5-E1520B18D650}" presName="arrow" presStyleLbl="bgShp" presStyleIdx="0" presStyleCnt="1"/>
      <dgm:spPr/>
    </dgm:pt>
    <dgm:pt modelId="{A8A3316F-E1F9-43F0-BF7A-F3B255A53C83}" type="pres">
      <dgm:prSet presAssocID="{819EA421-492D-46F1-B4C5-E1520B18D650}" presName="linearProcess" presStyleCnt="0"/>
      <dgm:spPr/>
    </dgm:pt>
    <dgm:pt modelId="{51D758C5-F252-476E-8F52-CD69C2FFE63D}" type="pres">
      <dgm:prSet presAssocID="{FC09116A-579F-4D1D-BF60-7FEAA48D5549}" presName="textNode" presStyleLbl="node1" presStyleIdx="0" presStyleCnt="8">
        <dgm:presLayoutVars>
          <dgm:bulletEnabled val="1"/>
        </dgm:presLayoutVars>
      </dgm:prSet>
      <dgm:spPr/>
    </dgm:pt>
    <dgm:pt modelId="{FAAF30DC-CC66-4CB9-AA68-256E567A7470}" type="pres">
      <dgm:prSet presAssocID="{5EC4E06B-6A5C-4567-85FC-FB674F8C9047}" presName="sibTrans" presStyleCnt="0"/>
      <dgm:spPr/>
    </dgm:pt>
    <dgm:pt modelId="{530AA0F5-BDD7-4FF3-BB49-E57E139DAB4F}" type="pres">
      <dgm:prSet presAssocID="{C3585511-DC01-48C7-9777-D7D1BE5C9A9A}" presName="textNode" presStyleLbl="node1" presStyleIdx="1" presStyleCnt="8">
        <dgm:presLayoutVars>
          <dgm:bulletEnabled val="1"/>
        </dgm:presLayoutVars>
      </dgm:prSet>
      <dgm:spPr/>
    </dgm:pt>
    <dgm:pt modelId="{62F82543-A780-418A-BE18-86A6D6374D56}" type="pres">
      <dgm:prSet presAssocID="{6AAAF369-52E1-4F26-8FB2-893742A98995}" presName="sibTrans" presStyleCnt="0"/>
      <dgm:spPr/>
    </dgm:pt>
    <dgm:pt modelId="{80D008FE-BE17-4CA0-8E77-2BDE780DE662}" type="pres">
      <dgm:prSet presAssocID="{4FA307F8-5786-47AE-9988-E561AFFE5130}" presName="textNode" presStyleLbl="node1" presStyleIdx="2" presStyleCnt="8">
        <dgm:presLayoutVars>
          <dgm:bulletEnabled val="1"/>
        </dgm:presLayoutVars>
      </dgm:prSet>
      <dgm:spPr/>
    </dgm:pt>
    <dgm:pt modelId="{6253BB38-CB1F-4CD4-8090-5A2DAAECFE06}" type="pres">
      <dgm:prSet presAssocID="{EBEEE4FF-5155-441C-B5AE-5887EAB0EC7A}" presName="sibTrans" presStyleCnt="0"/>
      <dgm:spPr/>
    </dgm:pt>
    <dgm:pt modelId="{FF0CF0B5-8A5E-47A4-894F-D23230B9C425}" type="pres">
      <dgm:prSet presAssocID="{F1E3B66F-CBAF-4CA8-B119-2A3E8EF43251}" presName="textNode" presStyleLbl="node1" presStyleIdx="3" presStyleCnt="8" custLinFactX="100000" custLinFactNeighborX="117984" custLinFactNeighborY="652">
        <dgm:presLayoutVars>
          <dgm:bulletEnabled val="1"/>
        </dgm:presLayoutVars>
      </dgm:prSet>
      <dgm:spPr/>
    </dgm:pt>
    <dgm:pt modelId="{A0CF3D61-0084-48DB-AA99-869F99379F34}" type="pres">
      <dgm:prSet presAssocID="{2F970F46-A3DB-4E44-A47F-AB6B81F528EF}" presName="sibTrans" presStyleCnt="0"/>
      <dgm:spPr/>
    </dgm:pt>
    <dgm:pt modelId="{45A539EB-F347-49D8-92AC-ADE20EBCC51F}" type="pres">
      <dgm:prSet presAssocID="{28DAEA87-80AA-4589-8E4A-B77EB5D4AB05}" presName="textNode" presStyleLbl="node1" presStyleIdx="4" presStyleCnt="8" custLinFactX="-100000" custLinFactNeighborX="-101281" custLinFactNeighborY="-234">
        <dgm:presLayoutVars>
          <dgm:bulletEnabled val="1"/>
        </dgm:presLayoutVars>
      </dgm:prSet>
      <dgm:spPr/>
    </dgm:pt>
    <dgm:pt modelId="{5CBBAA02-5AE0-4072-8131-F916725CF213}" type="pres">
      <dgm:prSet presAssocID="{C7D5C3F7-98CB-4FCF-A40D-DB41D497AAF4}" presName="sibTrans" presStyleCnt="0"/>
      <dgm:spPr/>
    </dgm:pt>
    <dgm:pt modelId="{CCEAB412-EC63-49C6-8CAC-6222C56BEF4A}" type="pres">
      <dgm:prSet presAssocID="{4E5A31B0-10E4-4282-AA5B-73713E129FBD}" presName="textNode" presStyleLbl="node1" presStyleIdx="5" presStyleCnt="8">
        <dgm:presLayoutVars>
          <dgm:bulletEnabled val="1"/>
        </dgm:presLayoutVars>
      </dgm:prSet>
      <dgm:spPr/>
    </dgm:pt>
    <dgm:pt modelId="{E535B5DB-944C-48A2-BE20-AA98F8A66938}" type="pres">
      <dgm:prSet presAssocID="{8C84708A-710B-457E-8364-278C25F9E931}" presName="sibTrans" presStyleCnt="0"/>
      <dgm:spPr/>
    </dgm:pt>
    <dgm:pt modelId="{0EC87AC4-E809-4299-8EC8-8EC2365D219B}" type="pres">
      <dgm:prSet presAssocID="{2CC0A984-6619-4D1D-9BC2-066E3571ECE4}" presName="textNode" presStyleLbl="node1" presStyleIdx="6" presStyleCnt="8">
        <dgm:presLayoutVars>
          <dgm:bulletEnabled val="1"/>
        </dgm:presLayoutVars>
      </dgm:prSet>
      <dgm:spPr/>
    </dgm:pt>
    <dgm:pt modelId="{0B7A7C32-7B30-4B9B-86CB-A74DB2E40607}" type="pres">
      <dgm:prSet presAssocID="{ECB792F3-CD43-4AD0-BB35-C7389AEC9EE4}" presName="sibTrans" presStyleCnt="0"/>
      <dgm:spPr/>
    </dgm:pt>
    <dgm:pt modelId="{9587557A-67F5-43BF-9F8B-DA9785BFC885}" type="pres">
      <dgm:prSet presAssocID="{41A27A62-FF82-4F9B-801C-E4A69EB0DD57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34C18619-80B6-4FC0-9E6E-68C42E197C80}" srcId="{819EA421-492D-46F1-B4C5-E1520B18D650}" destId="{41A27A62-FF82-4F9B-801C-E4A69EB0DD57}" srcOrd="7" destOrd="0" parTransId="{7FC24F5B-7618-495B-831B-8813564BD2EA}" sibTransId="{9919842B-F5E0-4F6E-A96A-C012883921C9}"/>
    <dgm:cxn modelId="{20BCAF1A-1CD9-446D-AF6F-570D95943821}" srcId="{819EA421-492D-46F1-B4C5-E1520B18D650}" destId="{2CC0A984-6619-4D1D-9BC2-066E3571ECE4}" srcOrd="6" destOrd="0" parTransId="{A03A0B73-E790-4FCA-87DD-F2F83C4F702A}" sibTransId="{ECB792F3-CD43-4AD0-BB35-C7389AEC9EE4}"/>
    <dgm:cxn modelId="{F71C6A2E-E50D-4D54-B8BE-A45E18F5392D}" type="presOf" srcId="{4FA307F8-5786-47AE-9988-E561AFFE5130}" destId="{80D008FE-BE17-4CA0-8E77-2BDE780DE662}" srcOrd="0" destOrd="0" presId="urn:microsoft.com/office/officeart/2005/8/layout/hProcess9"/>
    <dgm:cxn modelId="{7E433735-B5B4-4345-8DFB-9DB14E4C2C7C}" type="presOf" srcId="{FC09116A-579F-4D1D-BF60-7FEAA48D5549}" destId="{51D758C5-F252-476E-8F52-CD69C2FFE63D}" srcOrd="0" destOrd="0" presId="urn:microsoft.com/office/officeart/2005/8/layout/hProcess9"/>
    <dgm:cxn modelId="{5CD3A537-27B5-423A-9179-6F148E718B65}" srcId="{819EA421-492D-46F1-B4C5-E1520B18D650}" destId="{28DAEA87-80AA-4589-8E4A-B77EB5D4AB05}" srcOrd="4" destOrd="0" parTransId="{DF366717-BCEA-4D30-8A70-A9DF7E48E5F2}" sibTransId="{C7D5C3F7-98CB-4FCF-A40D-DB41D497AAF4}"/>
    <dgm:cxn modelId="{A489A949-7019-4BD4-8509-2F0BC2218A22}" type="presOf" srcId="{C3585511-DC01-48C7-9777-D7D1BE5C9A9A}" destId="{530AA0F5-BDD7-4FF3-BB49-E57E139DAB4F}" srcOrd="0" destOrd="0" presId="urn:microsoft.com/office/officeart/2005/8/layout/hProcess9"/>
    <dgm:cxn modelId="{8C113E4C-6BA8-41CB-BC53-80F093BFCCB3}" type="presOf" srcId="{819EA421-492D-46F1-B4C5-E1520B18D650}" destId="{481B8CA7-C4A3-47E1-8E9F-1B9F17DB9AB2}" srcOrd="0" destOrd="0" presId="urn:microsoft.com/office/officeart/2005/8/layout/hProcess9"/>
    <dgm:cxn modelId="{D0D1276E-579E-41D6-8E40-69F47F97D66C}" srcId="{819EA421-492D-46F1-B4C5-E1520B18D650}" destId="{FC09116A-579F-4D1D-BF60-7FEAA48D5549}" srcOrd="0" destOrd="0" parTransId="{53F8D463-3BDA-4347-8547-1B65CE498D49}" sibTransId="{5EC4E06B-6A5C-4567-85FC-FB674F8C9047}"/>
    <dgm:cxn modelId="{65953F71-475F-4E31-BC4A-1851AB55DC6A}" type="presOf" srcId="{41A27A62-FF82-4F9B-801C-E4A69EB0DD57}" destId="{9587557A-67F5-43BF-9F8B-DA9785BFC885}" srcOrd="0" destOrd="0" presId="urn:microsoft.com/office/officeart/2005/8/layout/hProcess9"/>
    <dgm:cxn modelId="{95871473-30DC-4F12-A8FE-143B98D59C7A}" srcId="{819EA421-492D-46F1-B4C5-E1520B18D650}" destId="{C3585511-DC01-48C7-9777-D7D1BE5C9A9A}" srcOrd="1" destOrd="0" parTransId="{3CC64A71-D3B1-437B-BE11-60C26D9EF656}" sibTransId="{6AAAF369-52E1-4F26-8FB2-893742A98995}"/>
    <dgm:cxn modelId="{3B425373-55EF-4402-BA59-99613F417E99}" type="presOf" srcId="{28DAEA87-80AA-4589-8E4A-B77EB5D4AB05}" destId="{45A539EB-F347-49D8-92AC-ADE20EBCC51F}" srcOrd="0" destOrd="0" presId="urn:microsoft.com/office/officeart/2005/8/layout/hProcess9"/>
    <dgm:cxn modelId="{39CF327C-2ECA-4024-B69F-1BDB7C65D2BF}" type="presOf" srcId="{4E5A31B0-10E4-4282-AA5B-73713E129FBD}" destId="{CCEAB412-EC63-49C6-8CAC-6222C56BEF4A}" srcOrd="0" destOrd="0" presId="urn:microsoft.com/office/officeart/2005/8/layout/hProcess9"/>
    <dgm:cxn modelId="{F9B0697C-09F2-42A2-8FC0-14A532560E4F}" type="presOf" srcId="{2CC0A984-6619-4D1D-9BC2-066E3571ECE4}" destId="{0EC87AC4-E809-4299-8EC8-8EC2365D219B}" srcOrd="0" destOrd="0" presId="urn:microsoft.com/office/officeart/2005/8/layout/hProcess9"/>
    <dgm:cxn modelId="{9B25B487-10A9-46C8-B1E3-3CA600E2B7C8}" type="presOf" srcId="{F1E3B66F-CBAF-4CA8-B119-2A3E8EF43251}" destId="{FF0CF0B5-8A5E-47A4-894F-D23230B9C425}" srcOrd="0" destOrd="0" presId="urn:microsoft.com/office/officeart/2005/8/layout/hProcess9"/>
    <dgm:cxn modelId="{7737C193-0085-484E-B4FB-9030DC76D0A2}" srcId="{819EA421-492D-46F1-B4C5-E1520B18D650}" destId="{4E5A31B0-10E4-4282-AA5B-73713E129FBD}" srcOrd="5" destOrd="0" parTransId="{F201A62D-4409-440D-923D-75AF728775EA}" sibTransId="{8C84708A-710B-457E-8364-278C25F9E931}"/>
    <dgm:cxn modelId="{FBA1DC96-939F-440B-A0F7-F3B7C92B5D6B}" srcId="{819EA421-492D-46F1-B4C5-E1520B18D650}" destId="{4FA307F8-5786-47AE-9988-E561AFFE5130}" srcOrd="2" destOrd="0" parTransId="{51888456-0EDA-4161-B8CC-0941B4DBFA33}" sibTransId="{EBEEE4FF-5155-441C-B5AE-5887EAB0EC7A}"/>
    <dgm:cxn modelId="{821DD8E6-F7AC-4355-9819-CCF7BC7C8C32}" srcId="{819EA421-492D-46F1-B4C5-E1520B18D650}" destId="{F1E3B66F-CBAF-4CA8-B119-2A3E8EF43251}" srcOrd="3" destOrd="0" parTransId="{8C1FBE24-321C-4BEA-A6FC-347E1531A018}" sibTransId="{2F970F46-A3DB-4E44-A47F-AB6B81F528EF}"/>
    <dgm:cxn modelId="{66D6812F-6089-403F-BAC2-8297A456DF4C}" type="presParOf" srcId="{481B8CA7-C4A3-47E1-8E9F-1B9F17DB9AB2}" destId="{9A0E93DE-ABEE-4EFD-A346-CA34F54291D7}" srcOrd="0" destOrd="0" presId="urn:microsoft.com/office/officeart/2005/8/layout/hProcess9"/>
    <dgm:cxn modelId="{EA2CB668-4FE6-4D60-B090-E9AA056C948F}" type="presParOf" srcId="{481B8CA7-C4A3-47E1-8E9F-1B9F17DB9AB2}" destId="{A8A3316F-E1F9-43F0-BF7A-F3B255A53C83}" srcOrd="1" destOrd="0" presId="urn:microsoft.com/office/officeart/2005/8/layout/hProcess9"/>
    <dgm:cxn modelId="{59242925-2554-42DE-9930-B84A9A40B74D}" type="presParOf" srcId="{A8A3316F-E1F9-43F0-BF7A-F3B255A53C83}" destId="{51D758C5-F252-476E-8F52-CD69C2FFE63D}" srcOrd="0" destOrd="0" presId="urn:microsoft.com/office/officeart/2005/8/layout/hProcess9"/>
    <dgm:cxn modelId="{CC164926-9321-421B-A17A-EF4E8276C185}" type="presParOf" srcId="{A8A3316F-E1F9-43F0-BF7A-F3B255A53C83}" destId="{FAAF30DC-CC66-4CB9-AA68-256E567A7470}" srcOrd="1" destOrd="0" presId="urn:microsoft.com/office/officeart/2005/8/layout/hProcess9"/>
    <dgm:cxn modelId="{0D20333A-70D8-4D4C-AD67-52138A2128AD}" type="presParOf" srcId="{A8A3316F-E1F9-43F0-BF7A-F3B255A53C83}" destId="{530AA0F5-BDD7-4FF3-BB49-E57E139DAB4F}" srcOrd="2" destOrd="0" presId="urn:microsoft.com/office/officeart/2005/8/layout/hProcess9"/>
    <dgm:cxn modelId="{4B4A572D-D33A-434F-A124-50664834EF58}" type="presParOf" srcId="{A8A3316F-E1F9-43F0-BF7A-F3B255A53C83}" destId="{62F82543-A780-418A-BE18-86A6D6374D56}" srcOrd="3" destOrd="0" presId="urn:microsoft.com/office/officeart/2005/8/layout/hProcess9"/>
    <dgm:cxn modelId="{33693A18-756D-46AD-905B-49BAB057F4CB}" type="presParOf" srcId="{A8A3316F-E1F9-43F0-BF7A-F3B255A53C83}" destId="{80D008FE-BE17-4CA0-8E77-2BDE780DE662}" srcOrd="4" destOrd="0" presId="urn:microsoft.com/office/officeart/2005/8/layout/hProcess9"/>
    <dgm:cxn modelId="{4035A021-C9CF-472E-8EBA-F0784E94B277}" type="presParOf" srcId="{A8A3316F-E1F9-43F0-BF7A-F3B255A53C83}" destId="{6253BB38-CB1F-4CD4-8090-5A2DAAECFE06}" srcOrd="5" destOrd="0" presId="urn:microsoft.com/office/officeart/2005/8/layout/hProcess9"/>
    <dgm:cxn modelId="{6D7B9DB2-EE45-436C-B8AC-A9D6F82D169C}" type="presParOf" srcId="{A8A3316F-E1F9-43F0-BF7A-F3B255A53C83}" destId="{FF0CF0B5-8A5E-47A4-894F-D23230B9C425}" srcOrd="6" destOrd="0" presId="urn:microsoft.com/office/officeart/2005/8/layout/hProcess9"/>
    <dgm:cxn modelId="{79E17910-008F-41C4-B2A0-89F03F8992E0}" type="presParOf" srcId="{A8A3316F-E1F9-43F0-BF7A-F3B255A53C83}" destId="{A0CF3D61-0084-48DB-AA99-869F99379F34}" srcOrd="7" destOrd="0" presId="urn:microsoft.com/office/officeart/2005/8/layout/hProcess9"/>
    <dgm:cxn modelId="{3FF5182F-4EEB-4DD5-B2D1-F9D2E0015665}" type="presParOf" srcId="{A8A3316F-E1F9-43F0-BF7A-F3B255A53C83}" destId="{45A539EB-F347-49D8-92AC-ADE20EBCC51F}" srcOrd="8" destOrd="0" presId="urn:microsoft.com/office/officeart/2005/8/layout/hProcess9"/>
    <dgm:cxn modelId="{B7DB1FE2-01D3-447B-9A5A-4A6E016E66CF}" type="presParOf" srcId="{A8A3316F-E1F9-43F0-BF7A-F3B255A53C83}" destId="{5CBBAA02-5AE0-4072-8131-F916725CF213}" srcOrd="9" destOrd="0" presId="urn:microsoft.com/office/officeart/2005/8/layout/hProcess9"/>
    <dgm:cxn modelId="{C33B18E9-F790-4C6A-BC20-4AECB7326A73}" type="presParOf" srcId="{A8A3316F-E1F9-43F0-BF7A-F3B255A53C83}" destId="{CCEAB412-EC63-49C6-8CAC-6222C56BEF4A}" srcOrd="10" destOrd="0" presId="urn:microsoft.com/office/officeart/2005/8/layout/hProcess9"/>
    <dgm:cxn modelId="{FBB3ABFF-BE55-458B-B347-37E0E62A280A}" type="presParOf" srcId="{A8A3316F-E1F9-43F0-BF7A-F3B255A53C83}" destId="{E535B5DB-944C-48A2-BE20-AA98F8A66938}" srcOrd="11" destOrd="0" presId="urn:microsoft.com/office/officeart/2005/8/layout/hProcess9"/>
    <dgm:cxn modelId="{52C39E39-A990-4757-A3E5-A0C3F646F9E2}" type="presParOf" srcId="{A8A3316F-E1F9-43F0-BF7A-F3B255A53C83}" destId="{0EC87AC4-E809-4299-8EC8-8EC2365D219B}" srcOrd="12" destOrd="0" presId="urn:microsoft.com/office/officeart/2005/8/layout/hProcess9"/>
    <dgm:cxn modelId="{BCAA7F62-3D2E-4CE3-9AB5-D843B7FA5EAB}" type="presParOf" srcId="{A8A3316F-E1F9-43F0-BF7A-F3B255A53C83}" destId="{0B7A7C32-7B30-4B9B-86CB-A74DB2E40607}" srcOrd="13" destOrd="0" presId="urn:microsoft.com/office/officeart/2005/8/layout/hProcess9"/>
    <dgm:cxn modelId="{FC3F7362-E26E-4924-A6D6-4615E8FF448C}" type="presParOf" srcId="{A8A3316F-E1F9-43F0-BF7A-F3B255A53C83}" destId="{9587557A-67F5-43BF-9F8B-DA9785BFC885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E93DE-ABEE-4EFD-A346-CA34F54291D7}">
      <dsp:nvSpPr>
        <dsp:cNvPr id="0" name=""/>
        <dsp:cNvSpPr/>
      </dsp:nvSpPr>
      <dsp:spPr>
        <a:xfrm>
          <a:off x="788669" y="0"/>
          <a:ext cx="8938260" cy="19867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58C5-F252-476E-8F52-CD69C2FFE63D}">
      <dsp:nvSpPr>
        <dsp:cNvPr id="0" name=""/>
        <dsp:cNvSpPr/>
      </dsp:nvSpPr>
      <dsp:spPr>
        <a:xfrm>
          <a:off x="128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Loading data to R.</a:t>
          </a:r>
        </a:p>
      </dsp:txBody>
      <dsp:txXfrm>
        <a:off x="38921" y="634808"/>
        <a:ext cx="1153940" cy="717102"/>
      </dsp:txXfrm>
    </dsp:sp>
    <dsp:sp modelId="{530AA0F5-BDD7-4FF3-BB49-E57E139DAB4F}">
      <dsp:nvSpPr>
        <dsp:cNvPr id="0" name=""/>
        <dsp:cNvSpPr/>
      </dsp:nvSpPr>
      <dsp:spPr>
        <a:xfrm>
          <a:off x="1326387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  <a:endParaRPr lang="en-US" sz="1400" kern="1200" dirty="0"/>
        </a:p>
      </dsp:txBody>
      <dsp:txXfrm>
        <a:off x="1365180" y="634808"/>
        <a:ext cx="1153940" cy="717102"/>
      </dsp:txXfrm>
    </dsp:sp>
    <dsp:sp modelId="{80D008FE-BE17-4CA0-8E77-2BDE780DE662}">
      <dsp:nvSpPr>
        <dsp:cNvPr id="0" name=""/>
        <dsp:cNvSpPr/>
      </dsp:nvSpPr>
      <dsp:spPr>
        <a:xfrm>
          <a:off x="2652647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Removing stop words</a:t>
          </a:r>
          <a:endParaRPr lang="en-US" sz="1400" kern="1200" dirty="0"/>
        </a:p>
      </dsp:txBody>
      <dsp:txXfrm>
        <a:off x="2691440" y="634808"/>
        <a:ext cx="1153940" cy="717102"/>
      </dsp:txXfrm>
    </dsp:sp>
    <dsp:sp modelId="{FF0CF0B5-8A5E-47A4-894F-D23230B9C425}">
      <dsp:nvSpPr>
        <dsp:cNvPr id="0" name=""/>
        <dsp:cNvSpPr/>
      </dsp:nvSpPr>
      <dsp:spPr>
        <a:xfrm>
          <a:off x="5322203" y="601197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Stemming</a:t>
          </a:r>
          <a:endParaRPr lang="en-US" sz="1400" kern="1200"/>
        </a:p>
      </dsp:txBody>
      <dsp:txXfrm>
        <a:off x="5360996" y="639990"/>
        <a:ext cx="1153940" cy="717102"/>
      </dsp:txXfrm>
    </dsp:sp>
    <dsp:sp modelId="{45A539EB-F347-49D8-92AC-ADE20EBCC51F}">
      <dsp:nvSpPr>
        <dsp:cNvPr id="0" name=""/>
        <dsp:cNvSpPr/>
      </dsp:nvSpPr>
      <dsp:spPr>
        <a:xfrm>
          <a:off x="3977693" y="594156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Converting to lower case</a:t>
          </a:r>
          <a:endParaRPr lang="en-US" sz="1400" kern="1200"/>
        </a:p>
      </dsp:txBody>
      <dsp:txXfrm>
        <a:off x="4016486" y="632949"/>
        <a:ext cx="1153940" cy="717102"/>
      </dsp:txXfrm>
    </dsp:sp>
    <dsp:sp modelId="{CCEAB412-EC63-49C6-8CAC-6222C56BEF4A}">
      <dsp:nvSpPr>
        <dsp:cNvPr id="0" name=""/>
        <dsp:cNvSpPr/>
      </dsp:nvSpPr>
      <dsp:spPr>
        <a:xfrm>
          <a:off x="6631425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Building a TDM</a:t>
          </a:r>
          <a:endParaRPr lang="en-US" sz="1400" kern="1200" dirty="0"/>
        </a:p>
      </dsp:txBody>
      <dsp:txXfrm>
        <a:off x="6670218" y="634808"/>
        <a:ext cx="1153940" cy="717102"/>
      </dsp:txXfrm>
    </dsp:sp>
    <dsp:sp modelId="{0EC87AC4-E809-4299-8EC8-8EC2365D219B}">
      <dsp:nvSpPr>
        <dsp:cNvPr id="0" name=""/>
        <dsp:cNvSpPr/>
      </dsp:nvSpPr>
      <dsp:spPr>
        <a:xfrm>
          <a:off x="7957685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Split  data</a:t>
          </a:r>
        </a:p>
      </dsp:txBody>
      <dsp:txXfrm>
        <a:off x="7996478" y="634808"/>
        <a:ext cx="1153940" cy="717102"/>
      </dsp:txXfrm>
    </dsp:sp>
    <dsp:sp modelId="{9587557A-67F5-43BF-9F8B-DA9785BFC885}">
      <dsp:nvSpPr>
        <dsp:cNvPr id="0" name=""/>
        <dsp:cNvSpPr/>
      </dsp:nvSpPr>
      <dsp:spPr>
        <a:xfrm>
          <a:off x="9283944" y="596015"/>
          <a:ext cx="1231526" cy="794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Applying  classifying algorithms:</a:t>
          </a:r>
          <a:endParaRPr lang="en-US" sz="1400" kern="1200" dirty="0"/>
        </a:p>
      </dsp:txBody>
      <dsp:txXfrm>
        <a:off x="9322737" y="634808"/>
        <a:ext cx="1153940" cy="717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440"/>
            <a:ext cx="9144000" cy="1198806"/>
          </a:xfrm>
        </p:spPr>
        <p:txBody>
          <a:bodyPr anchor="b"/>
          <a:lstStyle>
            <a:lvl1pPr algn="ctr"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346" y="19686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MUgreengol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26" y="4149969"/>
            <a:ext cx="2764743" cy="181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13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92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6E22-7A0C-4BB3-9049-47133D70E1B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9FD2-0C1A-40D2-9F33-D309EAF32A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MUgreengold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791" y="125046"/>
            <a:ext cx="1073977" cy="70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8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pam detection">
            <a:extLst>
              <a:ext uri="{FF2B5EF4-FFF2-40B4-BE49-F238E27FC236}">
                <a16:creationId xmlns:a16="http://schemas.microsoft.com/office/drawing/2014/main" id="{94798092-4429-45E6-AE4C-A46F5B0D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52" y="1487617"/>
            <a:ext cx="4857185" cy="42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823" y="858638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SMS Spam Detection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726" y="3531961"/>
            <a:ext cx="4167376" cy="1155525"/>
          </a:xfrm>
        </p:spPr>
        <p:txBody>
          <a:bodyPr anchor="b">
            <a:noAutofit/>
          </a:bodyPr>
          <a:lstStyle/>
          <a:p>
            <a:pPr algn="l"/>
            <a:r>
              <a:rPr lang="en-US" sz="2000" i="1" dirty="0">
                <a:solidFill>
                  <a:schemeClr val="bg1"/>
                </a:solidFill>
              </a:rPr>
              <a:t>Avneet Pal Kour</a:t>
            </a:r>
          </a:p>
          <a:p>
            <a:pPr algn="l"/>
            <a:r>
              <a:rPr lang="en-US" sz="2000" i="1" dirty="0">
                <a:solidFill>
                  <a:schemeClr val="bg1"/>
                </a:solidFill>
              </a:rPr>
              <a:t>Nikhil Reddy </a:t>
            </a:r>
            <a:r>
              <a:rPr lang="en-US" sz="2000" i="1" dirty="0" err="1">
                <a:solidFill>
                  <a:schemeClr val="bg1"/>
                </a:solidFill>
              </a:rPr>
              <a:t>Pathuri</a:t>
            </a:r>
            <a:endParaRPr lang="en-US" sz="2000" i="1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</a:rPr>
              <a:t>Paras </a:t>
            </a:r>
            <a:r>
              <a:rPr lang="en-US" sz="2000" i="1" dirty="0" err="1">
                <a:solidFill>
                  <a:schemeClr val="bg1"/>
                </a:solidFill>
              </a:rPr>
              <a:t>Sethi</a:t>
            </a:r>
            <a:endParaRPr lang="en-US" sz="2000" i="1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Identification of the Problem and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Spam as a Problem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Spams reduces the effectiveness legitimate advertising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Causes Cost Shifting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Fraud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Identity Theft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Changes Consumer Perception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Global Implications</a:t>
            </a:r>
          </a:p>
          <a:p>
            <a:pPr marL="0" indent="0">
              <a:buNone/>
            </a:pPr>
            <a:r>
              <a:rPr lang="en-US" sz="2400" b="1" dirty="0"/>
              <a:t>Benefits to solving this problem: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000" dirty="0"/>
              <a:t>By detecting  spam messages we will be able to avoid problems like Unsolicited advertising, </a:t>
            </a:r>
            <a:r>
              <a:rPr lang="en-IN" sz="2000" dirty="0"/>
              <a:t>Inappropriate or adult-themed content, </a:t>
            </a:r>
            <a:r>
              <a:rPr lang="en-US" sz="2000" dirty="0"/>
              <a:t>Premium rate fraud, </a:t>
            </a:r>
            <a:r>
              <a:rPr lang="en-US" sz="2000" dirty="0" err="1"/>
              <a:t>Smishing</a:t>
            </a:r>
            <a:r>
              <a:rPr lang="en-US" sz="2000" dirty="0"/>
              <a:t> and Mobile Malware</a:t>
            </a:r>
          </a:p>
          <a:p>
            <a:pPr marL="0" indent="0">
              <a:buNone/>
            </a:pPr>
            <a:r>
              <a:rPr lang="en-US" sz="2400" b="1" dirty="0"/>
              <a:t>P</a:t>
            </a:r>
            <a:r>
              <a:rPr lang="en-US" sz="2400" b="1" i="1" dirty="0"/>
              <a:t>riori </a:t>
            </a:r>
            <a:r>
              <a:rPr lang="en-US" sz="2400" b="1" dirty="0"/>
              <a:t>hypotheses: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/>
              <a:t>In past spam detection was solely based on comparing key words which appear frequently in such messages, some used the length of the messages and few others took advantage utilizing a blacklist. Efficiency of these techniques was only about 60-70% and most of these anti spam systems used techniques which miss lot of spams in order to reduce good message rejection.</a:t>
            </a:r>
            <a:endParaRPr lang="en-US" sz="2000" b="1" dirty="0"/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03221932-1AD0-4758-9767-F1C5EE5C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05" y="1328053"/>
            <a:ext cx="2465558" cy="246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1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919"/>
            <a:ext cx="9939215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sz="2000" b="1" dirty="0"/>
              <a:t>The dataset that we have used is SMS Spam Collection Data Set</a:t>
            </a:r>
            <a:r>
              <a:rPr lang="en-US" sz="2000" dirty="0"/>
              <a:t> available on UCI machine learning academy.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000" b="1" dirty="0"/>
              <a:t>This data has been collected from free for research sources comprising of: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 subset of 3,375 SMS which is a dataset of about 10,000 legitimate messages collected for research at the Department of Computer Science at the National University of Singapore. 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 collection of 425 SMS spam messages was manually extracted from the </a:t>
            </a:r>
            <a:r>
              <a:rPr lang="en-US" sz="1200" dirty="0" err="1"/>
              <a:t>Grumbletext</a:t>
            </a:r>
            <a:r>
              <a:rPr lang="en-US" sz="1200" dirty="0"/>
              <a:t> Web site.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 list of 450 SMS ham messages collected from Caroline Tag's PhD Thesis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Public available 1,002 SMS ham messages and 322 spam messages and it is public available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b="1" u="sng" dirty="0"/>
              <a:t>PREVIEW OF DATASET</a:t>
            </a:r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0D7A2-9250-4C1A-9723-D8E4FDDD5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9" t="4483" r="-1" b="8938"/>
          <a:stretch/>
        </p:blipFill>
        <p:spPr>
          <a:xfrm>
            <a:off x="1179560" y="2107919"/>
            <a:ext cx="7990669" cy="956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3B5F4-ABAD-42E1-81AB-4A31E65C7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b="22954"/>
          <a:stretch/>
        </p:blipFill>
        <p:spPr>
          <a:xfrm>
            <a:off x="1026941" y="5294947"/>
            <a:ext cx="107796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Approach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BB45D2-AF06-4F7A-86C1-ED114F586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0045"/>
              </p:ext>
            </p:extLst>
          </p:nvPr>
        </p:nvGraphicFramePr>
        <p:xfrm>
          <a:off x="838200" y="1825626"/>
          <a:ext cx="10515600" cy="198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0F9781-A23F-4E46-993A-B3438E6EBFCA}"/>
              </a:ext>
            </a:extLst>
          </p:cNvPr>
          <p:cNvCxnSpPr/>
          <p:nvPr/>
        </p:nvCxnSpPr>
        <p:spPr>
          <a:xfrm>
            <a:off x="1409113" y="3165231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1FF64A-7190-4E92-A25E-918C6A20D552}"/>
              </a:ext>
            </a:extLst>
          </p:cNvPr>
          <p:cNvCxnSpPr/>
          <p:nvPr/>
        </p:nvCxnSpPr>
        <p:spPr>
          <a:xfrm>
            <a:off x="2771335" y="3242606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DF6D02-BECE-40BB-967B-19C339BF776D}"/>
              </a:ext>
            </a:extLst>
          </p:cNvPr>
          <p:cNvCxnSpPr/>
          <p:nvPr/>
        </p:nvCxnSpPr>
        <p:spPr>
          <a:xfrm>
            <a:off x="4112454" y="3180595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8772A0-4ABC-4947-B3D6-4E113023BAB1}"/>
              </a:ext>
            </a:extLst>
          </p:cNvPr>
          <p:cNvCxnSpPr/>
          <p:nvPr/>
        </p:nvCxnSpPr>
        <p:spPr>
          <a:xfrm>
            <a:off x="5441266" y="3165231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696E7-543F-4E73-BEA0-33C83CFF03BF}"/>
              </a:ext>
            </a:extLst>
          </p:cNvPr>
          <p:cNvCxnSpPr/>
          <p:nvPr/>
        </p:nvCxnSpPr>
        <p:spPr>
          <a:xfrm>
            <a:off x="6689185" y="3214473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277BD-5410-4ABE-B3CA-84CE22B7FAE5}"/>
              </a:ext>
            </a:extLst>
          </p:cNvPr>
          <p:cNvCxnSpPr/>
          <p:nvPr/>
        </p:nvCxnSpPr>
        <p:spPr>
          <a:xfrm>
            <a:off x="10276449" y="3045657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FD2FAF-C0FC-4E97-888C-3184802B6E47}"/>
              </a:ext>
            </a:extLst>
          </p:cNvPr>
          <p:cNvSpPr txBox="1"/>
          <p:nvPr/>
        </p:nvSpPr>
        <p:spPr>
          <a:xfrm>
            <a:off x="1266092" y="4937760"/>
            <a:ext cx="1505243" cy="8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9BA11-CAA9-43D7-A8A6-BA3402247D96}"/>
              </a:ext>
            </a:extLst>
          </p:cNvPr>
          <p:cNvSpPr txBox="1"/>
          <p:nvPr/>
        </p:nvSpPr>
        <p:spPr>
          <a:xfrm>
            <a:off x="1234439" y="4794520"/>
            <a:ext cx="133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800" dirty="0"/>
              <a:t>The data in a csv file is loaded to R</a:t>
            </a:r>
            <a:r>
              <a:rPr lang="en-US" dirty="0"/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CA8CCE-0DBE-4650-A397-C2983B8A04AB}"/>
              </a:ext>
            </a:extLst>
          </p:cNvPr>
          <p:cNvCxnSpPr/>
          <p:nvPr/>
        </p:nvCxnSpPr>
        <p:spPr>
          <a:xfrm>
            <a:off x="9452317" y="3165231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BBDC8A-FA93-4263-B709-E9DDF7E73665}"/>
              </a:ext>
            </a:extLst>
          </p:cNvPr>
          <p:cNvSpPr txBox="1"/>
          <p:nvPr/>
        </p:nvSpPr>
        <p:spPr>
          <a:xfrm>
            <a:off x="9265916" y="4679686"/>
            <a:ext cx="132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the data into test and train sets.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1322B-7213-4D0D-95A2-1A921CE62E87}"/>
              </a:ext>
            </a:extLst>
          </p:cNvPr>
          <p:cNvCxnSpPr/>
          <p:nvPr/>
        </p:nvCxnSpPr>
        <p:spPr>
          <a:xfrm>
            <a:off x="8332763" y="3045657"/>
            <a:ext cx="253219" cy="1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18565E-8E2F-4298-98ED-48274A78345D}"/>
              </a:ext>
            </a:extLst>
          </p:cNvPr>
          <p:cNvSpPr txBox="1"/>
          <p:nvPr/>
        </p:nvSpPr>
        <p:spPr>
          <a:xfrm>
            <a:off x="2783642" y="4794520"/>
            <a:ext cx="1328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Splitting the text by white spaces and punctuation marks.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068D7-4EF5-42C1-BD98-F95C759C0AB1}"/>
              </a:ext>
            </a:extLst>
          </p:cNvPr>
          <p:cNvSpPr txBox="1"/>
          <p:nvPr/>
        </p:nvSpPr>
        <p:spPr>
          <a:xfrm>
            <a:off x="6630575" y="4698609"/>
            <a:ext cx="1385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Linking the different forms of the same root 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EC3A-1677-49CF-A0B7-88BA23C94C44}"/>
              </a:ext>
            </a:extLst>
          </p:cNvPr>
          <p:cNvSpPr txBox="1"/>
          <p:nvPr/>
        </p:nvSpPr>
        <p:spPr>
          <a:xfrm>
            <a:off x="4212011" y="4747851"/>
            <a:ext cx="111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words don’t have much content.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76882-EAD8-4B32-8EF2-1EA9579DFDFC}"/>
              </a:ext>
            </a:extLst>
          </p:cNvPr>
          <p:cNvSpPr txBox="1"/>
          <p:nvPr/>
        </p:nvSpPr>
        <p:spPr>
          <a:xfrm>
            <a:off x="5247455" y="4713973"/>
            <a:ext cx="1315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that the classifier does not treat them as separate entities.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A32D8-8DC6-45F3-B8A5-C131D4DB1431}"/>
              </a:ext>
            </a:extLst>
          </p:cNvPr>
          <p:cNvSpPr txBox="1"/>
          <p:nvPr/>
        </p:nvSpPr>
        <p:spPr>
          <a:xfrm>
            <a:off x="7858565" y="4713973"/>
            <a:ext cx="145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frequency of </a:t>
            </a:r>
            <a:r>
              <a:rPr lang="en-US" b="1" dirty="0"/>
              <a:t>terms</a:t>
            </a:r>
            <a:r>
              <a:rPr lang="en-US" dirty="0"/>
              <a:t> that occur in a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CBEE9-ED96-4B41-AD0E-F57ED18FEC11}"/>
              </a:ext>
            </a:extLst>
          </p:cNvPr>
          <p:cNvSpPr txBox="1"/>
          <p:nvPr/>
        </p:nvSpPr>
        <p:spPr>
          <a:xfrm>
            <a:off x="10352649" y="4713973"/>
            <a:ext cx="166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Classify using:</a:t>
            </a:r>
          </a:p>
          <a:p>
            <a:r>
              <a:rPr lang="en-US" dirty="0"/>
              <a:t>Naïve Bayes and</a:t>
            </a:r>
          </a:p>
          <a:p>
            <a:r>
              <a:rPr lang="en-US" dirty="0"/>
              <a:t>SVM algorithms</a:t>
            </a:r>
          </a:p>
        </p:txBody>
      </p:sp>
    </p:spTree>
    <p:extLst>
      <p:ext uri="{BB962C8B-B14F-4D97-AF65-F5344CB8AC3E}">
        <p14:creationId xmlns:p14="http://schemas.microsoft.com/office/powerpoint/2010/main" val="28981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22" grpId="0"/>
      <p:bldP spid="3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1E1B-6700-43DA-B6EB-906B7A80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Approach-Cond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C573-0B48-459B-B544-B8ECE756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  <a:p>
            <a:r>
              <a:rPr lang="en-US" sz="2200" dirty="0"/>
              <a:t>Create the bag of words.</a:t>
            </a:r>
          </a:p>
          <a:p>
            <a:r>
              <a:rPr lang="en-US" sz="2200" dirty="0"/>
              <a:t>Rank all the words according to their occurrence in the data set.</a:t>
            </a:r>
          </a:p>
          <a:p>
            <a:r>
              <a:rPr lang="en-US" sz="2200" dirty="0"/>
              <a:t>Calculate the likelihood P(</a:t>
            </a:r>
            <a:r>
              <a:rPr lang="en-US" sz="2200" dirty="0" err="1"/>
              <a:t>wt</a:t>
            </a:r>
            <a:r>
              <a:rPr lang="en-US" sz="2200" dirty="0"/>
              <a:t> | C=k).</a:t>
            </a:r>
          </a:p>
          <a:p>
            <a:r>
              <a:rPr lang="en-US" sz="2200" dirty="0"/>
              <a:t>Estimate the posterior probability for each word.</a:t>
            </a:r>
          </a:p>
          <a:p>
            <a:r>
              <a:rPr lang="en-US" sz="2200" dirty="0"/>
              <a:t>The class which matches the word with the highest posterior probability is the outcome of prediction. We measure by using the below formula: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DD88A-B107-463A-8DEA-C52A3225C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Machines(SVM)</a:t>
            </a:r>
          </a:p>
          <a:p>
            <a:r>
              <a:rPr lang="en-US" sz="2000" dirty="0"/>
              <a:t>Trained our model with train data using SVM algorithm with four kernels namely: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Polynomial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Radial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Sigmoid</a:t>
            </a:r>
          </a:p>
          <a:p>
            <a:r>
              <a:rPr lang="en-US" sz="2000" dirty="0"/>
              <a:t>We predicted the results of the test data using above model for all the four kernels.</a:t>
            </a:r>
          </a:p>
          <a:p>
            <a:r>
              <a:rPr lang="en-US" sz="2000" dirty="0"/>
              <a:t>We got the maximum accuracy with the linear kernel as shown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3C43B-4DD6-4604-B204-2D9033EA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59" y="5401994"/>
            <a:ext cx="2414766" cy="109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DB9009-9762-4B5E-B269-255657C4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8" y="5892483"/>
            <a:ext cx="5095139" cy="8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1E1B-6700-43DA-B6EB-906B7A80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C573-0B48-459B-B544-B8ECE7560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164" y="1417357"/>
            <a:ext cx="5181600" cy="4351338"/>
          </a:xfrm>
        </p:spPr>
        <p:txBody>
          <a:bodyPr/>
          <a:lstStyle/>
          <a:p>
            <a:r>
              <a:rPr lang="en-US" dirty="0"/>
              <a:t>Naïve Bayes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DD88A-B107-463A-8DEA-C52A3225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403594"/>
            <a:ext cx="5181600" cy="4351338"/>
          </a:xfrm>
        </p:spPr>
        <p:txBody>
          <a:bodyPr/>
          <a:lstStyle/>
          <a:p>
            <a:r>
              <a:rPr lang="en-US" dirty="0"/>
              <a:t>Support vector Machines(SVM)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10036-B5BE-4A38-BC1B-8016E14B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51" y="2144368"/>
            <a:ext cx="4224264" cy="4348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DB14B-7D9F-4B62-B9C7-D87E54D2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86" y="2111059"/>
            <a:ext cx="3673353" cy="4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Numerous techniques exist, but none is a “good for all scenario” technique.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Mining approached for content based spam filtering are promising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can be trained as per the user-basis: the spam that a user receives is often based on the user activities.</a:t>
            </a:r>
          </a:p>
        </p:txBody>
      </p:sp>
    </p:spTree>
    <p:extLst>
      <p:ext uri="{BB962C8B-B14F-4D97-AF65-F5344CB8AC3E}">
        <p14:creationId xmlns:p14="http://schemas.microsoft.com/office/powerpoint/2010/main" val="403128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61095-8410-4C27-B6DA-D2ED88962B4A}"/>
              </a:ext>
            </a:extLst>
          </p:cNvPr>
          <p:cNvSpPr txBox="1"/>
          <p:nvPr/>
        </p:nvSpPr>
        <p:spPr>
          <a:xfrm>
            <a:off x="4696006" y="5465920"/>
            <a:ext cx="3643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</a:rPr>
              <a:t>QUESTIONS?</a:t>
            </a:r>
          </a:p>
        </p:txBody>
      </p:sp>
      <p:pic>
        <p:nvPicPr>
          <p:cNvPr id="1030" name="Picture 6" descr="http://www.texasufosightings.com/uploads/3/6/8/5/3685871/1503279.jpg">
            <a:extLst>
              <a:ext uri="{FF2B5EF4-FFF2-40B4-BE49-F238E27FC236}">
                <a16:creationId xmlns:a16="http://schemas.microsoft.com/office/drawing/2014/main" id="{05BA0C05-C01C-4335-80F1-EB0B7AA0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06" y="454466"/>
            <a:ext cx="3910379" cy="48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hank you">
            <a:extLst>
              <a:ext uri="{FF2B5EF4-FFF2-40B4-BE49-F238E27FC236}">
                <a16:creationId xmlns:a16="http://schemas.microsoft.com/office/drawing/2014/main" id="{42167F6C-7342-4F0F-8D6D-AF84671D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96006" cy="31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433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SMS Spam Detection</vt:lpstr>
      <vt:lpstr>Identification of the Problem and Opportunity</vt:lpstr>
      <vt:lpstr>Data</vt:lpstr>
      <vt:lpstr>Technical Approach </vt:lpstr>
      <vt:lpstr>Technical Approach-Cond</vt:lpstr>
      <vt:lpstr>Metrics and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alnu@masonlive.gmu.edu;psethi4@masonlive.gmu.edu;npathuri@masonlive.gmu.edu</dc:creator>
  <cp:lastModifiedBy>alnu</cp:lastModifiedBy>
  <cp:revision>62</cp:revision>
  <dcterms:created xsi:type="dcterms:W3CDTF">2015-09-26T14:15:08Z</dcterms:created>
  <dcterms:modified xsi:type="dcterms:W3CDTF">2017-12-05T16:52:56Z</dcterms:modified>
</cp:coreProperties>
</file>