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y="5143500" cx="9144000"/>
  <p:notesSz cx="6858000" cy="9144000"/>
  <p:embeddedFontLst>
    <p:embeddedFont>
      <p:font typeface="Oswald Medium"/>
      <p:regular r:id="rId31"/>
      <p:bold r:id="rId32"/>
    </p:embeddedFont>
    <p:embeddedFont>
      <p:font typeface="PT Sans Narrow"/>
      <p:regular r:id="rId33"/>
      <p:bold r:id="rId34"/>
    </p:embeddedFont>
    <p:embeddedFont>
      <p:font typeface="Open Sans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70C9C78-CC87-4324-BB46-88064C88C8BE}">
  <a:tblStyle styleId="{270C9C78-CC87-4324-BB46-88064C88C8B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OswaldMedium-regular.fntdata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PTSansNarrow-regular.fntdata"/><Relationship Id="rId10" Type="http://schemas.openxmlformats.org/officeDocument/2006/relationships/slide" Target="slides/slide4.xml"/><Relationship Id="rId32" Type="http://schemas.openxmlformats.org/officeDocument/2006/relationships/font" Target="fonts/OswaldMedium-bold.fntdata"/><Relationship Id="rId13" Type="http://schemas.openxmlformats.org/officeDocument/2006/relationships/slide" Target="slides/slide7.xml"/><Relationship Id="rId35" Type="http://schemas.openxmlformats.org/officeDocument/2006/relationships/font" Target="fonts/OpenSans-regular.fntdata"/><Relationship Id="rId12" Type="http://schemas.openxmlformats.org/officeDocument/2006/relationships/slide" Target="slides/slide6.xml"/><Relationship Id="rId34" Type="http://schemas.openxmlformats.org/officeDocument/2006/relationships/font" Target="fonts/PTSansNarrow-bold.fntdata"/><Relationship Id="rId15" Type="http://schemas.openxmlformats.org/officeDocument/2006/relationships/slide" Target="slides/slide9.xml"/><Relationship Id="rId37" Type="http://schemas.openxmlformats.org/officeDocument/2006/relationships/font" Target="fonts/OpenSans-italic.fntdata"/><Relationship Id="rId14" Type="http://schemas.openxmlformats.org/officeDocument/2006/relationships/slide" Target="slides/slide8.xml"/><Relationship Id="rId36" Type="http://schemas.openxmlformats.org/officeDocument/2006/relationships/font" Target="fonts/OpenSans-bold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38" Type="http://schemas.openxmlformats.org/officeDocument/2006/relationships/font" Target="fonts/OpenSans-bold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704395e1f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704395e1f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704395e1f3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704395e1f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704395e1f3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704395e1f3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704395e1f3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704395e1f3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d25ef1336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d25ef1336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d260158d5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d260158d5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d260158d54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d260158d5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d260158d54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d260158d54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ca5e6fd16a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ca5e6fd16a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704af959e6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704af959e6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c8c279b9d1_0_3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c8c279b9d1_0_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704395e1f3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704395e1f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704395e1f3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704395e1f3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d26cb82eaa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d26cb82eaa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704af959e6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2704af959e6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704af959e6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2704af959e6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704af959e6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704af959e6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d251bbc89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d251bbc89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d26cb82eaa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d26cb82eaa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d25ef13366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d25ef13366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d26cb82eaa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d26cb82eaa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d251bbc891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d251bbc891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704395e1f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704395e1f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push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Relationship Id="rId4" Type="http://schemas.openxmlformats.org/officeDocument/2006/relationships/image" Target="../media/image10.png"/><Relationship Id="rId5" Type="http://schemas.openxmlformats.org/officeDocument/2006/relationships/image" Target="../media/image18.png"/><Relationship Id="rId6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Relationship Id="rId4" Type="http://schemas.openxmlformats.org/officeDocument/2006/relationships/image" Target="../media/image26.png"/><Relationship Id="rId5" Type="http://schemas.openxmlformats.org/officeDocument/2006/relationships/image" Target="../media/image14.png"/><Relationship Id="rId6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2.png"/><Relationship Id="rId6" Type="http://schemas.openxmlformats.org/officeDocument/2006/relationships/image" Target="../media/image2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3.png"/><Relationship Id="rId4" Type="http://schemas.openxmlformats.org/officeDocument/2006/relationships/image" Target="../media/image27.png"/><Relationship Id="rId5" Type="http://schemas.openxmlformats.org/officeDocument/2006/relationships/image" Target="../media/image21.png"/><Relationship Id="rId6" Type="http://schemas.openxmlformats.org/officeDocument/2006/relationships/image" Target="../media/image1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1.png"/><Relationship Id="rId4" Type="http://schemas.openxmlformats.org/officeDocument/2006/relationships/image" Target="../media/image19.png"/><Relationship Id="rId5" Type="http://schemas.openxmlformats.org/officeDocument/2006/relationships/image" Target="../media/image29.png"/><Relationship Id="rId6" Type="http://schemas.openxmlformats.org/officeDocument/2006/relationships/image" Target="../media/image2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8.png"/><Relationship Id="rId4" Type="http://schemas.openxmlformats.org/officeDocument/2006/relationships/image" Target="../media/image26.png"/><Relationship Id="rId5" Type="http://schemas.openxmlformats.org/officeDocument/2006/relationships/image" Target="../media/image34.png"/><Relationship Id="rId6" Type="http://schemas.openxmlformats.org/officeDocument/2006/relationships/image" Target="../media/image3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4.png"/><Relationship Id="rId4" Type="http://schemas.openxmlformats.org/officeDocument/2006/relationships/image" Target="../media/image9.png"/><Relationship Id="rId5" Type="http://schemas.openxmlformats.org/officeDocument/2006/relationships/image" Target="../media/image30.png"/><Relationship Id="rId6" Type="http://schemas.openxmlformats.org/officeDocument/2006/relationships/image" Target="../media/image3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hyperlink" Target="https://www.kaggle.com/code/blurredmachine/vggnet-16-architecture-a-complete-guide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16.png"/><Relationship Id="rId5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8.png"/><Relationship Id="rId4" Type="http://schemas.openxmlformats.org/officeDocument/2006/relationships/image" Target="../media/image15.png"/><Relationship Id="rId5" Type="http://schemas.openxmlformats.org/officeDocument/2006/relationships/hyperlink" Target="https://forums.developer.nvidia.com/t/how-to-use-channel-pruning-on-pre-trained-resnet-18/224189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3650" y="1666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4900">
                <a:latin typeface="Oswald Medium"/>
                <a:ea typeface="Oswald Medium"/>
                <a:cs typeface="Oswald Medium"/>
                <a:sym typeface="Oswald Medium"/>
              </a:rPr>
              <a:t>BTP - II (CS47006)</a:t>
            </a:r>
            <a:endParaRPr b="0" sz="4900"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907400"/>
            <a:ext cx="4870500" cy="10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Streamlining Convolutional Neural Networks: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Channel-Level Sparsity for Efficient Compression</a:t>
            </a:r>
            <a:endParaRPr/>
          </a:p>
        </p:txBody>
      </p:sp>
      <p:sp>
        <p:nvSpPr>
          <p:cNvPr id="68" name="Google Shape;68;p13"/>
          <p:cNvSpPr txBox="1"/>
          <p:nvPr/>
        </p:nvSpPr>
        <p:spPr>
          <a:xfrm>
            <a:off x="247500" y="4404600"/>
            <a:ext cx="4506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By</a:t>
            </a:r>
            <a:r>
              <a:rPr lang="en" sz="24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- Nikhil Saraswat (20CS10039)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9" name="Google Shape;69;p13"/>
          <p:cNvSpPr txBox="1"/>
          <p:nvPr/>
        </p:nvSpPr>
        <p:spPr>
          <a:xfrm>
            <a:off x="5348350" y="4404600"/>
            <a:ext cx="4093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Supervisor - Prof. Pabitra Mitra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 txBox="1"/>
          <p:nvPr>
            <p:ph type="title"/>
          </p:nvPr>
        </p:nvSpPr>
        <p:spPr>
          <a:xfrm>
            <a:off x="311700" y="454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on Pruning and Fine-tuning</a:t>
            </a:r>
            <a:endParaRPr/>
          </a:p>
        </p:txBody>
      </p:sp>
      <p:pic>
        <p:nvPicPr>
          <p:cNvPr id="150" name="Google Shape;15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3050" y="1474425"/>
            <a:ext cx="3100549" cy="21946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51" name="Google Shape;151;p22"/>
          <p:cNvGraphicFramePr/>
          <p:nvPr/>
        </p:nvGraphicFramePr>
        <p:xfrm>
          <a:off x="185600" y="964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{270C9C78-CC87-4324-BB46-88064C88C8BE}</a:tableStyleId>
              </a:tblPr>
              <a:tblGrid>
                <a:gridCol w="1864975"/>
                <a:gridCol w="1864975"/>
                <a:gridCol w="1864975"/>
              </a:tblGrid>
              <a:tr h="586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Pruning % </a:t>
                      </a:r>
                      <a:endParaRPr b="1"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Pruned Acc. %</a:t>
                      </a:r>
                      <a:endParaRPr b="1"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Fine-tuned Acc. %</a:t>
                      </a:r>
                      <a:endParaRPr b="1" sz="1500"/>
                    </a:p>
                  </a:txBody>
                  <a:tcPr marT="91425" marB="91425" marR="91425" marL="91425"/>
                </a:tc>
              </a:tr>
              <a:tr h="346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 Pruning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91.71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91.75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46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85.01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91.97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46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30.12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91.75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46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12.00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91.91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46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10.00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92.01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46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10.00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91.96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46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10.00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91.87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46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10.00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91.90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 txBox="1"/>
          <p:nvPr>
            <p:ph type="title"/>
          </p:nvPr>
        </p:nvSpPr>
        <p:spPr>
          <a:xfrm>
            <a:off x="311700" y="-565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on </a:t>
            </a:r>
            <a:r>
              <a:rPr i="1" lang="en"/>
              <a:t>L1 </a:t>
            </a:r>
            <a:r>
              <a:rPr lang="en"/>
              <a:t>Sparsity Penalty</a:t>
            </a:r>
            <a:endParaRPr/>
          </a:p>
        </p:txBody>
      </p:sp>
      <p:pic>
        <p:nvPicPr>
          <p:cNvPr id="157" name="Google Shape;15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00" y="1020525"/>
            <a:ext cx="3036649" cy="239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46325" y="1086313"/>
            <a:ext cx="2834310" cy="2265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28800" y="1086325"/>
            <a:ext cx="2901271" cy="229827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3"/>
          <p:cNvSpPr txBox="1"/>
          <p:nvPr/>
        </p:nvSpPr>
        <p:spPr>
          <a:xfrm>
            <a:off x="2042700" y="3904150"/>
            <a:ext cx="5058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Figure: Plots of No. of </a:t>
            </a:r>
            <a:r>
              <a:rPr lang="en" sz="11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Parameters, Flops and ModelSize w.r.t. Pruning ratio</a:t>
            </a:r>
            <a:r>
              <a:rPr lang="en" sz="11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11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/>
          <p:nvPr>
            <p:ph type="title"/>
          </p:nvPr>
        </p:nvSpPr>
        <p:spPr>
          <a:xfrm>
            <a:off x="311700" y="-565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Pruning with </a:t>
            </a:r>
            <a:r>
              <a:rPr i="1" lang="en"/>
              <a:t>Lp </a:t>
            </a:r>
            <a:r>
              <a:rPr lang="en"/>
              <a:t>regularization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4"/>
          <p:cNvSpPr txBox="1"/>
          <p:nvPr/>
        </p:nvSpPr>
        <p:spPr>
          <a:xfrm>
            <a:off x="494050" y="650850"/>
            <a:ext cx="1733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For p = 0.50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67" name="Google Shape;16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7476" y="606900"/>
            <a:ext cx="2738750" cy="215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08441" y="537475"/>
            <a:ext cx="2882073" cy="215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63300" y="2806271"/>
            <a:ext cx="2686675" cy="20680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06150" y="2768896"/>
            <a:ext cx="2686674" cy="21427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5"/>
          <p:cNvSpPr txBox="1"/>
          <p:nvPr>
            <p:ph type="title"/>
          </p:nvPr>
        </p:nvSpPr>
        <p:spPr>
          <a:xfrm>
            <a:off x="311700" y="-565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Pruning with </a:t>
            </a:r>
            <a:r>
              <a:rPr i="1" lang="en"/>
              <a:t>TL1 </a:t>
            </a:r>
            <a:r>
              <a:rPr lang="en"/>
              <a:t>regularization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5"/>
          <p:cNvSpPr txBox="1"/>
          <p:nvPr/>
        </p:nvSpPr>
        <p:spPr>
          <a:xfrm>
            <a:off x="494050" y="650850"/>
            <a:ext cx="2116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For a = 1.0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77" name="Google Shape;17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9875" y="694062"/>
            <a:ext cx="2699826" cy="20826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72451" y="612850"/>
            <a:ext cx="2849712" cy="217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27912" y="2819900"/>
            <a:ext cx="2783750" cy="22663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82425" y="2871304"/>
            <a:ext cx="2699824" cy="212467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5"/>
          <p:cNvSpPr txBox="1"/>
          <p:nvPr/>
        </p:nvSpPr>
        <p:spPr>
          <a:xfrm>
            <a:off x="494050" y="3320400"/>
            <a:ext cx="2116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For a = 0.5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6"/>
          <p:cNvSpPr txBox="1"/>
          <p:nvPr>
            <p:ph type="title"/>
          </p:nvPr>
        </p:nvSpPr>
        <p:spPr>
          <a:xfrm>
            <a:off x="311700" y="-565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</a:t>
            </a:r>
            <a:r>
              <a:rPr lang="en"/>
              <a:t> of various </a:t>
            </a:r>
            <a:r>
              <a:rPr lang="en"/>
              <a:t>Regularization penalties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87" name="Google Shape;187;p26"/>
          <p:cNvGraphicFramePr/>
          <p:nvPr/>
        </p:nvGraphicFramePr>
        <p:xfrm>
          <a:off x="600625" y="1238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{270C9C78-CC87-4324-BB46-88064C88C8BE}</a:tableStyleId>
              </a:tblPr>
              <a:tblGrid>
                <a:gridCol w="1587225"/>
                <a:gridCol w="1587225"/>
                <a:gridCol w="1587225"/>
                <a:gridCol w="1587225"/>
                <a:gridCol w="1587225"/>
              </a:tblGrid>
              <a:tr h="882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Regularization Penalty</a:t>
                      </a:r>
                      <a:endParaRPr b="1"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Acc % (30%) </a:t>
                      </a:r>
                      <a:endParaRPr b="1"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Acc % (70%) </a:t>
                      </a:r>
                      <a:endParaRPr b="1"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Params (30%)</a:t>
                      </a:r>
                      <a:endParaRPr b="1"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Params (70%)</a:t>
                      </a:r>
                      <a:endParaRPr b="1" sz="16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/>
                        <a:t>L1</a:t>
                      </a:r>
                      <a:endParaRPr i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91.71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91.61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8838650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1779829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/>
                        <a:t>L1/4 </a:t>
                      </a:r>
                      <a:endParaRPr i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91.24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91.12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8835852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1775829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/>
                        <a:t>L1/2</a:t>
                      </a:r>
                      <a:r>
                        <a:rPr lang="en"/>
                        <a:t>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91.86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91.37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8859907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1772747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/>
                        <a:t>L3/4</a:t>
                      </a:r>
                      <a:r>
                        <a:rPr lang="en"/>
                        <a:t>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91.59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91.65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8865653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1765178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/>
                        <a:t>TL1 </a:t>
                      </a:r>
                      <a:r>
                        <a:rPr lang="en"/>
                        <a:t>(a = 1.0)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91.89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91.55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8832892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1792061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/>
                        <a:t>TL1 </a:t>
                      </a:r>
                      <a:r>
                        <a:rPr lang="en"/>
                        <a:t>(a = 0.5)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91.84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91.74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8859391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1754922</a:t>
                      </a:r>
                      <a:endParaRPr b="1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7"/>
          <p:cNvSpPr txBox="1"/>
          <p:nvPr>
            <p:ph type="title"/>
          </p:nvPr>
        </p:nvSpPr>
        <p:spPr>
          <a:xfrm>
            <a:off x="311700" y="2325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Observations</a:t>
            </a:r>
            <a:endParaRPr/>
          </a:p>
        </p:txBody>
      </p:sp>
      <p:sp>
        <p:nvSpPr>
          <p:cNvPr id="193" name="Google Shape;193;p27"/>
          <p:cNvSpPr txBox="1"/>
          <p:nvPr>
            <p:ph idx="1" type="body"/>
          </p:nvPr>
        </p:nvSpPr>
        <p:spPr>
          <a:xfrm>
            <a:off x="311700" y="996975"/>
            <a:ext cx="8463000" cy="39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6707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45"/>
              <a:buChar char="●"/>
            </a:pPr>
            <a:r>
              <a:rPr lang="en" sz="1545"/>
              <a:t>Channel pruning achieves up to 10x parameter reduction, leading to significant memory savings.</a:t>
            </a:r>
            <a:br>
              <a:rPr lang="en" sz="1545"/>
            </a:br>
            <a:endParaRPr sz="1545"/>
          </a:p>
          <a:p>
            <a:pPr indent="-326707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45"/>
              <a:buChar char="●"/>
            </a:pPr>
            <a:r>
              <a:rPr lang="en" sz="1545"/>
              <a:t>Floating-point operation reductions reach around 50%, indicating substantial computational overhead decrease.</a:t>
            </a:r>
            <a:br>
              <a:rPr lang="en" sz="1545"/>
            </a:br>
            <a:endParaRPr sz="1545"/>
          </a:p>
          <a:p>
            <a:pPr indent="-326707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45"/>
              <a:buChar char="●"/>
            </a:pPr>
            <a:r>
              <a:rPr i="1" lang="en" sz="1545"/>
              <a:t>TL1</a:t>
            </a:r>
            <a:r>
              <a:rPr lang="en" sz="1545"/>
              <a:t> and </a:t>
            </a:r>
            <a:r>
              <a:rPr i="1" lang="en" sz="1545"/>
              <a:t>L1/2</a:t>
            </a:r>
            <a:r>
              <a:rPr lang="en" sz="1545"/>
              <a:t> nonconvex regularization techniques can maintain or improve mean test accuracy compared to L1.</a:t>
            </a:r>
            <a:br>
              <a:rPr lang="en" sz="1545"/>
            </a:br>
            <a:endParaRPr sz="1545"/>
          </a:p>
          <a:p>
            <a:pPr indent="-326707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45"/>
              <a:buChar char="●"/>
            </a:pPr>
            <a:r>
              <a:rPr i="1" lang="en" sz="1545"/>
              <a:t>TL1 (a = 1.0)</a:t>
            </a:r>
            <a:r>
              <a:rPr lang="en" sz="1545"/>
              <a:t> and </a:t>
            </a:r>
            <a:r>
              <a:rPr i="1" lang="en" sz="1545"/>
              <a:t>L1/2</a:t>
            </a:r>
            <a:r>
              <a:rPr lang="en" sz="1545"/>
              <a:t> show improved mean test accuracy over </a:t>
            </a:r>
            <a:r>
              <a:rPr i="1" lang="en" sz="1545"/>
              <a:t>L1</a:t>
            </a:r>
            <a:r>
              <a:rPr lang="en" sz="1545"/>
              <a:t>, highlighting their effectiveness.</a:t>
            </a:r>
            <a:br>
              <a:rPr lang="en" sz="1545"/>
            </a:br>
            <a:endParaRPr sz="1545"/>
          </a:p>
          <a:p>
            <a:pPr indent="-326707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45"/>
              <a:buChar char="●"/>
            </a:pPr>
            <a:r>
              <a:rPr i="1" lang="en" sz="1545"/>
              <a:t>L1/4</a:t>
            </a:r>
            <a:r>
              <a:rPr lang="en" sz="1545"/>
              <a:t> exhibits decreased test accuracy due to extensive channel pruning, emphasizing pruning percentage impact on model performance with nonconvex regularization.</a:t>
            </a:r>
            <a:endParaRPr sz="1545"/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1" sz="1545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8"/>
          <p:cNvSpPr txBox="1"/>
          <p:nvPr>
            <p:ph type="title"/>
          </p:nvPr>
        </p:nvSpPr>
        <p:spPr>
          <a:xfrm>
            <a:off x="311700" y="7171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99" name="Google Shape;199;p28"/>
          <p:cNvSpPr txBox="1"/>
          <p:nvPr>
            <p:ph idx="1" type="body"/>
          </p:nvPr>
        </p:nvSpPr>
        <p:spPr>
          <a:xfrm>
            <a:off x="340500" y="1813125"/>
            <a:ext cx="8463000" cy="264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6707" lvl="0" marL="457200" rtl="0" algn="l">
              <a:spcBef>
                <a:spcPts val="0"/>
              </a:spcBef>
              <a:spcAft>
                <a:spcPts val="0"/>
              </a:spcAft>
              <a:buSzPts val="1545"/>
              <a:buChar char="●"/>
            </a:pPr>
            <a:r>
              <a:rPr lang="en" sz="1545"/>
              <a:t>Introduces sparsity-induced regularization for automatic channel pruning without accuracy loss.</a:t>
            </a:r>
            <a:endParaRPr sz="1545"/>
          </a:p>
          <a:p>
            <a:pPr indent="-326707" lvl="0" marL="457200" rtl="0" algn="l">
              <a:spcBef>
                <a:spcPts val="0"/>
              </a:spcBef>
              <a:spcAft>
                <a:spcPts val="0"/>
              </a:spcAft>
              <a:buSzPts val="1545"/>
              <a:buChar char="●"/>
            </a:pPr>
            <a:r>
              <a:rPr lang="en" sz="1545"/>
              <a:t>Demonstrates up to 10x reduction in computational costs, decreased model size, and memory requirements.</a:t>
            </a:r>
            <a:endParaRPr sz="1545"/>
          </a:p>
          <a:p>
            <a:pPr indent="-326707" lvl="0" marL="457200" rtl="0" algn="l">
              <a:spcBef>
                <a:spcPts val="0"/>
              </a:spcBef>
              <a:spcAft>
                <a:spcPts val="0"/>
              </a:spcAft>
              <a:buSzPts val="1545"/>
              <a:buChar char="●"/>
            </a:pPr>
            <a:r>
              <a:rPr lang="en" sz="1545"/>
              <a:t>No significant training overhead; doesn't require specialized libraries or hardware for efficient inference.</a:t>
            </a:r>
            <a:endParaRPr sz="1545"/>
          </a:p>
          <a:p>
            <a:pPr indent="-326707" lvl="0" marL="457200" rtl="0" algn="l">
              <a:spcBef>
                <a:spcPts val="0"/>
              </a:spcBef>
              <a:spcAft>
                <a:spcPts val="0"/>
              </a:spcAft>
              <a:buSzPts val="1545"/>
              <a:buChar char="●"/>
            </a:pPr>
            <a:r>
              <a:rPr i="1" lang="en" sz="1545"/>
              <a:t>TL1</a:t>
            </a:r>
            <a:r>
              <a:rPr lang="en" sz="1545"/>
              <a:t>, and </a:t>
            </a:r>
            <a:r>
              <a:rPr i="1" lang="en" sz="1545"/>
              <a:t>L1/2</a:t>
            </a:r>
            <a:r>
              <a:rPr lang="en" sz="1545"/>
              <a:t> nonconvex regularizers outperform traditional </a:t>
            </a:r>
            <a:r>
              <a:rPr i="1" lang="en" sz="1545"/>
              <a:t>L1</a:t>
            </a:r>
            <a:r>
              <a:rPr lang="en" sz="1545"/>
              <a:t>, with </a:t>
            </a:r>
            <a:r>
              <a:rPr i="1" lang="en" sz="1545"/>
              <a:t>TL1 </a:t>
            </a:r>
            <a:r>
              <a:rPr lang="en" sz="1545"/>
              <a:t>preserving accuracy post-retraining and achieving superior compression.</a:t>
            </a:r>
            <a:endParaRPr sz="1545"/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545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9"/>
          <p:cNvSpPr txBox="1"/>
          <p:nvPr>
            <p:ph type="title"/>
          </p:nvPr>
        </p:nvSpPr>
        <p:spPr>
          <a:xfrm>
            <a:off x="311700" y="2325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Future-work</a:t>
            </a:r>
            <a:endParaRPr/>
          </a:p>
        </p:txBody>
      </p:sp>
      <p:sp>
        <p:nvSpPr>
          <p:cNvPr id="205" name="Google Shape;205;p29"/>
          <p:cNvSpPr txBox="1"/>
          <p:nvPr>
            <p:ph idx="1" type="body"/>
          </p:nvPr>
        </p:nvSpPr>
        <p:spPr>
          <a:xfrm>
            <a:off x="311700" y="1235000"/>
            <a:ext cx="8463000" cy="29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6707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45"/>
              <a:buChar char="●"/>
            </a:pPr>
            <a:r>
              <a:rPr b="1" lang="en" sz="1545"/>
              <a:t>Experimentation with Larger Models:</a:t>
            </a:r>
            <a:r>
              <a:rPr lang="en" sz="1545"/>
              <a:t> Extend method to ResNet and DenseNet to evaluate effectiveness across diverse architectures and datasets.</a:t>
            </a:r>
            <a:br>
              <a:rPr lang="en" sz="1545"/>
            </a:br>
            <a:endParaRPr sz="1545"/>
          </a:p>
          <a:p>
            <a:pPr indent="-326707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45"/>
              <a:buChar char="●"/>
            </a:pPr>
            <a:r>
              <a:rPr b="1" lang="en" sz="1545"/>
              <a:t>Exploration with SVHN &amp; CIFAR-100:</a:t>
            </a:r>
            <a:r>
              <a:rPr lang="en" sz="1545"/>
              <a:t> Assess scalability and performance on CIFAR-100 and SVHN datasets for insights into handling more complex data.</a:t>
            </a:r>
            <a:br>
              <a:rPr lang="en" sz="1545"/>
            </a:br>
            <a:endParaRPr sz="1545"/>
          </a:p>
          <a:p>
            <a:pPr indent="-326707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45"/>
              <a:buChar char="●"/>
            </a:pPr>
            <a:r>
              <a:rPr b="1" lang="en" sz="1545"/>
              <a:t>Assessment of Additional Nonconvex Regularizers:</a:t>
            </a:r>
            <a:r>
              <a:rPr lang="en" sz="1545"/>
              <a:t> </a:t>
            </a:r>
            <a:r>
              <a:rPr lang="en" sz="1545"/>
              <a:t>SCAD (Smoothly Clipped Absolute Deviation) and MCP (Minimax Concave Penalty) </a:t>
            </a:r>
            <a:br>
              <a:rPr lang="en" sz="1545"/>
            </a:br>
            <a:endParaRPr sz="1545"/>
          </a:p>
          <a:p>
            <a:pPr indent="-326707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45"/>
              <a:buChar char="●"/>
            </a:pPr>
            <a:r>
              <a:rPr b="1" lang="en" sz="1545"/>
              <a:t>Optimization for Real-World Deployment:</a:t>
            </a:r>
            <a:r>
              <a:rPr lang="en" sz="1545"/>
              <a:t> Optimize method for scalability, efficiency, and practical implementation, including enhancements for inference speed and memory usage.</a:t>
            </a:r>
            <a:endParaRPr sz="1545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0"/>
          <p:cNvSpPr txBox="1"/>
          <p:nvPr>
            <p:ph type="title"/>
          </p:nvPr>
        </p:nvSpPr>
        <p:spPr>
          <a:xfrm>
            <a:off x="236275" y="21049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1"/>
          <p:cNvSpPr txBox="1"/>
          <p:nvPr>
            <p:ph type="title"/>
          </p:nvPr>
        </p:nvSpPr>
        <p:spPr>
          <a:xfrm>
            <a:off x="236275" y="21049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Appendix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260675" y="5810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260675" y="1671025"/>
            <a:ext cx="8145300" cy="30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6707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45"/>
              <a:buChar char="●"/>
            </a:pPr>
            <a:r>
              <a:rPr lang="en" sz="1545"/>
              <a:t>CNN deployment challenges: </a:t>
            </a:r>
            <a:endParaRPr sz="1545"/>
          </a:p>
          <a:p>
            <a:pPr indent="-326707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45"/>
              <a:buChar char="○"/>
            </a:pPr>
            <a:r>
              <a:rPr lang="en" sz="1545"/>
              <a:t>model size</a:t>
            </a:r>
            <a:endParaRPr sz="1545"/>
          </a:p>
          <a:p>
            <a:pPr indent="-326707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45"/>
              <a:buChar char="○"/>
            </a:pPr>
            <a:r>
              <a:rPr lang="en" sz="1545"/>
              <a:t>memory</a:t>
            </a:r>
            <a:endParaRPr sz="1545"/>
          </a:p>
          <a:p>
            <a:pPr indent="-326707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45"/>
              <a:buChar char="○"/>
            </a:pPr>
            <a:r>
              <a:rPr lang="en" sz="1545"/>
              <a:t>computational complexity</a:t>
            </a:r>
            <a:endParaRPr sz="1545"/>
          </a:p>
          <a:p>
            <a:pPr indent="45720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45"/>
              <a:t>Hinders CNN deployment in real-world applications </a:t>
            </a:r>
            <a:br>
              <a:rPr lang="en" sz="1545"/>
            </a:br>
            <a:endParaRPr sz="1545"/>
          </a:p>
          <a:p>
            <a:pPr indent="-326707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545"/>
              <a:buChar char="●"/>
            </a:pPr>
            <a:r>
              <a:rPr lang="en" sz="1545"/>
              <a:t>Solutions:</a:t>
            </a:r>
            <a:endParaRPr sz="1545"/>
          </a:p>
          <a:p>
            <a:pPr indent="-326707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45"/>
              <a:buChar char="○"/>
            </a:pPr>
            <a:r>
              <a:rPr lang="en" sz="1545"/>
              <a:t>Compression</a:t>
            </a:r>
            <a:endParaRPr sz="1545"/>
          </a:p>
          <a:p>
            <a:pPr indent="-326707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45"/>
              <a:buChar char="○"/>
            </a:pPr>
            <a:r>
              <a:rPr lang="en" sz="1545"/>
              <a:t>sparsity-inducing techniques</a:t>
            </a:r>
            <a:br>
              <a:rPr lang="en" sz="1545"/>
            </a:br>
            <a:r>
              <a:rPr lang="en" sz="1545"/>
              <a:t>etc.</a:t>
            </a:r>
            <a:br>
              <a:rPr lang="en" sz="1545"/>
            </a:br>
            <a:endParaRPr sz="1545"/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SzPts val="935"/>
              <a:buNone/>
            </a:pPr>
            <a:r>
              <a:t/>
            </a:r>
            <a:endParaRPr sz="1545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2"/>
          <p:cNvSpPr txBox="1"/>
          <p:nvPr>
            <p:ph type="title"/>
          </p:nvPr>
        </p:nvSpPr>
        <p:spPr>
          <a:xfrm>
            <a:off x="311700" y="-565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Pruning with </a:t>
            </a:r>
            <a:r>
              <a:rPr i="1" lang="en"/>
              <a:t>Lp </a:t>
            </a:r>
            <a:r>
              <a:rPr lang="en"/>
              <a:t>regularization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32"/>
          <p:cNvSpPr txBox="1"/>
          <p:nvPr/>
        </p:nvSpPr>
        <p:spPr>
          <a:xfrm>
            <a:off x="494050" y="650850"/>
            <a:ext cx="4896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For p = 0.25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22" name="Google Shape;222;p32"/>
          <p:cNvPicPr preferRelativeResize="0"/>
          <p:nvPr/>
        </p:nvPicPr>
        <p:blipFill rotWithShape="1">
          <a:blip r:embed="rId3">
            <a:alphaModFix/>
          </a:blip>
          <a:srcRect b="-9890" l="-9890" r="0" t="0"/>
          <a:stretch/>
        </p:blipFill>
        <p:spPr>
          <a:xfrm>
            <a:off x="2524350" y="497825"/>
            <a:ext cx="2917650" cy="232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38925" y="548825"/>
            <a:ext cx="2660775" cy="208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81450" y="2819875"/>
            <a:ext cx="2739258" cy="216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01897" y="2786513"/>
            <a:ext cx="2689053" cy="216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3"/>
          <p:cNvSpPr txBox="1"/>
          <p:nvPr>
            <p:ph type="title"/>
          </p:nvPr>
        </p:nvSpPr>
        <p:spPr>
          <a:xfrm>
            <a:off x="311700" y="-565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Pruning with </a:t>
            </a:r>
            <a:r>
              <a:rPr i="1" lang="en"/>
              <a:t>Lp </a:t>
            </a:r>
            <a:r>
              <a:rPr lang="en"/>
              <a:t>regularization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33"/>
          <p:cNvSpPr txBox="1"/>
          <p:nvPr/>
        </p:nvSpPr>
        <p:spPr>
          <a:xfrm>
            <a:off x="494050" y="650850"/>
            <a:ext cx="2116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For p = 0.75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32" name="Google Shape;23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0850" y="635200"/>
            <a:ext cx="2689349" cy="21189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49988" y="2819887"/>
            <a:ext cx="2750205" cy="22045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30693" y="2784065"/>
            <a:ext cx="2736583" cy="224041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30701" y="530990"/>
            <a:ext cx="2623800" cy="20407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4"/>
          <p:cNvSpPr txBox="1"/>
          <p:nvPr>
            <p:ph type="title"/>
          </p:nvPr>
        </p:nvSpPr>
        <p:spPr>
          <a:xfrm>
            <a:off x="311700" y="-565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Pruning with </a:t>
            </a:r>
            <a:r>
              <a:rPr i="1" lang="en"/>
              <a:t>Lp </a:t>
            </a:r>
            <a:r>
              <a:rPr lang="en"/>
              <a:t>regularization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34"/>
          <p:cNvSpPr txBox="1"/>
          <p:nvPr/>
        </p:nvSpPr>
        <p:spPr>
          <a:xfrm>
            <a:off x="494050" y="650850"/>
            <a:ext cx="2116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For p = 2.0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42" name="Google Shape;24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1300" y="744950"/>
            <a:ext cx="2507609" cy="198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71300" y="2911550"/>
            <a:ext cx="2674823" cy="2112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34325" y="695161"/>
            <a:ext cx="2674825" cy="208041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34336" y="2864490"/>
            <a:ext cx="2726051" cy="22070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5"/>
          <p:cNvSpPr txBox="1"/>
          <p:nvPr>
            <p:ph type="title"/>
          </p:nvPr>
        </p:nvSpPr>
        <p:spPr>
          <a:xfrm>
            <a:off x="311700" y="-565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Pruning with </a:t>
            </a:r>
            <a:r>
              <a:rPr i="1" lang="en"/>
              <a:t>TL1 </a:t>
            </a:r>
            <a:r>
              <a:rPr lang="en"/>
              <a:t>regularization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35"/>
          <p:cNvSpPr txBox="1"/>
          <p:nvPr/>
        </p:nvSpPr>
        <p:spPr>
          <a:xfrm>
            <a:off x="494050" y="650850"/>
            <a:ext cx="2116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For a = 1.0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52" name="Google Shape;25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9875" y="694062"/>
            <a:ext cx="2699826" cy="20826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72451" y="612850"/>
            <a:ext cx="2849712" cy="217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59600" y="2819887"/>
            <a:ext cx="2720381" cy="2171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72448" y="2784066"/>
            <a:ext cx="2704553" cy="22070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6"/>
          <p:cNvSpPr txBox="1"/>
          <p:nvPr>
            <p:ph type="title"/>
          </p:nvPr>
        </p:nvSpPr>
        <p:spPr>
          <a:xfrm>
            <a:off x="311700" y="-565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Pruning with </a:t>
            </a:r>
            <a:r>
              <a:rPr i="1" lang="en"/>
              <a:t>TL1 </a:t>
            </a:r>
            <a:r>
              <a:rPr lang="en"/>
              <a:t>regularization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36"/>
          <p:cNvSpPr txBox="1"/>
          <p:nvPr/>
        </p:nvSpPr>
        <p:spPr>
          <a:xfrm>
            <a:off x="494050" y="650850"/>
            <a:ext cx="2116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For a = 0.5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62" name="Google Shape;26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8412" y="650850"/>
            <a:ext cx="2783750" cy="22663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29825" y="581708"/>
            <a:ext cx="2650399" cy="20857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47850" y="2819886"/>
            <a:ext cx="2724874" cy="217121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63149" y="2784065"/>
            <a:ext cx="2783747" cy="22070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260675" y="5810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260675" y="1671025"/>
            <a:ext cx="8145300" cy="30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6707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45"/>
              <a:buChar char="●"/>
            </a:pPr>
            <a:r>
              <a:rPr lang="en" sz="1545"/>
              <a:t>Need for further efficiency enhancement by innovative refinement strategies.</a:t>
            </a:r>
            <a:br>
              <a:rPr lang="en" sz="1545"/>
            </a:br>
            <a:endParaRPr sz="1545"/>
          </a:p>
          <a:p>
            <a:pPr indent="-326707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45"/>
              <a:buChar char="●"/>
            </a:pPr>
            <a:r>
              <a:rPr lang="en" sz="1545"/>
              <a:t>Nonconvex regularization techniques (</a:t>
            </a:r>
            <a:r>
              <a:rPr i="1" lang="en" sz="1545"/>
              <a:t>Lp</a:t>
            </a:r>
            <a:r>
              <a:rPr lang="en" sz="1545"/>
              <a:t> and </a:t>
            </a:r>
            <a:r>
              <a:rPr i="1" lang="en" sz="1545"/>
              <a:t>TL1</a:t>
            </a:r>
            <a:r>
              <a:rPr lang="en" sz="1545"/>
              <a:t> penalties) are promising.</a:t>
            </a:r>
            <a:br>
              <a:rPr lang="en" sz="1545"/>
            </a:br>
            <a:endParaRPr sz="1545"/>
          </a:p>
          <a:p>
            <a:pPr indent="-326707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45"/>
              <a:buChar char="●"/>
            </a:pPr>
            <a:r>
              <a:rPr lang="en" sz="1545"/>
              <a:t>Aim for improved performance without compromising accuracy.</a:t>
            </a:r>
            <a:endParaRPr sz="1545"/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SzPts val="935"/>
              <a:buNone/>
            </a:pPr>
            <a:r>
              <a:t/>
            </a:r>
            <a:endParaRPr sz="1545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454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VGG16 Architecture</a:t>
            </a:r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575" y="752850"/>
            <a:ext cx="7491526" cy="371962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6"/>
          <p:cNvSpPr txBox="1"/>
          <p:nvPr/>
        </p:nvSpPr>
        <p:spPr>
          <a:xfrm>
            <a:off x="2837088" y="4472475"/>
            <a:ext cx="31455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000"/>
              <a:t>Figure: </a:t>
            </a:r>
            <a:r>
              <a:rPr lang="en" sz="1145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Visualization</a:t>
            </a:r>
            <a:r>
              <a:rPr lang="en" sz="1000"/>
              <a:t> of VGG-16 architecture (</a:t>
            </a:r>
            <a:r>
              <a:rPr lang="en" sz="1000" u="sng">
                <a:solidFill>
                  <a:schemeClr val="hlink"/>
                </a:solidFill>
                <a:hlinkClick r:id="rId4"/>
              </a:rPr>
              <a:t>link</a:t>
            </a:r>
            <a:r>
              <a:rPr lang="en" sz="1000"/>
              <a:t>)</a:t>
            </a:r>
            <a:endParaRPr sz="1000"/>
          </a:p>
        </p:txBody>
      </p:sp>
      <p:sp>
        <p:nvSpPr>
          <p:cNvPr id="89" name="Google Shape;89;p16"/>
          <p:cNvSpPr txBox="1"/>
          <p:nvPr/>
        </p:nvSpPr>
        <p:spPr>
          <a:xfrm>
            <a:off x="4913950" y="354150"/>
            <a:ext cx="3000000" cy="7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45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Effective </a:t>
            </a:r>
            <a:r>
              <a:rPr lang="en" sz="1545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image classification</a:t>
            </a:r>
            <a:endParaRPr sz="1545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545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Approx. 20.04 M parameters</a:t>
            </a:r>
            <a:endParaRPr sz="1545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311700" y="7341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Non-convex Penalties</a:t>
            </a:r>
            <a:endParaRPr/>
          </a:p>
        </p:txBody>
      </p:sp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102950" y="1912875"/>
            <a:ext cx="8858700" cy="25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6707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45"/>
              <a:buChar char="●"/>
            </a:pPr>
            <a:r>
              <a:rPr i="1" lang="en" sz="1545"/>
              <a:t>Lp</a:t>
            </a:r>
            <a:r>
              <a:rPr lang="en" sz="1545"/>
              <a:t> and </a:t>
            </a:r>
            <a:r>
              <a:rPr i="1" lang="en" sz="1545"/>
              <a:t>TL1</a:t>
            </a:r>
            <a:r>
              <a:rPr lang="en" sz="1545"/>
              <a:t> boosts sparsity due to their non-convex behavior.</a:t>
            </a:r>
            <a:br>
              <a:rPr lang="en" sz="1545"/>
            </a:br>
            <a:endParaRPr sz="1545"/>
          </a:p>
          <a:p>
            <a:pPr indent="-326707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45"/>
              <a:buChar char="●"/>
            </a:pPr>
            <a:r>
              <a:rPr lang="en" sz="1545"/>
              <a:t>Higher sparsity ⇒ less bias in parameter selection, aiding in accurate pruning.</a:t>
            </a:r>
            <a:br>
              <a:rPr lang="en" sz="1545"/>
            </a:br>
            <a:endParaRPr sz="1545"/>
          </a:p>
          <a:p>
            <a:pPr indent="-326707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45"/>
              <a:buChar char="●"/>
            </a:pPr>
            <a:r>
              <a:rPr lang="en" sz="1545"/>
              <a:t>Fosters continuity, ensuring smoother transitions in parameter magnitudes.</a:t>
            </a:r>
            <a:endParaRPr sz="1545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45"/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SzPts val="935"/>
              <a:buNone/>
            </a:pPr>
            <a:r>
              <a:t/>
            </a:r>
            <a:endParaRPr sz="1545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311700" y="1644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Sparse Regularization</a:t>
            </a:r>
            <a:endParaRPr/>
          </a:p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311700" y="1132600"/>
            <a:ext cx="8463000" cy="36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6707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45"/>
              <a:buChar char="●"/>
            </a:pPr>
            <a:r>
              <a:rPr b="1" i="1" lang="en" sz="1545"/>
              <a:t>L1 </a:t>
            </a:r>
            <a:r>
              <a:rPr b="1" lang="en" sz="1545"/>
              <a:t>Regularization:</a:t>
            </a:r>
            <a:endParaRPr b="1" sz="1545"/>
          </a:p>
          <a:p>
            <a:pPr indent="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545"/>
          </a:p>
          <a:p>
            <a:pPr indent="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545"/>
          </a:p>
          <a:p>
            <a:pPr indent="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545"/>
              <a:t> </a:t>
            </a:r>
            <a:endParaRPr b="1" sz="1545"/>
          </a:p>
          <a:p>
            <a:pPr indent="-326707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545"/>
              <a:buChar char="●"/>
            </a:pPr>
            <a:r>
              <a:rPr b="1" i="1" lang="en" sz="1545"/>
              <a:t>Lp </a:t>
            </a:r>
            <a:r>
              <a:rPr b="1" lang="en" sz="1545"/>
              <a:t>Regularization:</a:t>
            </a:r>
            <a:endParaRPr b="1" sz="1545"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545"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545"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545"/>
          </a:p>
          <a:p>
            <a:pPr indent="-326707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545"/>
              <a:buChar char="●"/>
            </a:pPr>
            <a:r>
              <a:rPr b="1" i="1" lang="en" sz="1545"/>
              <a:t>TL1 </a:t>
            </a:r>
            <a:r>
              <a:rPr b="1" lang="en" sz="1545"/>
              <a:t>Regularization:</a:t>
            </a:r>
            <a:endParaRPr b="1" sz="1545"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1" sz="1545"/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1088" y="1343388"/>
            <a:ext cx="3724275" cy="92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74224" y="2619799"/>
            <a:ext cx="3678101" cy="92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74228" y="4104050"/>
            <a:ext cx="3678100" cy="7677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349025" y="369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Channel Pruning</a:t>
            </a:r>
            <a:endParaRPr/>
          </a:p>
        </p:txBody>
      </p:sp>
      <p:pic>
        <p:nvPicPr>
          <p:cNvPr id="110" name="Google Shape;1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1028" y="1057409"/>
            <a:ext cx="3853947" cy="30942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9025" y="991850"/>
            <a:ext cx="3775887" cy="3038047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9"/>
          <p:cNvSpPr/>
          <p:nvPr/>
        </p:nvSpPr>
        <p:spPr>
          <a:xfrm>
            <a:off x="4124914" y="2379756"/>
            <a:ext cx="796200" cy="449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3" name="Google Shape;113;p19"/>
          <p:cNvSpPr txBox="1"/>
          <p:nvPr/>
        </p:nvSpPr>
        <p:spPr>
          <a:xfrm>
            <a:off x="3078550" y="4312225"/>
            <a:ext cx="2227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Figure: Channel Pruning (</a:t>
            </a:r>
            <a:r>
              <a:rPr lang="en" sz="11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5"/>
              </a:rPr>
              <a:t>link</a:t>
            </a:r>
            <a:r>
              <a:rPr lang="en" sz="11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  <a:endParaRPr sz="11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title"/>
          </p:nvPr>
        </p:nvSpPr>
        <p:spPr>
          <a:xfrm>
            <a:off x="311700" y="1134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Channel-Level </a:t>
            </a:r>
            <a:r>
              <a:rPr lang="en"/>
              <a:t>Sparsity: Leveraging Scaling Layers</a:t>
            </a:r>
            <a:endParaRPr/>
          </a:p>
        </p:txBody>
      </p:sp>
      <p:sp>
        <p:nvSpPr>
          <p:cNvPr id="119" name="Google Shape;119;p20"/>
          <p:cNvSpPr/>
          <p:nvPr/>
        </p:nvSpPr>
        <p:spPr>
          <a:xfrm>
            <a:off x="311700" y="1251500"/>
            <a:ext cx="2414400" cy="816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Batch-norm weights as scaling factors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0" name="Google Shape;120;p20"/>
          <p:cNvSpPr/>
          <p:nvPr/>
        </p:nvSpPr>
        <p:spPr>
          <a:xfrm>
            <a:off x="3364800" y="1209125"/>
            <a:ext cx="2414400" cy="816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sparsity penalties to update weights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1" name="Google Shape;121;p20"/>
          <p:cNvSpPr/>
          <p:nvPr/>
        </p:nvSpPr>
        <p:spPr>
          <a:xfrm>
            <a:off x="6417900" y="1209125"/>
            <a:ext cx="2414400" cy="816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Sort weights by magnitudes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2" name="Google Shape;122;p20"/>
          <p:cNvSpPr/>
          <p:nvPr/>
        </p:nvSpPr>
        <p:spPr>
          <a:xfrm>
            <a:off x="6460400" y="3010850"/>
            <a:ext cx="2414400" cy="816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Identify channels linked to smaller weights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3" name="Google Shape;123;p20"/>
          <p:cNvSpPr/>
          <p:nvPr/>
        </p:nvSpPr>
        <p:spPr>
          <a:xfrm>
            <a:off x="3364800" y="3010850"/>
            <a:ext cx="2414400" cy="816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Set a pruning threshold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4" name="Google Shape;124;p20"/>
          <p:cNvSpPr/>
          <p:nvPr/>
        </p:nvSpPr>
        <p:spPr>
          <a:xfrm>
            <a:off x="2812200" y="1534325"/>
            <a:ext cx="466500" cy="165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5" name="Google Shape;125;p20"/>
          <p:cNvSpPr/>
          <p:nvPr/>
        </p:nvSpPr>
        <p:spPr>
          <a:xfrm>
            <a:off x="5865300" y="1534325"/>
            <a:ext cx="466500" cy="165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6" name="Google Shape;126;p20"/>
          <p:cNvSpPr/>
          <p:nvPr/>
        </p:nvSpPr>
        <p:spPr>
          <a:xfrm>
            <a:off x="7493400" y="2178025"/>
            <a:ext cx="159000" cy="5868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7" name="Google Shape;127;p20"/>
          <p:cNvSpPr/>
          <p:nvPr/>
        </p:nvSpPr>
        <p:spPr>
          <a:xfrm>
            <a:off x="5846700" y="3385550"/>
            <a:ext cx="503700" cy="1659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8" name="Google Shape;128;p20"/>
          <p:cNvSpPr/>
          <p:nvPr/>
        </p:nvSpPr>
        <p:spPr>
          <a:xfrm>
            <a:off x="311700" y="3010850"/>
            <a:ext cx="2414400" cy="816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Prune the channels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9" name="Google Shape;129;p20"/>
          <p:cNvSpPr/>
          <p:nvPr/>
        </p:nvSpPr>
        <p:spPr>
          <a:xfrm>
            <a:off x="2812200" y="3385550"/>
            <a:ext cx="503700" cy="1659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311700" y="6150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Re-training/Fine-Tuning for Recovery of Accuracy</a:t>
            </a:r>
            <a:endParaRPr/>
          </a:p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311700" y="1418800"/>
            <a:ext cx="8145300" cy="174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6707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45"/>
              <a:buChar char="●"/>
            </a:pPr>
            <a:r>
              <a:rPr lang="en" sz="1545"/>
              <a:t>The pruned model exhibits reduced accuracy due to the removal of potentially valuable channel information.</a:t>
            </a:r>
            <a:br>
              <a:rPr lang="en" sz="1545"/>
            </a:br>
            <a:endParaRPr sz="1545"/>
          </a:p>
          <a:p>
            <a:pPr indent="-326707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45"/>
              <a:buChar char="●"/>
            </a:pPr>
            <a:r>
              <a:rPr lang="en" sz="1545"/>
              <a:t>Fine-tuning process adjusts the remaining parameters, enabling the model to regain performance comparable to the original, unpruned model.</a:t>
            </a:r>
            <a:endParaRPr sz="1545"/>
          </a:p>
        </p:txBody>
      </p:sp>
      <p:sp>
        <p:nvSpPr>
          <p:cNvPr id="136" name="Google Shape;136;p21"/>
          <p:cNvSpPr/>
          <p:nvPr/>
        </p:nvSpPr>
        <p:spPr>
          <a:xfrm>
            <a:off x="204975" y="3528175"/>
            <a:ext cx="816300" cy="816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Initial CNN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7" name="Google Shape;137;p21"/>
          <p:cNvSpPr/>
          <p:nvPr/>
        </p:nvSpPr>
        <p:spPr>
          <a:xfrm>
            <a:off x="1639900" y="3528175"/>
            <a:ext cx="1217100" cy="816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Train with channel sparsity regularisation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8" name="Google Shape;138;p21"/>
          <p:cNvSpPr/>
          <p:nvPr/>
        </p:nvSpPr>
        <p:spPr>
          <a:xfrm>
            <a:off x="3607713" y="3528175"/>
            <a:ext cx="1217100" cy="816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Prune Channels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9" name="Google Shape;139;p21"/>
          <p:cNvSpPr/>
          <p:nvPr/>
        </p:nvSpPr>
        <p:spPr>
          <a:xfrm>
            <a:off x="5671550" y="3528175"/>
            <a:ext cx="1664400" cy="816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Re-train the pruned network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0" name="Google Shape;140;p21"/>
          <p:cNvSpPr/>
          <p:nvPr/>
        </p:nvSpPr>
        <p:spPr>
          <a:xfrm>
            <a:off x="8016000" y="3528175"/>
            <a:ext cx="816300" cy="816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Final compact</a:t>
            </a: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 CNN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1" name="Google Shape;141;p21"/>
          <p:cNvSpPr/>
          <p:nvPr/>
        </p:nvSpPr>
        <p:spPr>
          <a:xfrm>
            <a:off x="1113838" y="3847075"/>
            <a:ext cx="433500" cy="178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2" name="Google Shape;142;p21"/>
          <p:cNvSpPr/>
          <p:nvPr/>
        </p:nvSpPr>
        <p:spPr>
          <a:xfrm>
            <a:off x="2967175" y="3847075"/>
            <a:ext cx="433500" cy="178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3" name="Google Shape;143;p21"/>
          <p:cNvSpPr/>
          <p:nvPr/>
        </p:nvSpPr>
        <p:spPr>
          <a:xfrm>
            <a:off x="5031838" y="3847075"/>
            <a:ext cx="433500" cy="178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4" name="Google Shape;144;p21"/>
          <p:cNvSpPr/>
          <p:nvPr/>
        </p:nvSpPr>
        <p:spPr>
          <a:xfrm>
            <a:off x="7459213" y="3847075"/>
            <a:ext cx="433500" cy="178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