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0"/>
  </p:notesMasterIdLst>
  <p:sldIdLst>
    <p:sldId id="379" r:id="rId5"/>
    <p:sldId id="284" r:id="rId6"/>
    <p:sldId id="3190" r:id="rId7"/>
    <p:sldId id="3191" r:id="rId8"/>
    <p:sldId id="383" r:id="rId9"/>
  </p:sldIdLst>
  <p:sldSz cx="12192000" cy="6858000"/>
  <p:notesSz cx="6858000" cy="9144000"/>
  <p:embeddedFontLst>
    <p:embeddedFont>
      <p:font typeface="Slalom Sans" pitchFamily="2" charset="77"/>
      <p:regular r:id="rId11"/>
    </p:embeddedFont>
    <p:embeddedFont>
      <p:font typeface="Slalom Sans Bold" pitchFamily="2" charset="77"/>
      <p:bold r:id="rId12"/>
    </p:embeddedFont>
    <p:embeddedFont>
      <p:font typeface="Slalom Sans Light" pitchFamily="2" charset="7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" id="{32560B7E-5C9A-4B6D-A024-DB7C70BA23CC}">
          <p14:sldIdLst>
            <p14:sldId id="379"/>
          </p14:sldIdLst>
        </p14:section>
        <p14:section name="COVERS" id="{1BB7E2BE-67E5-48CC-9974-9D1BC5B763E5}">
          <p14:sldIdLst/>
        </p14:section>
        <p14:section name="INTRO COPYRIGHT" id="{4F0AE2C2-4F95-8647-88DB-40761E6BD3D9}">
          <p14:sldIdLst/>
        </p14:section>
        <p14:section name="OVERVIEWS &amp; INTRODUCTIONS" id="{478DAE57-6B5C-4CB1-A050-A05FEC3A838B}">
          <p14:sldIdLst/>
        </p14:section>
        <p14:section name="DIVIDERS" id="{99395293-5B5E-4D5B-AD4F-BB1D49A69BF3}">
          <p14:sldIdLst/>
        </p14:section>
        <p14:section name="ABOUT SLALOM/BUILD" id="{E76DC10B-4A61-0D43-B77F-E0A1BE507857}">
          <p14:sldIdLst/>
        </p14:section>
        <p14:section name="CONTENT" id="{2C7A89F7-0AD6-44BD-8CB5-49862C017157}">
          <p14:sldIdLst>
            <p14:sldId id="284"/>
            <p14:sldId id="3190"/>
            <p14:sldId id="3191"/>
            <p14:sldId id="383"/>
          </p14:sldIdLst>
        </p14:section>
        <p14:section name="QUOTES" id="{958916C4-5744-A941-B87E-B6ABAD937118}">
          <p14:sldIdLst/>
        </p14:section>
        <p14:section name="CHARTS &amp; GRAPHS" id="{2650375F-B497-4845-9BBE-3629AB3A5D3C}">
          <p14:sldIdLst/>
        </p14:section>
        <p14:section name="MAPS" id="{E518C9F6-8524-064A-9586-091398D9213C}">
          <p14:sldIdLst/>
        </p14:section>
        <p14:section name="TIMELINES" id="{652F3E2C-E5D3-BF41-8919-BB73264C7BAA}">
          <p14:sldIdLst/>
        </p14:section>
        <p14:section name="STORYTELLING" id="{EB16EDCE-63FD-0546-98F3-48B21C71AB9B}">
          <p14:sldIdLst/>
        </p14:section>
        <p14:section name="SPRO" id="{34AC2222-5DEF-4785-9FA9-5099303D806A}">
          <p14:sldIdLst/>
        </p14:section>
        <p14:section name="SLALOM / SLALOM BUILD" id="{1C055AE2-5682-45A6-B2D7-3792026B88EC}">
          <p14:sldIdLst/>
        </p14:section>
        <p14:section name="CLOSING &amp; COPYRIGHTS" id="{B73D0EDE-9D48-654E-9C22-DAE3E8CEC626}">
          <p14:sldIdLst/>
        </p14:section>
        <p14:section name="ICONS" id="{22C9D341-AA1F-4191-80BF-E4C8BA6DA5CA}">
          <p14:sldIdLst/>
        </p14:section>
        <p14:section name="LOGO LOCKUPS" id="{FAE0B10F-74B7-5C46-86B4-6E7AF599FB31}">
          <p14:sldIdLst/>
        </p14:section>
      </p14:sectionLst>
    </p:ext>
    <p:ext uri="{EFAFB233-063F-42B5-8137-9DF3F51BA10A}">
      <p15:sldGuideLst xmlns:p15="http://schemas.microsoft.com/office/powerpoint/2012/main">
        <p15:guide id="3" orient="horz" pos="2112" userDrawn="1">
          <p15:clr>
            <a:srgbClr val="A4A3A4"/>
          </p15:clr>
        </p15:guide>
        <p15:guide id="4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Knutson" initials="MK" lastIdx="2" clrIdx="0">
    <p:extLst>
      <p:ext uri="{19B8F6BF-5375-455C-9EA6-DF929625EA0E}">
        <p15:presenceInfo xmlns:p15="http://schemas.microsoft.com/office/powerpoint/2012/main" userId="S::molly.knutson@slalom.com::a70fdf9a-906a-4588-ae45-1e9dae09af34" providerId="AD"/>
      </p:ext>
    </p:extLst>
  </p:cmAuthor>
  <p:cmAuthor id="2" name="Kerry Rosellini" initials="KR" lastIdx="33" clrIdx="1">
    <p:extLst>
      <p:ext uri="{19B8F6BF-5375-455C-9EA6-DF929625EA0E}">
        <p15:presenceInfo xmlns:p15="http://schemas.microsoft.com/office/powerpoint/2012/main" userId="S::kerry.rosellini@slalom.com::1109f01c-a9ef-46b6-b2d9-ea5eb1dad21e" providerId="AD"/>
      </p:ext>
    </p:extLst>
  </p:cmAuthor>
  <p:cmAuthor id="3" name="Evan Dull" initials="ED" lastIdx="3" clrIdx="2">
    <p:extLst>
      <p:ext uri="{19B8F6BF-5375-455C-9EA6-DF929625EA0E}">
        <p15:presenceInfo xmlns:p15="http://schemas.microsoft.com/office/powerpoint/2012/main" userId="S::evan.dull@slalom.com::2abcf3d6-83c5-4483-a2e5-01ef6fcc0d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  <a:srgbClr val="EB4536"/>
    <a:srgbClr val="C61F36"/>
    <a:srgbClr val="E0DDD9"/>
    <a:srgbClr val="09091C"/>
    <a:srgbClr val="1BE1F2"/>
    <a:srgbClr val="ECECEC"/>
    <a:srgbClr val="7098A4"/>
    <a:srgbClr val="EB9027"/>
    <a:srgbClr val="E9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7"/>
    <p:restoredTop sz="96327"/>
  </p:normalViewPr>
  <p:slideViewPr>
    <p:cSldViewPr snapToGrid="0">
      <p:cViewPr varScale="1">
        <p:scale>
          <a:sx n="138" d="100"/>
          <a:sy n="138" d="100"/>
        </p:scale>
        <p:origin x="184" y="240"/>
      </p:cViewPr>
      <p:guideLst>
        <p:guide orient="horz" pos="211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8F5E64C8-9D9E-4CF5-AA89-8B029B5028BE}" type="datetimeFigureOut">
              <a:rPr lang="en-GB" smtClean="0"/>
              <a:pPr/>
              <a:t>09/11/2021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lalom Sans Light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lalom Sans Light" pitchFamily="2" charset="77"/>
              </a:defRPr>
            </a:lvl1pPr>
          </a:lstStyle>
          <a:p>
            <a:fld id="{C808EFC2-4632-4E01-92E9-1642575513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20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lalom Sans Ligh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©2021 Slalom, LLC CONFIDENTIAL &amp;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9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hird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151977" y="0"/>
            <a:ext cx="5040023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370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68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22479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2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256032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GB" sz="1800" b="1" baseline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0DA58-BC13-FD45-AC38-4C7561C7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8789-ECA5-154D-A5A3-C1959585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051F-C00B-EE4A-BCE9-17B6D83B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151BDA-5372-B543-B3DF-751015BC736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75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73823703-1C8A-9443-A8BB-5CAA5AFA61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29911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A5404B8-CDC3-0049-A387-A11C26176E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37946" y="1075079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2F6CDDE-F371-034D-92D5-2C1CEDC7BF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21875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69270F3-415A-A747-A765-D79D84ECCA6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29910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A15E3C8-4B29-6E4C-A195-D1A6A2F8CE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37946" y="215152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2181E5D8-DA79-7F46-9F57-6B034FF44D8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1875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6445F49E-CE65-4A4D-92A6-C6307BD6DD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29910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EEE3F9DB-EB9C-BE4F-823B-531877B81F5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237946" y="3123798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1F77D564-9108-AB40-8DD3-23D1F6FEE5B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21875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D040AF5-EB9A-084C-BDA7-CCD5375FBFD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29910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E908DD8D-7B9A-A14C-BB7C-594BDD68A24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37946" y="4096072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0848EB05-1277-4241-9AC1-B019C29756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21875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E310FA1B-E0C8-E84F-AC76-8CE15783E24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229910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6BC7121-4F04-324D-82DD-B62FC97BC9F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37946" y="5114644"/>
            <a:ext cx="1341437" cy="765294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311446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68B37E5-C47B-1641-9A35-83B5916C2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0695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0741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AF39D087-1DC6-3E46-87E9-485A71B342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05505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AF75F10-360C-DF47-B2BA-BB8A53920B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03539" y="2477649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57A78F6F-2FE5-AC44-9924-DCBFA03D448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0695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58B94BC4-2D82-5641-B93D-B4542C8230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60741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79B6033-59A8-F046-8FE6-5B57579A63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5505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33008A81-607B-6849-A0CB-72AC505EBAD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03539" y="4069103"/>
            <a:ext cx="1030237" cy="102850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6476B0B4-A6CB-7844-893F-4D11F4DD7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7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927F4-05E8-D342-8268-0975D9C26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719137"/>
            <a:ext cx="1638301" cy="1638301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1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Cirlc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EB84A92-0FA9-4942-941F-81B89584621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70862" y="-2596215"/>
            <a:ext cx="5775624" cy="5846438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60EBC7C-5BE1-5A4D-B786-5AEA3224448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2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205538" y="1079500"/>
            <a:ext cx="5373687" cy="516890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B38CDB-0EF0-3A45-A43C-F01C0A1442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2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9"/>
            <a:ext cx="10969625" cy="1939090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703DFA4D-2E1A-FD43-A649-6257A7870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2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2575817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4" hasCustomPrompt="1"/>
          </p:nvPr>
        </p:nvSpPr>
        <p:spPr>
          <a:xfrm>
            <a:off x="3436492" y="2159088"/>
            <a:ext cx="254696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2" name="Chart Placeholder 7"/>
          <p:cNvSpPr>
            <a:spLocks noGrp="1"/>
          </p:cNvSpPr>
          <p:nvPr>
            <p:ph type="chart" sz="quarter" idx="15" hasCustomPrompt="1"/>
          </p:nvPr>
        </p:nvSpPr>
        <p:spPr>
          <a:xfrm>
            <a:off x="6234366" y="2159088"/>
            <a:ext cx="254712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13" name="Chart Placeholder 7"/>
          <p:cNvSpPr>
            <a:spLocks noGrp="1"/>
          </p:cNvSpPr>
          <p:nvPr>
            <p:ph type="chart" sz="quarter" idx="16" hasCustomPrompt="1"/>
          </p:nvPr>
        </p:nvSpPr>
        <p:spPr>
          <a:xfrm>
            <a:off x="9032240" y="2159088"/>
            <a:ext cx="2547280" cy="2031911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0CEC0A5-7F25-A548-9739-2306DA0BFC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70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600" y="2159088"/>
            <a:ext cx="10969625" cy="3418679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chart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EF85BDC-4735-F64E-B956-A6CE8158F7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6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3" b="1" i="0">
                <a:solidFill>
                  <a:srgbClr val="58595B"/>
                </a:solidFill>
                <a:latin typeface="Slalom Sans Bold" panose="00000500000000000000" pitchFamily="50" charset="0"/>
                <a:cs typeface="Slalom Sans Bold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7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36228" y="571896"/>
            <a:ext cx="946172" cy="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- Dark blue background">
    <p:bg>
      <p:bgPr>
        <a:solidFill>
          <a:srgbClr val="090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Light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AC621AF-13F9-CA48-9E6E-5E651C3C2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9" cy="3185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E005-9238-4EDB-8632-E512DDF58CAA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lom Build - Dark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6DCCAE5-81E0-4F95-BC28-74328FF60048}" type="datetime1">
              <a:rPr lang="en-GB" smtClean="0"/>
              <a:pPr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8989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A9F39-F5C7-6A41-9AA4-7D0B6F739B8E}"/>
              </a:ext>
            </a:extLst>
          </p:cNvPr>
          <p:cNvSpPr txBox="1"/>
          <p:nvPr userDrawn="1"/>
        </p:nvSpPr>
        <p:spPr>
          <a:xfrm>
            <a:off x="7338447" y="-480447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endParaRPr lang="en-US" sz="1600" err="1">
              <a:latin typeface="Slalom Sans Light" panose="000004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B90202-AF53-8645-9B6F-7C03FF1AB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44100" y="540205"/>
            <a:ext cx="1638298" cy="3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243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object 3"/>
          <p:cNvSpPr/>
          <p:nvPr userDrawn="1"/>
        </p:nvSpPr>
        <p:spPr>
          <a:xfrm>
            <a:off x="0" y="652"/>
            <a:ext cx="12192000" cy="3428348"/>
          </a:xfrm>
          <a:custGeom>
            <a:avLst/>
            <a:gdLst/>
            <a:ahLst/>
            <a:cxnLst/>
            <a:rect l="l" t="t" r="r" b="b"/>
            <a:pathLst>
              <a:path w="20104100" h="5654675">
                <a:moveTo>
                  <a:pt x="20104099" y="0"/>
                </a:moveTo>
                <a:lnTo>
                  <a:pt x="0" y="0"/>
                </a:lnTo>
                <a:lnTo>
                  <a:pt x="0" y="5654278"/>
                </a:lnTo>
                <a:lnTo>
                  <a:pt x="20104099" y="5654278"/>
                </a:lnTo>
                <a:lnTo>
                  <a:pt x="20104099" y="0"/>
                </a:lnTo>
                <a:close/>
              </a:path>
            </a:pathLst>
          </a:custGeom>
          <a:solidFill>
            <a:srgbClr val="09091C"/>
          </a:solidFill>
        </p:spPr>
        <p:txBody>
          <a:bodyPr wrap="square" lIns="0" tIns="0" rIns="0" bIns="0" rtlCol="0"/>
          <a:lstStyle/>
          <a:p>
            <a:endParaRPr sz="66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DE47DC-FFF8-4743-BA47-162E531CE6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617200" y="559162"/>
            <a:ext cx="977900" cy="2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ourth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F92F-1A4C-4811-A2F0-0FC9FC2DF3E9}" type="datetime1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3949700" cy="365125"/>
          </a:xfrm>
        </p:spPr>
        <p:txBody>
          <a:bodyPr/>
          <a:lstStyle/>
          <a:p>
            <a:r>
              <a:rPr lang="en-US"/>
              <a:t>© SLALOM.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426102" y="0"/>
            <a:ext cx="3765898" cy="6858000"/>
          </a:xfrm>
          <a:solidFill>
            <a:schemeClr val="accent4">
              <a:lumMod val="50000"/>
            </a:schemeClr>
          </a:solidFill>
        </p:spPr>
        <p:txBody>
          <a:bodyPr bIns="2560320" anchor="ctr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insert 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10972800" cy="1518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19401"/>
            <a:ext cx="10972800" cy="312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62968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F6EF39B3-04F5-42A6-A55F-73F9A76E46F8}" type="datetime1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30689"/>
            <a:ext cx="3276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dirty="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11194"/>
            <a:ext cx="2971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lalom Sans Light" panose="00000400000000000000" pitchFamily="50" charset="0"/>
              </a:defRPr>
            </a:lvl1pPr>
          </a:lstStyle>
          <a:p>
            <a:fld id="{D89D76C3-A5A9-4168-BE2E-6A3D1757D9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4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49" r:id="rId3"/>
    <p:sldLayoutId id="2147483650" r:id="rId4"/>
    <p:sldLayoutId id="2147483664" r:id="rId5"/>
    <p:sldLayoutId id="2147483665" r:id="rId6"/>
    <p:sldLayoutId id="2147483657" r:id="rId7"/>
    <p:sldLayoutId id="2147483655" r:id="rId8"/>
    <p:sldLayoutId id="2147483658" r:id="rId9"/>
    <p:sldLayoutId id="2147483660" r:id="rId10"/>
    <p:sldLayoutId id="2147483659" r:id="rId11"/>
    <p:sldLayoutId id="2147483656" r:id="rId12"/>
    <p:sldLayoutId id="2147483670" r:id="rId13"/>
    <p:sldLayoutId id="2147483661" r:id="rId14"/>
    <p:sldLayoutId id="2147483671" r:id="rId15"/>
    <p:sldLayoutId id="2147483662" r:id="rId16"/>
    <p:sldLayoutId id="2147483666" r:id="rId17"/>
    <p:sldLayoutId id="2147483667" r:id="rId18"/>
    <p:sldLayoutId id="2147483668" r:id="rId19"/>
    <p:sldLayoutId id="2147483669" r:id="rId20"/>
    <p:sldLayoutId id="214748368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000" spc="-10" baseline="0">
          <a:solidFill>
            <a:schemeClr val="accent2"/>
          </a:solidFill>
          <a:latin typeface="Slalom Sans Bold" panose="000008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1800" kern="1200" baseline="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+mj-lt"/>
        <a:buAutoNum type="arabi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UcPeriod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Slalom Sans Light" panose="000004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81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38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pos="960" userDrawn="1">
          <p15:clr>
            <a:srgbClr val="F26B43"/>
          </p15:clr>
        </p15:guide>
        <p15:guide id="8" pos="1416" userDrawn="1">
          <p15:clr>
            <a:srgbClr val="F26B43"/>
          </p15:clr>
        </p15:guide>
        <p15:guide id="9" pos="1560" userDrawn="1">
          <p15:clr>
            <a:srgbClr val="F26B43"/>
          </p15:clr>
        </p15:guide>
        <p15:guide id="10" pos="1992" userDrawn="1">
          <p15:clr>
            <a:srgbClr val="F26B43"/>
          </p15:clr>
        </p15:guide>
        <p15:guide id="11" pos="2136" userDrawn="1">
          <p15:clr>
            <a:srgbClr val="F26B43"/>
          </p15:clr>
        </p15:guide>
        <p15:guide id="12" pos="2592" userDrawn="1">
          <p15:clr>
            <a:srgbClr val="F26B43"/>
          </p15:clr>
        </p15:guide>
        <p15:guide id="13" pos="2712" userDrawn="1">
          <p15:clr>
            <a:srgbClr val="F26B43"/>
          </p15:clr>
        </p15:guide>
        <p15:guide id="14" pos="3168" userDrawn="1">
          <p15:clr>
            <a:srgbClr val="F26B43"/>
          </p15:clr>
        </p15:guide>
        <p15:guide id="15" pos="3312" userDrawn="1">
          <p15:clr>
            <a:srgbClr val="F26B43"/>
          </p15:clr>
        </p15:guide>
        <p15:guide id="16" pos="3768" userDrawn="1">
          <p15:clr>
            <a:srgbClr val="F26B43"/>
          </p15:clr>
        </p15:guide>
        <p15:guide id="17" pos="3912" userDrawn="1">
          <p15:clr>
            <a:srgbClr val="F26B43"/>
          </p15:clr>
        </p15:guide>
        <p15:guide id="18" pos="4344" userDrawn="1">
          <p15:clr>
            <a:srgbClr val="F26B43"/>
          </p15:clr>
        </p15:guide>
        <p15:guide id="19" pos="4488" userDrawn="1">
          <p15:clr>
            <a:srgbClr val="F26B43"/>
          </p15:clr>
        </p15:guide>
        <p15:guide id="20" pos="4944" userDrawn="1">
          <p15:clr>
            <a:srgbClr val="F26B43"/>
          </p15:clr>
        </p15:guide>
        <p15:guide id="21" pos="5088" userDrawn="1">
          <p15:clr>
            <a:srgbClr val="F26B43"/>
          </p15:clr>
        </p15:guide>
        <p15:guide id="22" pos="5520" userDrawn="1">
          <p15:clr>
            <a:srgbClr val="F26B43"/>
          </p15:clr>
        </p15:guide>
        <p15:guide id="23" pos="5664" userDrawn="1">
          <p15:clr>
            <a:srgbClr val="F26B43"/>
          </p15:clr>
        </p15:guide>
        <p15:guide id="24" pos="6120" userDrawn="1">
          <p15:clr>
            <a:srgbClr val="F26B43"/>
          </p15:clr>
        </p15:guide>
        <p15:guide id="25" pos="6264" userDrawn="1">
          <p15:clr>
            <a:srgbClr val="F26B43"/>
          </p15:clr>
        </p15:guide>
        <p15:guide id="26" pos="6696" userDrawn="1">
          <p15:clr>
            <a:srgbClr val="F26B43"/>
          </p15:clr>
        </p15:guide>
        <p15:guide id="27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object 2"/>
          <p:cNvSpPr txBox="1"/>
          <p:nvPr/>
        </p:nvSpPr>
        <p:spPr>
          <a:xfrm>
            <a:off x="601741" y="4195046"/>
            <a:ext cx="5382370" cy="99041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3080">
              <a:lnSpc>
                <a:spcPct val="130000"/>
              </a:lnSpc>
            </a:pPr>
            <a:r>
              <a:rPr lang="en-US" sz="1600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 </a:t>
            </a:r>
            <a:endParaRPr lang="en-US" sz="16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01741" y="1028428"/>
            <a:ext cx="2560559" cy="20769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>
              <a:spcBef>
                <a:spcPts val="55"/>
              </a:spcBef>
            </a:pPr>
            <a:r>
              <a:rPr lang="en-US" sz="1304" dirty="0">
                <a:solidFill>
                  <a:srgbClr val="FFFFFF"/>
                </a:solidFill>
                <a:latin typeface="Slalom Sans Light" pitchFamily="2" charset="77"/>
                <a:cs typeface="SlalomSans-Light"/>
              </a:rPr>
              <a:t>10 November 2021</a:t>
            </a:r>
            <a:endParaRPr sz="1304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611784" y="1344502"/>
            <a:ext cx="9086147" cy="2162331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/>
          <a:p>
            <a:pPr marL="7700" marR="21945" indent="2310">
              <a:spcBef>
                <a:spcPts val="55"/>
              </a:spcBef>
            </a:pPr>
            <a:r>
              <a:rPr lang="en-US" sz="7003" b="1" spc="-150" dirty="0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Selling CI/CD</a:t>
            </a:r>
          </a:p>
          <a:p>
            <a:pPr marL="7700" marR="21945" indent="2310">
              <a:spcBef>
                <a:spcPts val="55"/>
              </a:spcBef>
            </a:pPr>
            <a:r>
              <a:rPr lang="en-US" sz="7003" b="1" spc="-150" dirty="0" err="1">
                <a:solidFill>
                  <a:srgbClr val="FFFFFF"/>
                </a:solidFill>
                <a:latin typeface="Slalom Sans Bold" pitchFamily="2" charset="0"/>
                <a:cs typeface="Slalom Sans Bold"/>
              </a:rPr>
              <a:t>UdaPeople</a:t>
            </a:r>
            <a:endParaRPr sz="7003" b="1" spc="-150" dirty="0">
              <a:latin typeface="Slalom Sans Bold" pitchFamily="2" charset="0"/>
              <a:cs typeface="Slalo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7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What is CI/CD?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601740" y="3001618"/>
            <a:ext cx="350881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Integration (CI)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2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"</a:t>
            </a:r>
            <a:r>
              <a:rPr lang="en-US" sz="1200" dirty="0"/>
              <a:t>Continuous integration (CI) is </a:t>
            </a:r>
            <a:r>
              <a:rPr lang="en-US" sz="1200" b="1" dirty="0"/>
              <a:t>the practice of automating the integration of code changes from multiple contributors into a single software project</a:t>
            </a:r>
            <a:r>
              <a:rPr lang="en-US" sz="1200" dirty="0"/>
              <a:t>. It's a primary DevOps best practice, allowing developers to frequently merge code changes into a central repository where builds and tests then run.”</a:t>
            </a:r>
            <a:endParaRPr lang="en-US" sz="12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C9B0880-0942-BE44-B220-C443C4A02842}"/>
              </a:ext>
            </a:extLst>
          </p:cNvPr>
          <p:cNvSpPr txBox="1"/>
          <p:nvPr/>
        </p:nvSpPr>
        <p:spPr>
          <a:xfrm>
            <a:off x="4305300" y="3001618"/>
            <a:ext cx="354330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Deployment (CD)</a:t>
            </a:r>
            <a:endParaRPr lang="en-US"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“</a:t>
            </a:r>
            <a:r>
              <a:rPr lang="en-US" sz="1100" dirty="0"/>
              <a:t>Continuous Deployment (CD) is </a:t>
            </a:r>
            <a:r>
              <a:rPr lang="en-US" sz="1100" b="1" dirty="0"/>
              <a:t>a software release process that uses automated testing to validate if changes to a codebase</a:t>
            </a:r>
            <a:r>
              <a:rPr lang="en-US" sz="1100" dirty="0"/>
              <a:t> are correct and stable for immediate autonomous deployment to a production environment. The software release cycle has evolved over time.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”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6217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8161259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Benefits In Practice?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4D6B148-FE35-8D4B-88E5-7F8B2BF80723}"/>
              </a:ext>
            </a:extLst>
          </p:cNvPr>
          <p:cNvSpPr txBox="1"/>
          <p:nvPr/>
        </p:nvSpPr>
        <p:spPr>
          <a:xfrm>
            <a:off x="601740" y="3001618"/>
            <a:ext cx="350881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Integration (CI)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EF8A98C-509F-E74B-B1ED-6C82118C1B91}"/>
              </a:ext>
            </a:extLst>
          </p:cNvPr>
          <p:cNvSpPr txBox="1"/>
          <p:nvPr/>
        </p:nvSpPr>
        <p:spPr>
          <a:xfrm>
            <a:off x="4305300" y="3001618"/>
            <a:ext cx="354330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Deployment (CD)</a:t>
            </a:r>
            <a:endParaRPr lang="en-US"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46354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76C3-A5A9-4168-BE2E-6A3D1757D92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1740" y="1204524"/>
            <a:ext cx="9267817" cy="1700158"/>
          </a:xfrm>
          <a:prstGeom prst="rect">
            <a:avLst/>
          </a:prstGeom>
        </p:spPr>
        <p:txBody>
          <a:bodyPr vert="horz" wrap="square" lIns="0" tIns="7315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 marR="16170">
              <a:lnSpc>
                <a:spcPct val="100200"/>
              </a:lnSpc>
              <a:spcBef>
                <a:spcPts val="58"/>
              </a:spcBef>
            </a:pPr>
            <a:r>
              <a:rPr lang="en-GB" sz="5500" spc="-150" dirty="0">
                <a:solidFill>
                  <a:srgbClr val="151527"/>
                </a:solidFill>
              </a:rPr>
              <a:t>Benefits vs Cost Analysis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37D13C3-C22F-2547-ADAD-E67DC8B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30689"/>
            <a:ext cx="4013200" cy="365125"/>
          </a:xfrm>
        </p:spPr>
        <p:txBody>
          <a:bodyPr/>
          <a:lstStyle/>
          <a:p>
            <a:r>
              <a:rPr lang="en-US" dirty="0"/>
              <a:t>© 2021 Slalom, LLC CONFIDENTIAL &amp; PROPRIETARY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61A4C4A-0F01-3C4B-98B0-EC46FAF3FDB0}"/>
              </a:ext>
            </a:extLst>
          </p:cNvPr>
          <p:cNvSpPr txBox="1"/>
          <p:nvPr/>
        </p:nvSpPr>
        <p:spPr>
          <a:xfrm>
            <a:off x="601740" y="3001618"/>
            <a:ext cx="3508811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Integration (CI)</a:t>
            </a:r>
            <a:endParaRPr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lang="en-US"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Fuga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 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 il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lang="en-US" sz="1100" dirty="0">
              <a:latin typeface="Slalom Sans Light" pitchFamily="2" charset="77"/>
              <a:cs typeface="SlalomSans-Light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B302C2D-E492-9B4E-8CDD-7F13729442BA}"/>
              </a:ext>
            </a:extLst>
          </p:cNvPr>
          <p:cNvSpPr txBox="1"/>
          <p:nvPr/>
        </p:nvSpPr>
        <p:spPr>
          <a:xfrm>
            <a:off x="4305300" y="3001618"/>
            <a:ext cx="3543300" cy="2270164"/>
          </a:xfrm>
          <a:prstGeom prst="rect">
            <a:avLst/>
          </a:prstGeom>
        </p:spPr>
        <p:txBody>
          <a:bodyPr vert="horz" wrap="square" lIns="0" tIns="9625" rIns="0" bIns="0" rtlCol="0">
            <a:noAutofit/>
          </a:bodyPr>
          <a:lstStyle/>
          <a:p>
            <a:pPr marL="7700">
              <a:spcBef>
                <a:spcPts val="76"/>
              </a:spcBef>
            </a:pPr>
            <a:r>
              <a:rPr lang="en-US" sz="1200" b="1" dirty="0">
                <a:solidFill>
                  <a:srgbClr val="151527"/>
                </a:solidFill>
                <a:latin typeface="Slalom Sans Bold"/>
                <a:cs typeface="Slalom Sans Bold"/>
              </a:rPr>
              <a:t>Continuous Deployment (CD)</a:t>
            </a:r>
            <a:endParaRPr lang="en-US" sz="1200" dirty="0">
              <a:latin typeface="Slalom Sans"/>
              <a:cs typeface="Slalom Sans"/>
            </a:endParaRPr>
          </a:p>
          <a:p>
            <a:pPr marL="7700" marR="44275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Beremod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maximusaesto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dunt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que 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parit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invere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nullit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et,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simporiatium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et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exceatibus</a:t>
            </a:r>
            <a:r>
              <a:rPr lang="en-US" sz="1100" dirty="0">
                <a:latin typeface="Slalom Sans Light" pitchFamily="2" charset="77"/>
                <a:cs typeface="SlalomSans-Light"/>
              </a:rPr>
              <a:t> 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laborro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to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doluptiati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optatincid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ut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ma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simint</a:t>
            </a:r>
            <a:r>
              <a:rPr lang="en-US"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</a:t>
            </a:r>
            <a:endParaRPr sz="1100" dirty="0">
              <a:latin typeface="Slalom Sans Light" pitchFamily="2" charset="77"/>
              <a:cs typeface="SlalomSans-Light"/>
            </a:endParaRPr>
          </a:p>
          <a:p>
            <a:pPr marL="7700" marR="3080">
              <a:lnSpc>
                <a:spcPct val="130000"/>
              </a:lnSpc>
              <a:spcBef>
                <a:spcPts val="700"/>
              </a:spcBef>
            </a:pPr>
            <a:r>
              <a:rPr lang="en-US"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uga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.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necupta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consequ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osseritem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quis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eium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faceperibus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re lab il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idi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</a:t>
            </a:r>
            <a:r>
              <a:rPr sz="1100" dirty="0" err="1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reratem</a:t>
            </a:r>
            <a:r>
              <a:rPr sz="1100" dirty="0">
                <a:solidFill>
                  <a:srgbClr val="151527"/>
                </a:solidFill>
                <a:latin typeface="Slalom Sans Light" pitchFamily="2" charset="77"/>
                <a:cs typeface="SlalomSans-Light"/>
              </a:rPr>
              <a:t> ipsum.</a:t>
            </a:r>
            <a:endParaRPr sz="1100" dirty="0">
              <a:latin typeface="Slalom Sans Light" pitchFamily="2" charset="77"/>
              <a:cs typeface="SlalomSans-Light"/>
            </a:endParaRPr>
          </a:p>
        </p:txBody>
      </p:sp>
    </p:spTree>
    <p:extLst>
      <p:ext uri="{BB962C8B-B14F-4D97-AF65-F5344CB8AC3E}">
        <p14:creationId xmlns:p14="http://schemas.microsoft.com/office/powerpoint/2010/main" val="5824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601741" y="836634"/>
            <a:ext cx="5631268" cy="976879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55E1178-E20B-B143-9B8A-A532F9096D10}"/>
              </a:ext>
            </a:extLst>
          </p:cNvPr>
          <p:cNvSpPr txBox="1">
            <a:spLocks/>
          </p:cNvSpPr>
          <p:nvPr/>
        </p:nvSpPr>
        <p:spPr>
          <a:xfrm>
            <a:off x="601741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7" name="Picture Placeholder 6" descr="A close - up of a cable&#10;&#10;Description automatically generated with medium confidence">
            <a:extLst>
              <a:ext uri="{FF2B5EF4-FFF2-40B4-BE49-F238E27FC236}">
                <a16:creationId xmlns:a16="http://schemas.microsoft.com/office/drawing/2014/main" id="{086876D9-883E-BF46-BB8F-B0EB02FA27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AEE52D9-8AFD-B746-8163-8DAF02F7524A}"/>
              </a:ext>
            </a:extLst>
          </p:cNvPr>
          <p:cNvSpPr txBox="1">
            <a:spLocks/>
          </p:cNvSpPr>
          <p:nvPr/>
        </p:nvSpPr>
        <p:spPr>
          <a:xfrm>
            <a:off x="609600" y="836634"/>
            <a:ext cx="5631268" cy="1920854"/>
          </a:xfrm>
          <a:prstGeom prst="rect">
            <a:avLst/>
          </a:prstGeom>
        </p:spPr>
        <p:txBody>
          <a:bodyPr vert="horz" wrap="square" lIns="0" tIns="6930" rIns="0" bIns="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000" spc="-10" baseline="0">
                <a:solidFill>
                  <a:schemeClr val="accent2"/>
                </a:solidFill>
                <a:latin typeface="Slalom Sans Bold" panose="00000800000000000000" pitchFamily="50" charset="0"/>
                <a:ea typeface="+mj-ea"/>
                <a:cs typeface="+mj-cs"/>
              </a:defRPr>
            </a:lvl1pPr>
          </a:lstStyle>
          <a:p>
            <a:pPr marL="7700">
              <a:spcBef>
                <a:spcPts val="55"/>
              </a:spcBef>
            </a:pPr>
            <a:r>
              <a:rPr lang="en-GB" sz="7003" spc="-15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B982-E7F5-2D4B-AB71-1EEC0469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0" y="558800"/>
            <a:ext cx="977900" cy="2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alom 2021">
      <a:dk1>
        <a:srgbClr val="1E1E1E"/>
      </a:dk1>
      <a:lt1>
        <a:srgbClr val="FFFFFF"/>
      </a:lt1>
      <a:dk2>
        <a:srgbClr val="767676"/>
      </a:dk2>
      <a:lt2>
        <a:srgbClr val="F9F9F9"/>
      </a:lt2>
      <a:accent1>
        <a:srgbClr val="0C62FB"/>
      </a:accent1>
      <a:accent2>
        <a:srgbClr val="09091C"/>
      </a:accent2>
      <a:accent3>
        <a:srgbClr val="9B9B9B"/>
      </a:accent3>
      <a:accent4>
        <a:srgbClr val="DBDBDB"/>
      </a:accent4>
      <a:accent5>
        <a:srgbClr val="BEF2FF"/>
      </a:accent5>
      <a:accent6>
        <a:srgbClr val="1BE1F2"/>
      </a:accent6>
      <a:hlink>
        <a:srgbClr val="FEFCFB"/>
      </a:hlink>
      <a:folHlink>
        <a:srgbClr val="D9DDDD"/>
      </a:folHlink>
    </a:clrScheme>
    <a:fontScheme name="Slalom Build fonts">
      <a:majorFont>
        <a:latin typeface="Slalom Sans Bold"/>
        <a:ea typeface=""/>
        <a:cs typeface=""/>
      </a:majorFont>
      <a:minorFont>
        <a:latin typeface="Slalom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182880" tIns="182880" rIns="91440" rtlCol="0" anchor="t"/>
      <a:lstStyle>
        <a:defPPr>
          <a:defRPr dirty="0" err="1" smtClean="0">
            <a:solidFill>
              <a:schemeClr val="accent2"/>
            </a:solidFill>
            <a:latin typeface="Slalom Sans Light" panose="000004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>
        <a:noAutofit/>
      </a:bodyPr>
      <a:lstStyle>
        <a:defPPr>
          <a:defRPr sz="1600" dirty="0" err="1" smtClean="0">
            <a:latin typeface="Slalom Sans Light" panose="000004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_Build_Slalom_Sans_template_210419.pptx" id="{ED2BF4B3-9582-4EB9-9419-29486D1A4993}" vid="{28CB02EB-984F-4969-9D03-4A56381ECD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06D8940D7E474C81206741DFF1A187" ma:contentTypeVersion="2" ma:contentTypeDescription="Create a new document." ma:contentTypeScope="" ma:versionID="4a7cea56504639e33412c5f5b9fc44f5">
  <xsd:schema xmlns:xsd="http://www.w3.org/2001/XMLSchema" xmlns:xs="http://www.w3.org/2001/XMLSchema" xmlns:p="http://schemas.microsoft.com/office/2006/metadata/properties" xmlns:ns2="688f81b3-add1-4848-9903-9e79280bdbc2" targetNamespace="http://schemas.microsoft.com/office/2006/metadata/properties" ma:root="true" ma:fieldsID="fca95ec89f486fa20a116f523121f4f8" ns2:_="">
    <xsd:import namespace="688f81b3-add1-4848-9903-9e79280bdb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f81b3-add1-4848-9903-9e79280bd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7B5F0C-13AD-49D2-9545-53DD10300E5D}">
  <ds:schemaRefs>
    <ds:schemaRef ds:uri="http://purl.org/dc/dcmitype/"/>
    <ds:schemaRef ds:uri="http://schemas.microsoft.com/office/2006/documentManagement/types"/>
    <ds:schemaRef ds:uri="http://www.w3.org/XML/1998/namespace"/>
    <ds:schemaRef ds:uri="688f81b3-add1-4848-9903-9e79280bdbc2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345B7BB3-E76E-4AF0-925F-98C0CCE54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8f81b3-add1-4848-9903-9e79280bd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29816E-A34A-478F-BB60-AA115C97BC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356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Slalom Sans Bold</vt:lpstr>
      <vt:lpstr>Arial</vt:lpstr>
      <vt:lpstr>Slalom Sans Light</vt:lpstr>
      <vt:lpstr>Slalom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Sarecha</dc:creator>
  <cp:lastModifiedBy>Nikhil Sarecha</cp:lastModifiedBy>
  <cp:revision>3</cp:revision>
  <dcterms:created xsi:type="dcterms:W3CDTF">2021-11-09T17:00:56Z</dcterms:created>
  <dcterms:modified xsi:type="dcterms:W3CDTF">2021-11-09T22:45:44Z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0x0101002106D8940D7E474C81206741DFF1A187</vt:lpwstr>
  </property>
</Properties>
</file>