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6"/>
  </p:notesMasterIdLst>
  <p:sldIdLst>
    <p:sldId id="299" r:id="rId2"/>
    <p:sldId id="340" r:id="rId3"/>
    <p:sldId id="1991016189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3BF"/>
    <a:srgbClr val="878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533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BE042-725D-432A-B85B-0F68F40F3EE2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52C4E-6DD2-487A-AAC6-54C421DA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5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6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3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9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2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6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630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FFC000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7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5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2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114-DEA4-4ACB-A321-745B1080C5B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062F-3FA4-4497-A306-8CE92272FE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8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ahuhah.com/i/red-tech-wallpaper-free-v6p9f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2" b="58197"/>
          <a:stretch/>
        </p:blipFill>
        <p:spPr bwMode="auto">
          <a:xfrm>
            <a:off x="0" y="2"/>
            <a:ext cx="12192000" cy="8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nitor-logo2.fw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880974" y="138514"/>
            <a:ext cx="1178609" cy="6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8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67127" cy="6858000"/>
          </a:xfrm>
          <a:prstGeom prst="rect">
            <a:avLst/>
          </a:prstGeom>
        </p:spPr>
      </p:pic>
      <p:pic>
        <p:nvPicPr>
          <p:cNvPr id="5" name="Picture 4" descr="nitor-logo2.fw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9719" y="375675"/>
            <a:ext cx="1617749" cy="89933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3683355"/>
            <a:ext cx="12267126" cy="2189409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>
                <a:solidFill>
                  <a:srgbClr val="FFC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Tracker SDK and API</a:t>
            </a:r>
          </a:p>
        </p:txBody>
      </p:sp>
    </p:spTree>
    <p:extLst>
      <p:ext uri="{BB962C8B-B14F-4D97-AF65-F5344CB8AC3E}">
        <p14:creationId xmlns:p14="http://schemas.microsoft.com/office/powerpoint/2010/main" val="279614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937AE7D3-68B3-4B7B-8ACB-7B9C1FE24D10}"/>
              </a:ext>
            </a:extLst>
          </p:cNvPr>
          <p:cNvSpPr txBox="1"/>
          <p:nvPr/>
        </p:nvSpPr>
        <p:spPr>
          <a:xfrm>
            <a:off x="4122552" y="3460940"/>
            <a:ext cx="101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Tracker API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76EBC6-1ABC-45F8-80D7-CC36C480BF2A}"/>
              </a:ext>
            </a:extLst>
          </p:cNvPr>
          <p:cNvSpPr txBox="1"/>
          <p:nvPr/>
        </p:nvSpPr>
        <p:spPr>
          <a:xfrm>
            <a:off x="1928652" y="3379713"/>
            <a:ext cx="1538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Tracker SDK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Tracker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5D270E-8DB9-47B5-991A-71DCB8E1756B}"/>
              </a:ext>
            </a:extLst>
          </p:cNvPr>
          <p:cNvSpPr txBox="1"/>
          <p:nvPr/>
        </p:nvSpPr>
        <p:spPr>
          <a:xfrm>
            <a:off x="6565411" y="5116244"/>
            <a:ext cx="93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Store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Backplane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62BFBE-39E8-485F-A125-BB87CB58D83E}"/>
              </a:ext>
            </a:extLst>
          </p:cNvPr>
          <p:cNvSpPr txBox="1"/>
          <p:nvPr/>
        </p:nvSpPr>
        <p:spPr>
          <a:xfrm>
            <a:off x="1876441" y="5831367"/>
            <a:ext cx="121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 Notifications with Signal 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A3DE1FD-105F-46F2-BF83-9B2BB52B3D41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2139964" y="3672101"/>
            <a:ext cx="1327082" cy="4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2831C81-C560-4B6D-A4C6-A1287E84AB75}"/>
              </a:ext>
            </a:extLst>
          </p:cNvPr>
          <p:cNvCxnSpPr>
            <a:cxnSpLocks/>
          </p:cNvCxnSpPr>
          <p:nvPr/>
        </p:nvCxnSpPr>
        <p:spPr>
          <a:xfrm>
            <a:off x="6417207" y="4497935"/>
            <a:ext cx="0" cy="9019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05D3B64-A63B-42D6-BB00-D40BC82F0D6B}"/>
              </a:ext>
            </a:extLst>
          </p:cNvPr>
          <p:cNvCxnSpPr>
            <a:cxnSpLocks/>
          </p:cNvCxnSpPr>
          <p:nvPr/>
        </p:nvCxnSpPr>
        <p:spPr>
          <a:xfrm>
            <a:off x="6417207" y="5391117"/>
            <a:ext cx="1272311" cy="17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94E221C-321A-4214-8DB4-9E06B8345383}"/>
              </a:ext>
            </a:extLst>
          </p:cNvPr>
          <p:cNvCxnSpPr>
            <a:cxnSpLocks/>
          </p:cNvCxnSpPr>
          <p:nvPr/>
        </p:nvCxnSpPr>
        <p:spPr>
          <a:xfrm flipH="1" flipV="1">
            <a:off x="1727196" y="4301426"/>
            <a:ext cx="460775" cy="8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1E3C85DE-4024-42FA-9D10-B67D63443A60}"/>
              </a:ext>
            </a:extLst>
          </p:cNvPr>
          <p:cNvSpPr/>
          <p:nvPr/>
        </p:nvSpPr>
        <p:spPr>
          <a:xfrm>
            <a:off x="3701151" y="2852482"/>
            <a:ext cx="4705434" cy="150128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Title 3">
            <a:extLst>
              <a:ext uri="{FF2B5EF4-FFF2-40B4-BE49-F238E27FC236}">
                <a16:creationId xmlns:a16="http://schemas.microsoft.com/office/drawing/2014/main" id="{6B3731F0-E4A3-4903-BF00-DD65F744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5829300" algn="l"/>
              </a:tabLs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gency FB"/>
                <a:ea typeface="+mn-ea"/>
                <a:cs typeface="+mn-cs"/>
              </a:rPr>
              <a:t>Current Architecture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gency FB"/>
              <a:ea typeface="+mn-ea"/>
              <a:cs typeface="+mn-c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47EE47E-E58C-46D2-A7B5-6988FFBE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27" y="3230765"/>
            <a:ext cx="579319" cy="57931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ABCE962-E7E6-4F23-9D91-98BD6F16DE40}"/>
              </a:ext>
            </a:extLst>
          </p:cNvPr>
          <p:cNvSpPr txBox="1"/>
          <p:nvPr/>
        </p:nvSpPr>
        <p:spPr>
          <a:xfrm>
            <a:off x="972888" y="3895919"/>
            <a:ext cx="121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NET Core joining Learn Forge tutorials | Autodesk Forge">
            <a:extLst>
              <a:ext uri="{FF2B5EF4-FFF2-40B4-BE49-F238E27FC236}">
                <a16:creationId xmlns:a16="http://schemas.microsoft.com/office/drawing/2014/main" id="{0FEE3689-422B-4B67-9170-E2C8AC3E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73" y="3867926"/>
            <a:ext cx="387404" cy="3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SignalR - Reviews, Pros &amp; Cons | Companies using SignalR">
            <a:extLst>
              <a:ext uri="{FF2B5EF4-FFF2-40B4-BE49-F238E27FC236}">
                <a16:creationId xmlns:a16="http://schemas.microsoft.com/office/drawing/2014/main" id="{95A5D236-2191-4DB7-B19F-46612D43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34" y="5171504"/>
            <a:ext cx="615698" cy="61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B57FEE-670C-4EB2-95D4-8D4F72F4329E}"/>
              </a:ext>
            </a:extLst>
          </p:cNvPr>
          <p:cNvCxnSpPr>
            <a:cxnSpLocks/>
          </p:cNvCxnSpPr>
          <p:nvPr/>
        </p:nvCxnSpPr>
        <p:spPr>
          <a:xfrm flipH="1">
            <a:off x="2897980" y="5396934"/>
            <a:ext cx="1122020" cy="2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44CCD1-A040-4980-A865-2CA1BDF995DE}"/>
              </a:ext>
            </a:extLst>
          </p:cNvPr>
          <p:cNvCxnSpPr>
            <a:cxnSpLocks/>
          </p:cNvCxnSpPr>
          <p:nvPr/>
        </p:nvCxnSpPr>
        <p:spPr>
          <a:xfrm>
            <a:off x="4007090" y="4519799"/>
            <a:ext cx="0" cy="877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93CD05-8220-48DF-867B-5C9BEE788F2D}"/>
              </a:ext>
            </a:extLst>
          </p:cNvPr>
          <p:cNvCxnSpPr>
            <a:cxnSpLocks/>
          </p:cNvCxnSpPr>
          <p:nvPr/>
        </p:nvCxnSpPr>
        <p:spPr>
          <a:xfrm>
            <a:off x="2772427" y="1960505"/>
            <a:ext cx="931975" cy="71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Introduction &gt; What is Royal TS">
            <a:extLst>
              <a:ext uri="{FF2B5EF4-FFF2-40B4-BE49-F238E27FC236}">
                <a16:creationId xmlns:a16="http://schemas.microsoft.com/office/drawing/2014/main" id="{DAFFFF6A-5378-41B7-B0BB-37CF82F2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29" y="1066899"/>
            <a:ext cx="774636" cy="7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71314F9-86CA-421E-8FAE-2CF4FBD77CBA}"/>
              </a:ext>
            </a:extLst>
          </p:cNvPr>
          <p:cNvSpPr txBox="1"/>
          <p:nvPr/>
        </p:nvSpPr>
        <p:spPr>
          <a:xfrm>
            <a:off x="1728752" y="1931498"/>
            <a:ext cx="132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1743DD-5BEC-4BA6-B239-0F8ACD846D94}"/>
              </a:ext>
            </a:extLst>
          </p:cNvPr>
          <p:cNvSpPr txBox="1"/>
          <p:nvPr/>
        </p:nvSpPr>
        <p:spPr>
          <a:xfrm rot="2221023">
            <a:off x="2639505" y="1905426"/>
            <a:ext cx="153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Create/Update Tracker</a:t>
            </a:r>
          </a:p>
        </p:txBody>
      </p:sp>
      <p:pic>
        <p:nvPicPr>
          <p:cNvPr id="103" name="Picture 6" descr="Introduction &gt; What is Royal TS">
            <a:extLst>
              <a:ext uri="{FF2B5EF4-FFF2-40B4-BE49-F238E27FC236}">
                <a16:creationId xmlns:a16="http://schemas.microsoft.com/office/drawing/2014/main" id="{3705DF86-5E7F-4441-ABEA-D6491E77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756" y="1066899"/>
            <a:ext cx="774636" cy="7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CEC7C5C-C978-4681-90B0-820CD9E253E3}"/>
              </a:ext>
            </a:extLst>
          </p:cNvPr>
          <p:cNvSpPr txBox="1"/>
          <p:nvPr/>
        </p:nvSpPr>
        <p:spPr>
          <a:xfrm>
            <a:off x="9482744" y="1886053"/>
            <a:ext cx="1534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Listener/Subscriber 1</a:t>
            </a:r>
          </a:p>
        </p:txBody>
      </p:sp>
      <p:pic>
        <p:nvPicPr>
          <p:cNvPr id="105" name="Picture 6" descr="Introduction &gt; What is Royal TS">
            <a:extLst>
              <a:ext uri="{FF2B5EF4-FFF2-40B4-BE49-F238E27FC236}">
                <a16:creationId xmlns:a16="http://schemas.microsoft.com/office/drawing/2014/main" id="{C8F0E7BC-26AD-4708-9287-768B18EF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288" y="2861465"/>
            <a:ext cx="774636" cy="7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A1DEDAE1-26BF-4C7A-8BEF-7E71B388E8C5}"/>
              </a:ext>
            </a:extLst>
          </p:cNvPr>
          <p:cNvSpPr txBox="1"/>
          <p:nvPr/>
        </p:nvSpPr>
        <p:spPr>
          <a:xfrm>
            <a:off x="10114811" y="3726064"/>
            <a:ext cx="1534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Listener/Subscriber 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0335048-40A8-41A1-8A88-133E67AFDAEC}"/>
              </a:ext>
            </a:extLst>
          </p:cNvPr>
          <p:cNvSpPr/>
          <p:nvPr/>
        </p:nvSpPr>
        <p:spPr>
          <a:xfrm>
            <a:off x="5351032" y="3033682"/>
            <a:ext cx="1328712" cy="2653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9EE9D3-0331-47AD-B110-C1D3A810D4CD}"/>
              </a:ext>
            </a:extLst>
          </p:cNvPr>
          <p:cNvSpPr/>
          <p:nvPr/>
        </p:nvSpPr>
        <p:spPr>
          <a:xfrm>
            <a:off x="5349546" y="3889837"/>
            <a:ext cx="1328712" cy="27841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UI Client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0415CE2-F7B6-46CF-A302-8A576631ED54}"/>
              </a:ext>
            </a:extLst>
          </p:cNvPr>
          <p:cNvCxnSpPr>
            <a:cxnSpLocks/>
          </p:cNvCxnSpPr>
          <p:nvPr/>
        </p:nvCxnSpPr>
        <p:spPr>
          <a:xfrm flipV="1">
            <a:off x="8560486" y="2251859"/>
            <a:ext cx="805087" cy="704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96F2AB-BAFD-475D-A97A-BADB1568CC7D}"/>
              </a:ext>
            </a:extLst>
          </p:cNvPr>
          <p:cNvCxnSpPr>
            <a:cxnSpLocks/>
          </p:cNvCxnSpPr>
          <p:nvPr/>
        </p:nvCxnSpPr>
        <p:spPr>
          <a:xfrm>
            <a:off x="8560486" y="3577539"/>
            <a:ext cx="1456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F81E7EE-115F-4EB4-BD02-835496148FFD}"/>
              </a:ext>
            </a:extLst>
          </p:cNvPr>
          <p:cNvSpPr/>
          <p:nvPr/>
        </p:nvSpPr>
        <p:spPr>
          <a:xfrm>
            <a:off x="5354016" y="3455962"/>
            <a:ext cx="1328712" cy="307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872D40F-5030-4F8A-92D8-0834036DD773}"/>
              </a:ext>
            </a:extLst>
          </p:cNvPr>
          <p:cNvCxnSpPr>
            <a:cxnSpLocks/>
          </p:cNvCxnSpPr>
          <p:nvPr/>
        </p:nvCxnSpPr>
        <p:spPr>
          <a:xfrm>
            <a:off x="5316371" y="4519799"/>
            <a:ext cx="0" cy="618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The Best Way to Learn SQL - Learn to code in 30 Days">
            <a:extLst>
              <a:ext uri="{FF2B5EF4-FFF2-40B4-BE49-F238E27FC236}">
                <a16:creationId xmlns:a16="http://schemas.microsoft.com/office/drawing/2014/main" id="{669224A5-18D9-4605-A940-9BAD37C36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71" y="5088970"/>
            <a:ext cx="1173194" cy="61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2FD86FD-94A9-437D-9CA8-05AF883F4D79}"/>
              </a:ext>
            </a:extLst>
          </p:cNvPr>
          <p:cNvSpPr txBox="1"/>
          <p:nvPr/>
        </p:nvSpPr>
        <p:spPr>
          <a:xfrm rot="19258016">
            <a:off x="8587408" y="2390607"/>
            <a:ext cx="54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566CA71-030C-4B6A-A3C4-9B4EAB99596C}"/>
              </a:ext>
            </a:extLst>
          </p:cNvPr>
          <p:cNvSpPr txBox="1"/>
          <p:nvPr/>
        </p:nvSpPr>
        <p:spPr>
          <a:xfrm>
            <a:off x="9007639" y="3309172"/>
            <a:ext cx="54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MSMQ - Reviews, Pros &amp; Cons | Companies using MSMQ">
            <a:extLst>
              <a:ext uri="{FF2B5EF4-FFF2-40B4-BE49-F238E27FC236}">
                <a16:creationId xmlns:a16="http://schemas.microsoft.com/office/drawing/2014/main" id="{B4986559-29F1-41F2-AA81-A86DBDD52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91" y="5226983"/>
            <a:ext cx="615699" cy="61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2959B80D-309A-4672-9B91-A0F5E0D34EA0}"/>
              </a:ext>
            </a:extLst>
          </p:cNvPr>
          <p:cNvSpPr txBox="1"/>
          <p:nvPr/>
        </p:nvSpPr>
        <p:spPr>
          <a:xfrm>
            <a:off x="4942729" y="5881150"/>
            <a:ext cx="74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MSMQ Queue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6" name="Picture 12" descr="Azure App Service - Visual Studio Marketplace">
            <a:extLst>
              <a:ext uri="{FF2B5EF4-FFF2-40B4-BE49-F238E27FC236}">
                <a16:creationId xmlns:a16="http://schemas.microsoft.com/office/drawing/2014/main" id="{19F70666-D373-46A6-ACA2-E36D7AE5B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426" y="2920680"/>
            <a:ext cx="560643" cy="5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6D7DB0AF-1452-40D7-9625-E3A0AA786AAB}"/>
              </a:ext>
            </a:extLst>
          </p:cNvPr>
          <p:cNvSpPr/>
          <p:nvPr/>
        </p:nvSpPr>
        <p:spPr>
          <a:xfrm>
            <a:off x="6818095" y="3008585"/>
            <a:ext cx="1328712" cy="307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Balancer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952EC86-CFD3-43BC-A0D1-5502D1F79EE6}"/>
              </a:ext>
            </a:extLst>
          </p:cNvPr>
          <p:cNvSpPr/>
          <p:nvPr/>
        </p:nvSpPr>
        <p:spPr>
          <a:xfrm>
            <a:off x="6818095" y="3440290"/>
            <a:ext cx="1328712" cy="2653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Logging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117BE9A-3D3F-44B7-BA85-698A13E0F49F}"/>
              </a:ext>
            </a:extLst>
          </p:cNvPr>
          <p:cNvSpPr/>
          <p:nvPr/>
        </p:nvSpPr>
        <p:spPr>
          <a:xfrm>
            <a:off x="6821079" y="3862570"/>
            <a:ext cx="1328712" cy="307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312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96B708-E3C9-4703-B633-D4D114743F42}"/>
              </a:ext>
            </a:extLst>
          </p:cNvPr>
          <p:cNvSpPr/>
          <p:nvPr/>
        </p:nvSpPr>
        <p:spPr>
          <a:xfrm>
            <a:off x="307373" y="1302326"/>
            <a:ext cx="11577253" cy="51680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25339D-6EFB-4AB7-AC26-B1C346E0D6C6}"/>
              </a:ext>
            </a:extLst>
          </p:cNvPr>
          <p:cNvSpPr/>
          <p:nvPr/>
        </p:nvSpPr>
        <p:spPr>
          <a:xfrm>
            <a:off x="0" y="197677"/>
            <a:ext cx="12192000" cy="498598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tabLst>
                <a:tab pos="5829300" algn="l"/>
              </a:tabLst>
            </a:pPr>
            <a:r>
              <a:rPr lang="en-IN" sz="3200" b="1" dirty="0">
                <a:solidFill>
                  <a:schemeClr val="bg1">
                    <a:lumMod val="85000"/>
                  </a:schemeClr>
                </a:solidFill>
                <a:latin typeface="Agency FB"/>
              </a:rPr>
              <a:t>Proposed Solution Approach</a:t>
            </a:r>
            <a:endParaRPr lang="en-US" sz="3200" b="1" dirty="0">
              <a:solidFill>
                <a:schemeClr val="bg1">
                  <a:lumMod val="85000"/>
                </a:schemeClr>
              </a:solidFill>
              <a:latin typeface="Agency FB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8673B-052F-4D85-8F2C-EDE0A6D00664}"/>
              </a:ext>
            </a:extLst>
          </p:cNvPr>
          <p:cNvSpPr/>
          <p:nvPr/>
        </p:nvSpPr>
        <p:spPr>
          <a:xfrm>
            <a:off x="630288" y="1699837"/>
            <a:ext cx="10961489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Tracker API and SDK has used on Dotnet Core 3.1 for App Development, </a:t>
            </a:r>
            <a:r>
              <a:rPr lang="en-US" sz="1600" b="1" dirty="0"/>
              <a:t>MSMQ </a:t>
            </a:r>
            <a:r>
              <a:rPr lang="en-US" sz="1600" dirty="0"/>
              <a:t>for Queue and </a:t>
            </a:r>
            <a:r>
              <a:rPr lang="en-US" sz="1600" b="1" dirty="0"/>
              <a:t>SQL </a:t>
            </a:r>
            <a:r>
              <a:rPr lang="en-US" sz="1600" dirty="0"/>
              <a:t>for data storage and Queue backplane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Different application can consume Tracker SDK or can call over REST OData API to create/update/view trackers. Even they can use API to retrigger tracker incase of failure scenarios. </a:t>
            </a:r>
            <a:endParaRPr lang="en-US" sz="1600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Tracker API also have notification support for general as well as for trackers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cs typeface="Calibri"/>
              </a:rPr>
              <a:t>Application can subscribe to Tracker API notification channel to received Realtime notification updates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Tracker API can use Memory Cache or Redis cache for caching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design uses </a:t>
            </a:r>
            <a:r>
              <a:rPr lang="en-US" sz="1600" b="1" dirty="0"/>
              <a:t>MSMQ</a:t>
            </a:r>
            <a:r>
              <a:rPr lang="en-US" sz="1600" dirty="0"/>
              <a:t> as Queue. However, any other pub-sub provider Queue can be used like Rabbit Queue, AWS SNS or Azure Topics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design uses  as </a:t>
            </a:r>
            <a:r>
              <a:rPr lang="en-US" sz="1600" b="1" dirty="0"/>
              <a:t>Signal R</a:t>
            </a:r>
            <a:r>
              <a:rPr lang="en-US" sz="1600" dirty="0"/>
              <a:t>. However, any other Realtime messaging provider can be used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4141AE-87F7-4FC0-9656-8867E12556AB}"/>
              </a:ext>
            </a:extLst>
          </p:cNvPr>
          <p:cNvGrpSpPr/>
          <p:nvPr/>
        </p:nvGrpSpPr>
        <p:grpSpPr>
          <a:xfrm>
            <a:off x="4359991" y="1086286"/>
            <a:ext cx="3390314" cy="500201"/>
            <a:chOff x="4359991" y="1030014"/>
            <a:chExt cx="3390314" cy="500201"/>
          </a:xfrm>
        </p:grpSpPr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D5CFC325-E21B-4C19-BBAF-99D864DA3417}"/>
                </a:ext>
              </a:extLst>
            </p:cNvPr>
            <p:cNvSpPr/>
            <p:nvPr/>
          </p:nvSpPr>
          <p:spPr>
            <a:xfrm>
              <a:off x="4359991" y="1030014"/>
              <a:ext cx="3390314" cy="500201"/>
            </a:xfrm>
            <a:prstGeom prst="round2DiagRect">
              <a:avLst/>
            </a:prstGeom>
            <a:solidFill>
              <a:srgbClr val="DA3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Aft>
                  <a:spcPts val="0"/>
                </a:spcAft>
                <a:tabLst>
                  <a:tab pos="457200" algn="l"/>
                </a:tabLst>
              </a:pPr>
              <a:r>
                <a:rPr lang="en-US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Approach</a:t>
              </a:r>
              <a:endPara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Graphic 11" descr="Gears">
              <a:extLst>
                <a:ext uri="{FF2B5EF4-FFF2-40B4-BE49-F238E27FC236}">
                  <a16:creationId xmlns:a16="http://schemas.microsoft.com/office/drawing/2014/main" id="{248540D4-70F6-4D23-9824-D0057246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1897" y="1047581"/>
              <a:ext cx="469233" cy="469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2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20734</TotalTime>
  <Words>191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PowerPoint Presentation</vt:lpstr>
      <vt:lpstr>Current 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Gaitonde</dc:creator>
  <cp:lastModifiedBy>Nikhil Sarvaiye</cp:lastModifiedBy>
  <cp:revision>614</cp:revision>
  <dcterms:created xsi:type="dcterms:W3CDTF">2015-11-26T06:48:22Z</dcterms:created>
  <dcterms:modified xsi:type="dcterms:W3CDTF">2021-04-28T20:46:51Z</dcterms:modified>
</cp:coreProperties>
</file>