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9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59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8" autoAdjust="0"/>
  </p:normalViewPr>
  <p:slideViewPr>
    <p:cSldViewPr>
      <p:cViewPr varScale="1">
        <p:scale>
          <a:sx n="68" d="100"/>
          <a:sy n="68" d="100"/>
        </p:scale>
        <p:origin x="5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34909B-8DD1-4C16-9D9F-1C5B53BF1C2C}" type="datetimeFigureOut">
              <a:rPr lang="en-US"/>
              <a:pPr>
                <a:defRPr/>
              </a:pPr>
              <a:t>2/7/2018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B7DA91-91C5-43B9-852E-5EDAB3E12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6023522-C4CC-46C0-B9DB-4D1A8F05F325}" type="datetimeFigureOut">
              <a:rPr lang="en-US"/>
              <a:pPr>
                <a:defRPr/>
              </a:pPr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CBB0D8C-BF31-4082-91CE-4904DA8AF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4A98EB-CC3F-4F29-8B06-45E58464D9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1CBFBB-CBD1-4E5C-854D-1C2C0749550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45380F-EE70-462B-B897-E735D345B24C}" type="datetimeFigureOut">
              <a:rPr lang="en-US"/>
              <a:pPr>
                <a:defRPr/>
              </a:pPr>
              <a:t>2/7/2018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  <a:extLst/>
          </a:lstStyle>
          <a:p>
            <a:pPr>
              <a:defRPr/>
            </a:pPr>
            <a:r>
              <a:rPr lang="en-US"/>
              <a:t>Nikhil Shah</a:t>
            </a:r>
          </a:p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F9C4F4-4782-45F2-B23C-32D1C6046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8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45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3533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4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45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3533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8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4506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35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33731A-481D-42AE-A869-FEAC05624E11}" type="datetimeFigureOut">
              <a:rPr lang="en-US"/>
              <a:pPr>
                <a:defRPr/>
              </a:pPr>
              <a:t>2/7/2018</a:t>
            </a:fld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17ECFB-9B8D-4CE4-9C5B-7FD0F73B8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F6DF9-2122-4DE0-AE30-002A11200E16}" type="datetimeFigureOut">
              <a:rPr lang="en-US"/>
              <a:pPr>
                <a:defRPr/>
              </a:pPr>
              <a:t>2/7/2018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2ED45-8A41-4D5E-8864-93425D3D2D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D83F-BCBA-4F85-8C9B-F0C96EF220F6}" type="datetimeFigureOut">
              <a:rPr lang="en-US"/>
              <a:pPr>
                <a:defRPr/>
              </a:pPr>
              <a:t>2/7/2018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CCEB3-A291-46CE-94EE-01A4071F7F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905000"/>
            <a:ext cx="3771900" cy="40386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ADD99-B590-49FD-AB39-ED73EF861AEA}" type="datetimeFigureOut">
              <a:rPr lang="en-US"/>
              <a:pPr>
                <a:defRPr/>
              </a:pPr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1563" y="6492875"/>
            <a:ext cx="5562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B678-8773-40A6-8228-83CDD73A6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7D53C-E85A-4A25-9EBE-66CC2C0A12DB}" type="datetimeFigureOut">
              <a:rPr lang="en-US"/>
              <a:pPr>
                <a:defRPr/>
              </a:pPr>
              <a:t>2/7/2018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1BAD-EFD4-458A-9650-405EA66CCC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8D2BAB-6C73-4E07-9B6B-1E857F69ED99}" type="datetimeFigureOut">
              <a:rPr lang="en-US"/>
              <a:pPr>
                <a:defRPr/>
              </a:pPr>
              <a:t>2/7/2018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6A6799-1F42-49F9-8D59-CCDD421A7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6D6D26-8F5A-4AD9-BDF4-117D9DD87615}" type="datetimeFigureOut">
              <a:rPr lang="en-US"/>
              <a:pPr>
                <a:defRPr/>
              </a:pPr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68AD91-A2FC-47BF-86B8-690517109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BE9DFE-FD99-48CE-8A68-5FD4A9AA5A06}" type="datetimeFigureOut">
              <a:rPr lang="en-US"/>
              <a:pPr>
                <a:defRPr/>
              </a:pPr>
              <a:t>2/7/2018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613921-966E-4CD2-8515-985807BCA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BD55A-0AA8-4103-B7AF-CE8D4B1E03EC}" type="datetimeFigureOut">
              <a:rPr lang="en-US"/>
              <a:pPr>
                <a:defRPr/>
              </a:pPr>
              <a:t>2/7/2018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18991-9864-4E01-8FE8-44C33BFFA2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042EEE-BB5D-402D-AF1A-87E1A311DD49}" type="datetimeFigureOut">
              <a:rPr lang="en-US"/>
              <a:pPr>
                <a:defRPr/>
              </a:pPr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D29BD2-3418-4B94-B665-9F1367E81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0EC21-F25C-47F9-BA14-144D35302A91}" type="datetimeFigureOut">
              <a:rPr lang="en-US"/>
              <a:pPr>
                <a:defRPr/>
              </a:pPr>
              <a:t>2/7/2018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D092B-0A33-40B5-A161-4352EECB6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316DC55A-9138-46E3-8D20-E3E3803EABD1}" type="datetimeFigureOut">
              <a:rPr lang="en-US"/>
              <a:pPr>
                <a:defRPr/>
              </a:pPr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1E3CB13-2A35-46AE-AAD4-40BAD16E03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4763" y="6581775"/>
            <a:ext cx="2076451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Presented By : </a:t>
            </a: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Nikhil Shah</a:t>
            </a:r>
          </a:p>
          <a:p>
            <a:pPr>
              <a:defRPr/>
            </a:pPr>
            <a:endParaRPr lang="en-US" sz="1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15" r:id="rId3"/>
    <p:sldLayoutId id="2147483822" r:id="rId4"/>
    <p:sldLayoutId id="2147483823" r:id="rId5"/>
    <p:sldLayoutId id="2147483824" r:id="rId6"/>
    <p:sldLayoutId id="2147483816" r:id="rId7"/>
    <p:sldLayoutId id="2147483825" r:id="rId8"/>
    <p:sldLayoutId id="2147483817" r:id="rId9"/>
    <p:sldLayoutId id="2147483826" r:id="rId10"/>
    <p:sldLayoutId id="2147483818" r:id="rId11"/>
    <p:sldLayoutId id="2147483819" r:id="rId12"/>
    <p:sldLayoutId id="2147483827" r:id="rId13"/>
    <p:sldLayoutId id="2147483828" r:id="rId14"/>
    <p:sldLayoutId id="2147483829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3789363"/>
            <a:ext cx="5757863" cy="16351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Organisation of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Flat files – more problems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>
                <a:solidFill>
                  <a:schemeClr val="tx2"/>
                </a:solidFill>
              </a:rPr>
              <a:t>Difficult to update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/>
              <a:t>If entries change all instances have to be updated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>
                <a:solidFill>
                  <a:schemeClr val="tx2"/>
                </a:solidFill>
              </a:rPr>
              <a:t>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/>
              <a:t>All users have access to the same set of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>
                <a:solidFill>
                  <a:schemeClr val="tx2"/>
                </a:solidFill>
              </a:rPr>
              <a:t>Program-Data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/>
              <a:t>The user interface (amongst other things) is tied to a specific file. To create new views of data you would need to create new data 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Overcoming problems - RDBMS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7554912" cy="1308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700"/>
              <a:t>The problems associated with flat files can be solved by moving some of the data out of the main table and accessing it when required</a:t>
            </a:r>
          </a:p>
        </p:txBody>
      </p:sp>
      <p:pic>
        <p:nvPicPr>
          <p:cNvPr id="22532" name="Picture 4" descr="Relational data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284538"/>
            <a:ext cx="3960812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11188" y="3284538"/>
            <a:ext cx="388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GB" sz="2700"/>
              <a:t>A relational database (RDBMS) is a more complex database that stores data in multiple tables that are interrelated.</a:t>
            </a:r>
            <a:r>
              <a:rPr lang="en-GB" sz="220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RDBMS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700"/>
              <a:t>In the example on the previous slide there is still a problem in the </a:t>
            </a:r>
            <a:r>
              <a:rPr lang="en-GB" sz="2700" b="1">
                <a:solidFill>
                  <a:schemeClr val="tx2"/>
                </a:solidFill>
              </a:rPr>
              <a:t>ORDERS </a:t>
            </a:r>
            <a:r>
              <a:rPr lang="en-GB" sz="2700"/>
              <a:t>table. How would you resolve it?</a:t>
            </a:r>
          </a:p>
          <a:p>
            <a:pPr eaLnBrk="1" hangingPunct="1">
              <a:buFont typeface="Wingdings" pitchFamily="2" charset="2"/>
              <a:buNone/>
            </a:pPr>
            <a:endParaRPr lang="en-GB" sz="2700"/>
          </a:p>
          <a:p>
            <a:pPr eaLnBrk="1" hangingPunct="1"/>
            <a:r>
              <a:rPr lang="en-GB" sz="2700"/>
              <a:t>Relational databases are covered in more detail in another presentation. For now it is only important that you can identify the </a:t>
            </a:r>
            <a:r>
              <a:rPr lang="en-GB" sz="2700" b="1">
                <a:solidFill>
                  <a:schemeClr val="tx2"/>
                </a:solidFill>
              </a:rPr>
              <a:t>benefits</a:t>
            </a:r>
            <a:r>
              <a:rPr lang="en-GB" sz="2700"/>
              <a:t> of RDBMS over flat file systems…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RDBMS - 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Reduced redundancy</a:t>
            </a:r>
          </a:p>
          <a:p>
            <a:pPr eaLnBrk="1" hangingPunct="1"/>
            <a:r>
              <a:rPr lang="en-GB"/>
              <a:t>Improved data consistency</a:t>
            </a:r>
          </a:p>
          <a:p>
            <a:pPr eaLnBrk="1" hangingPunct="1"/>
            <a:r>
              <a:rPr lang="en-GB"/>
              <a:t>Improved data integrity</a:t>
            </a:r>
          </a:p>
          <a:p>
            <a:pPr eaLnBrk="1" hangingPunct="1"/>
            <a:r>
              <a:rPr lang="en-GB"/>
              <a:t>Better security</a:t>
            </a:r>
          </a:p>
          <a:p>
            <a:pPr eaLnBrk="1" hangingPunct="1"/>
            <a:r>
              <a:rPr lang="en-GB"/>
              <a:t>Program-data independence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What is a Database?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5105400" cy="4038600"/>
          </a:xfrm>
        </p:spPr>
        <p:txBody>
          <a:bodyPr/>
          <a:lstStyle/>
          <a:p>
            <a:pPr eaLnBrk="1" hangingPunct="1"/>
            <a:r>
              <a:rPr lang="en-GB" sz="2700"/>
              <a:t>A collection of organised data</a:t>
            </a:r>
          </a:p>
          <a:p>
            <a:pPr eaLnBrk="1" hangingPunct="1"/>
            <a:r>
              <a:rPr lang="en-GB" sz="2700"/>
              <a:t>Data has </a:t>
            </a:r>
            <a:r>
              <a:rPr lang="en-GB" sz="2700" b="1">
                <a:solidFill>
                  <a:schemeClr val="tx2"/>
                </a:solidFill>
              </a:rPr>
              <a:t>structure</a:t>
            </a:r>
          </a:p>
          <a:p>
            <a:pPr eaLnBrk="1" hangingPunct="1"/>
            <a:r>
              <a:rPr lang="en-GB" sz="2700"/>
              <a:t>Can be </a:t>
            </a:r>
            <a:r>
              <a:rPr lang="en-GB" sz="2700" b="1">
                <a:solidFill>
                  <a:schemeClr val="tx2"/>
                </a:solidFill>
              </a:rPr>
              <a:t>paper-based</a:t>
            </a:r>
          </a:p>
          <a:p>
            <a:pPr eaLnBrk="1" hangingPunct="1"/>
            <a:endParaRPr lang="en-GB" sz="2700"/>
          </a:p>
        </p:txBody>
      </p:sp>
      <p:pic>
        <p:nvPicPr>
          <p:cNvPr id="13316" name="Picture 8" descr="Card F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1844675"/>
            <a:ext cx="27146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Flat File Databases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A flat-file database is a simple database that stores all data in a </a:t>
            </a:r>
            <a:r>
              <a:rPr lang="en-GB" b="1">
                <a:solidFill>
                  <a:schemeClr val="tx2"/>
                </a:solidFill>
              </a:rPr>
              <a:t>single table</a:t>
            </a:r>
            <a:br>
              <a:rPr lang="en-GB" b="1">
                <a:solidFill>
                  <a:schemeClr val="tx2"/>
                </a:solidFill>
              </a:rPr>
            </a:br>
            <a:r>
              <a:rPr lang="en-GB"/>
              <a:t> </a:t>
            </a:r>
          </a:p>
          <a:p>
            <a:pPr eaLnBrk="1" hangingPunct="1"/>
            <a:r>
              <a:rPr lang="en-GB"/>
              <a:t>A flat-file database can be stored in a </a:t>
            </a:r>
            <a:r>
              <a:rPr lang="en-GB" b="1">
                <a:solidFill>
                  <a:schemeClr val="tx2"/>
                </a:solidFill>
              </a:rPr>
              <a:t>text file</a:t>
            </a:r>
            <a:r>
              <a:rPr lang="en-GB"/>
              <a:t>, such as a tab-delimited file; a </a:t>
            </a:r>
            <a:r>
              <a:rPr lang="en-GB" b="1">
                <a:solidFill>
                  <a:schemeClr val="tx2"/>
                </a:solidFill>
              </a:rPr>
              <a:t>spreadsheet</a:t>
            </a:r>
            <a:r>
              <a:rPr lang="en-GB"/>
              <a:t>; or in a </a:t>
            </a:r>
            <a:r>
              <a:rPr lang="en-GB" b="1">
                <a:solidFill>
                  <a:schemeClr val="tx2"/>
                </a:solidFill>
              </a:rPr>
              <a:t>database file</a:t>
            </a:r>
            <a:r>
              <a:rPr lang="en-GB"/>
              <a:t> that contains one or more </a:t>
            </a:r>
            <a:r>
              <a:rPr lang="en-GB" b="1">
                <a:solidFill>
                  <a:schemeClr val="tx2"/>
                </a:solidFill>
              </a:rPr>
              <a:t>unrelated</a:t>
            </a:r>
            <a:r>
              <a:rPr lang="en-GB"/>
              <a:t> tables.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>
          <a:xfrm>
            <a:off x="914400" y="786408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374" name="Picture 8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Database Concepts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844675"/>
            <a:ext cx="3771900" cy="4038600"/>
          </a:xfrm>
        </p:spPr>
        <p:txBody>
          <a:bodyPr/>
          <a:lstStyle/>
          <a:p>
            <a:pPr eaLnBrk="1" hangingPunct="1"/>
            <a:r>
              <a:rPr lang="en-GB" sz="2700"/>
              <a:t>Flat file example</a:t>
            </a:r>
          </a:p>
        </p:txBody>
      </p:sp>
      <p:pic>
        <p:nvPicPr>
          <p:cNvPr id="12374" name="Picture 8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2420938"/>
            <a:ext cx="4897438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468313" y="2349500"/>
            <a:ext cx="8207375" cy="1800225"/>
            <a:chOff x="295" y="1480"/>
            <a:chExt cx="5170" cy="1134"/>
          </a:xfrm>
        </p:grpSpPr>
        <p:grpSp>
          <p:nvGrpSpPr>
            <p:cNvPr id="16400" name="Group 96"/>
            <p:cNvGrpSpPr>
              <a:grpSpLocks/>
            </p:cNvGrpSpPr>
            <p:nvPr/>
          </p:nvGrpSpPr>
          <p:grpSpPr bwMode="auto">
            <a:xfrm>
              <a:off x="295" y="1480"/>
              <a:ext cx="5170" cy="1134"/>
              <a:chOff x="295" y="1480"/>
              <a:chExt cx="5170" cy="1134"/>
            </a:xfrm>
          </p:grpSpPr>
          <p:sp>
            <p:nvSpPr>
              <p:cNvPr id="16402" name="Text Box 4"/>
              <p:cNvSpPr txBox="1">
                <a:spLocks noChangeArrowheads="1"/>
              </p:cNvSpPr>
              <p:nvPr/>
            </p:nvSpPr>
            <p:spPr bwMode="auto">
              <a:xfrm>
                <a:off x="295" y="1480"/>
                <a:ext cx="6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b="1">
                    <a:solidFill>
                      <a:schemeClr val="tx2"/>
                    </a:solidFill>
                  </a:rPr>
                  <a:t>Record</a:t>
                </a:r>
              </a:p>
            </p:txBody>
          </p:sp>
          <p:sp>
            <p:nvSpPr>
              <p:cNvPr id="14355" name="Rectangle 87"/>
              <p:cNvSpPr>
                <a:spLocks noChangeArrowheads="1"/>
              </p:cNvSpPr>
              <p:nvPr/>
            </p:nvSpPr>
            <p:spPr bwMode="auto">
              <a:xfrm>
                <a:off x="2290" y="2478"/>
                <a:ext cx="3175" cy="136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2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n>
                    <a:solidFill>
                      <a:srgbClr val="92D050"/>
                    </a:solidFill>
                  </a:ln>
                </a:endParaRPr>
              </a:p>
            </p:txBody>
          </p:sp>
          <p:sp>
            <p:nvSpPr>
              <p:cNvPr id="16404" name="Rectangle 88"/>
              <p:cNvSpPr>
                <a:spLocks noChangeArrowheads="1"/>
              </p:cNvSpPr>
              <p:nvPr/>
            </p:nvSpPr>
            <p:spPr bwMode="auto">
              <a:xfrm>
                <a:off x="295" y="1706"/>
                <a:ext cx="140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sz="1600"/>
                  <a:t>A single record will hold all the data relating to one unit of processing. e.g a track </a:t>
                </a:r>
              </a:p>
            </p:txBody>
          </p:sp>
        </p:grpSp>
        <p:sp>
          <p:nvSpPr>
            <p:cNvPr id="16401" name="Line 91"/>
            <p:cNvSpPr>
              <a:spLocks noChangeShapeType="1"/>
            </p:cNvSpPr>
            <p:nvPr/>
          </p:nvSpPr>
          <p:spPr bwMode="auto">
            <a:xfrm>
              <a:off x="1746" y="2115"/>
              <a:ext cx="59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68313" y="2852738"/>
            <a:ext cx="4824412" cy="3313112"/>
            <a:chOff x="295" y="1797"/>
            <a:chExt cx="3039" cy="2087"/>
          </a:xfrm>
        </p:grpSpPr>
        <p:sp>
          <p:nvSpPr>
            <p:cNvPr id="16396" name="Text Box 5"/>
            <p:cNvSpPr txBox="1">
              <a:spLocks noChangeArrowheads="1"/>
            </p:cNvSpPr>
            <p:nvPr/>
          </p:nvSpPr>
          <p:spPr bwMode="auto">
            <a:xfrm>
              <a:off x="295" y="2432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chemeClr val="tx2"/>
                  </a:solidFill>
                </a:rPr>
                <a:t>Field</a:t>
              </a:r>
            </a:p>
          </p:txBody>
        </p:sp>
        <p:sp>
          <p:nvSpPr>
            <p:cNvPr id="16397" name="Rectangle 89"/>
            <p:cNvSpPr>
              <a:spLocks noChangeArrowheads="1"/>
            </p:cNvSpPr>
            <p:nvPr/>
          </p:nvSpPr>
          <p:spPr bwMode="auto">
            <a:xfrm>
              <a:off x="2381" y="1797"/>
              <a:ext cx="953" cy="2087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Rectangle 90"/>
            <p:cNvSpPr>
              <a:spLocks noChangeArrowheads="1"/>
            </p:cNvSpPr>
            <p:nvPr/>
          </p:nvSpPr>
          <p:spPr bwMode="auto">
            <a:xfrm>
              <a:off x="295" y="2659"/>
              <a:ext cx="131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/>
                <a:t>A field stores one item of data for the record</a:t>
              </a:r>
            </a:p>
          </p:txBody>
        </p:sp>
        <p:sp>
          <p:nvSpPr>
            <p:cNvPr id="16399" name="Line 92"/>
            <p:cNvSpPr>
              <a:spLocks noChangeShapeType="1"/>
            </p:cNvSpPr>
            <p:nvPr/>
          </p:nvSpPr>
          <p:spPr bwMode="auto">
            <a:xfrm>
              <a:off x="1610" y="2886"/>
              <a:ext cx="77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468313" y="2924175"/>
            <a:ext cx="8207375" cy="3101975"/>
            <a:chOff x="295" y="1842"/>
            <a:chExt cx="5170" cy="1954"/>
          </a:xfrm>
        </p:grpSpPr>
        <p:sp>
          <p:nvSpPr>
            <p:cNvPr id="16392" name="Text Box 10"/>
            <p:cNvSpPr txBox="1">
              <a:spLocks noChangeArrowheads="1"/>
            </p:cNvSpPr>
            <p:nvPr/>
          </p:nvSpPr>
          <p:spPr bwMode="auto">
            <a:xfrm>
              <a:off x="295" y="3249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chemeClr val="tx2"/>
                  </a:solidFill>
                </a:rPr>
                <a:t>File</a:t>
              </a:r>
            </a:p>
          </p:txBody>
        </p:sp>
        <p:sp>
          <p:nvSpPr>
            <p:cNvPr id="16393" name="Rectangle 93"/>
            <p:cNvSpPr>
              <a:spLocks noChangeArrowheads="1"/>
            </p:cNvSpPr>
            <p:nvPr/>
          </p:nvSpPr>
          <p:spPr bwMode="auto">
            <a:xfrm>
              <a:off x="2290" y="1842"/>
              <a:ext cx="3175" cy="1951"/>
            </a:xfrm>
            <a:prstGeom prst="rect">
              <a:avLst/>
            </a:prstGeom>
            <a:noFill/>
            <a:ln w="28575">
              <a:solidFill>
                <a:srgbClr val="EF211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94"/>
            <p:cNvSpPr>
              <a:spLocks noChangeShapeType="1"/>
            </p:cNvSpPr>
            <p:nvPr/>
          </p:nvSpPr>
          <p:spPr bwMode="auto">
            <a:xfrm flipV="1">
              <a:off x="1746" y="3385"/>
              <a:ext cx="544" cy="181"/>
            </a:xfrm>
            <a:prstGeom prst="line">
              <a:avLst/>
            </a:prstGeom>
            <a:noFill/>
            <a:ln w="38100">
              <a:solidFill>
                <a:srgbClr val="EF2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Rectangle 95"/>
            <p:cNvSpPr>
              <a:spLocks noChangeArrowheads="1"/>
            </p:cNvSpPr>
            <p:nvPr/>
          </p:nvSpPr>
          <p:spPr bwMode="auto">
            <a:xfrm>
              <a:off x="295" y="3430"/>
              <a:ext cx="13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/>
                <a:t>Data file contains a number of records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Database Concepts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696200" cy="4038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>
                <a:solidFill>
                  <a:schemeClr val="tx2"/>
                </a:solidFill>
              </a:rPr>
              <a:t>Data types (Access specific)</a:t>
            </a:r>
          </a:p>
          <a:p>
            <a:pPr eaLnBrk="1" hangingPunct="1"/>
            <a:r>
              <a:rPr lang="en-GB"/>
              <a:t>There are 5 main data types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71550" y="3141663"/>
            <a:ext cx="2160588" cy="2968625"/>
            <a:chOff x="612" y="1979"/>
            <a:chExt cx="1361" cy="1870"/>
          </a:xfrm>
        </p:grpSpPr>
        <p:sp>
          <p:nvSpPr>
            <p:cNvPr id="17428" name="Text Box 4"/>
            <p:cNvSpPr txBox="1">
              <a:spLocks noChangeArrowheads="1"/>
            </p:cNvSpPr>
            <p:nvPr/>
          </p:nvSpPr>
          <p:spPr bwMode="auto">
            <a:xfrm>
              <a:off x="612" y="1979"/>
              <a:ext cx="1361" cy="23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7429" name="Text Box 5"/>
            <p:cNvSpPr txBox="1">
              <a:spLocks noChangeArrowheads="1"/>
            </p:cNvSpPr>
            <p:nvPr/>
          </p:nvSpPr>
          <p:spPr bwMode="auto">
            <a:xfrm>
              <a:off x="612" y="2796"/>
              <a:ext cx="1361" cy="23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>
                  <a:solidFill>
                    <a:schemeClr val="bg1"/>
                  </a:solidFill>
                </a:rPr>
                <a:t>Date</a:t>
              </a:r>
            </a:p>
          </p:txBody>
        </p:sp>
        <p:sp>
          <p:nvSpPr>
            <p:cNvPr id="17430" name="Text Box 6"/>
            <p:cNvSpPr txBox="1">
              <a:spLocks noChangeArrowheads="1"/>
            </p:cNvSpPr>
            <p:nvPr/>
          </p:nvSpPr>
          <p:spPr bwMode="auto">
            <a:xfrm>
              <a:off x="612" y="2388"/>
              <a:ext cx="1361" cy="23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>
                  <a:solidFill>
                    <a:schemeClr val="bg1"/>
                  </a:solidFill>
                </a:rPr>
                <a:t>Numeric</a:t>
              </a:r>
            </a:p>
          </p:txBody>
        </p:sp>
        <p:sp>
          <p:nvSpPr>
            <p:cNvPr id="17431" name="Text Box 7"/>
            <p:cNvSpPr txBox="1">
              <a:spLocks noChangeArrowheads="1"/>
            </p:cNvSpPr>
            <p:nvPr/>
          </p:nvSpPr>
          <p:spPr bwMode="auto">
            <a:xfrm>
              <a:off x="612" y="3204"/>
              <a:ext cx="1361" cy="23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7432" name="Text Box 8"/>
            <p:cNvSpPr txBox="1">
              <a:spLocks noChangeArrowheads="1"/>
            </p:cNvSpPr>
            <p:nvPr/>
          </p:nvSpPr>
          <p:spPr bwMode="auto">
            <a:xfrm>
              <a:off x="612" y="3612"/>
              <a:ext cx="1361" cy="23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>
                  <a:solidFill>
                    <a:schemeClr val="bg1"/>
                  </a:solidFill>
                </a:rPr>
                <a:t>Counter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852863" y="3141663"/>
            <a:ext cx="3959225" cy="376237"/>
            <a:chOff x="2427" y="1979"/>
            <a:chExt cx="2494" cy="237"/>
          </a:xfrm>
        </p:grpSpPr>
        <p:sp>
          <p:nvSpPr>
            <p:cNvPr id="17426" name="Text Box 9"/>
            <p:cNvSpPr txBox="1">
              <a:spLocks noChangeArrowheads="1"/>
            </p:cNvSpPr>
            <p:nvPr/>
          </p:nvSpPr>
          <p:spPr bwMode="auto">
            <a:xfrm>
              <a:off x="3515" y="1979"/>
              <a:ext cx="140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/>
                <a:t>Characters</a:t>
              </a:r>
            </a:p>
          </p:txBody>
        </p:sp>
        <p:sp>
          <p:nvSpPr>
            <p:cNvPr id="17427" name="AutoShape 14"/>
            <p:cNvSpPr>
              <a:spLocks noChangeArrowheads="1"/>
            </p:cNvSpPr>
            <p:nvPr/>
          </p:nvSpPr>
          <p:spPr bwMode="auto">
            <a:xfrm>
              <a:off x="2427" y="2024"/>
              <a:ext cx="726" cy="91"/>
            </a:xfrm>
            <a:prstGeom prst="rightArrow">
              <a:avLst>
                <a:gd name="adj1" fmla="val 50000"/>
                <a:gd name="adj2" fmla="val 199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852863" y="5086350"/>
            <a:ext cx="3959225" cy="376238"/>
            <a:chOff x="2427" y="3204"/>
            <a:chExt cx="2494" cy="237"/>
          </a:xfrm>
        </p:grpSpPr>
        <p:sp>
          <p:nvSpPr>
            <p:cNvPr id="17424" name="Text Box 12"/>
            <p:cNvSpPr txBox="1">
              <a:spLocks noChangeArrowheads="1"/>
            </p:cNvSpPr>
            <p:nvPr/>
          </p:nvSpPr>
          <p:spPr bwMode="auto">
            <a:xfrm>
              <a:off x="3515" y="3204"/>
              <a:ext cx="140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/>
                <a:t>True/False</a:t>
              </a:r>
            </a:p>
          </p:txBody>
        </p:sp>
        <p:sp>
          <p:nvSpPr>
            <p:cNvPr id="17425" name="AutoShape 15"/>
            <p:cNvSpPr>
              <a:spLocks noChangeArrowheads="1"/>
            </p:cNvSpPr>
            <p:nvPr/>
          </p:nvSpPr>
          <p:spPr bwMode="auto">
            <a:xfrm>
              <a:off x="2427" y="3294"/>
              <a:ext cx="726" cy="91"/>
            </a:xfrm>
            <a:prstGeom prst="rightArrow">
              <a:avLst>
                <a:gd name="adj1" fmla="val 50000"/>
                <a:gd name="adj2" fmla="val 199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852863" y="3790950"/>
            <a:ext cx="3959225" cy="376238"/>
            <a:chOff x="2427" y="2388"/>
            <a:chExt cx="2494" cy="237"/>
          </a:xfrm>
        </p:grpSpPr>
        <p:sp>
          <p:nvSpPr>
            <p:cNvPr id="17422" name="Text Box 11"/>
            <p:cNvSpPr txBox="1">
              <a:spLocks noChangeArrowheads="1"/>
            </p:cNvSpPr>
            <p:nvPr/>
          </p:nvSpPr>
          <p:spPr bwMode="auto">
            <a:xfrm>
              <a:off x="3515" y="2388"/>
              <a:ext cx="140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/>
                <a:t>Numbers</a:t>
              </a:r>
            </a:p>
          </p:txBody>
        </p:sp>
        <p:sp>
          <p:nvSpPr>
            <p:cNvPr id="17423" name="AutoShape 16"/>
            <p:cNvSpPr>
              <a:spLocks noChangeArrowheads="1"/>
            </p:cNvSpPr>
            <p:nvPr/>
          </p:nvSpPr>
          <p:spPr bwMode="auto">
            <a:xfrm>
              <a:off x="2427" y="2432"/>
              <a:ext cx="726" cy="91"/>
            </a:xfrm>
            <a:prstGeom prst="rightArrow">
              <a:avLst>
                <a:gd name="adj1" fmla="val 50000"/>
                <a:gd name="adj2" fmla="val 199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852863" y="4438650"/>
            <a:ext cx="3959225" cy="376238"/>
            <a:chOff x="2427" y="2796"/>
            <a:chExt cx="2494" cy="237"/>
          </a:xfrm>
        </p:grpSpPr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3515" y="2796"/>
              <a:ext cx="140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/>
                <a:t>Various formats</a:t>
              </a:r>
            </a:p>
          </p:txBody>
        </p:sp>
        <p:sp>
          <p:nvSpPr>
            <p:cNvPr id="17421" name="AutoShape 17"/>
            <p:cNvSpPr>
              <a:spLocks noChangeArrowheads="1"/>
            </p:cNvSpPr>
            <p:nvPr/>
          </p:nvSpPr>
          <p:spPr bwMode="auto">
            <a:xfrm>
              <a:off x="2427" y="2886"/>
              <a:ext cx="726" cy="91"/>
            </a:xfrm>
            <a:prstGeom prst="rightArrow">
              <a:avLst>
                <a:gd name="adj1" fmla="val 50000"/>
                <a:gd name="adj2" fmla="val 199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52863" y="5734050"/>
            <a:ext cx="3959225" cy="376238"/>
            <a:chOff x="2427" y="3612"/>
            <a:chExt cx="2494" cy="237"/>
          </a:xfrm>
        </p:grpSpPr>
        <p:sp>
          <p:nvSpPr>
            <p:cNvPr id="17418" name="Text Box 13"/>
            <p:cNvSpPr txBox="1">
              <a:spLocks noChangeArrowheads="1"/>
            </p:cNvSpPr>
            <p:nvPr/>
          </p:nvSpPr>
          <p:spPr bwMode="auto">
            <a:xfrm>
              <a:off x="3515" y="3612"/>
              <a:ext cx="140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/>
                <a:t>Auto-inserted no.</a:t>
              </a:r>
            </a:p>
          </p:txBody>
        </p:sp>
        <p:sp>
          <p:nvSpPr>
            <p:cNvPr id="17419" name="AutoShape 18"/>
            <p:cNvSpPr>
              <a:spLocks noChangeArrowheads="1"/>
            </p:cNvSpPr>
            <p:nvPr/>
          </p:nvSpPr>
          <p:spPr bwMode="auto">
            <a:xfrm>
              <a:off x="2427" y="3657"/>
              <a:ext cx="726" cy="91"/>
            </a:xfrm>
            <a:prstGeom prst="rightArrow">
              <a:avLst>
                <a:gd name="adj1" fmla="val 50000"/>
                <a:gd name="adj2" fmla="val 199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Flat File Databases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Useful for simple lists:</a:t>
            </a:r>
          </a:p>
          <a:p>
            <a:pPr lvl="1" eaLnBrk="1" hangingPunct="1"/>
            <a:r>
              <a:rPr lang="en-GB"/>
              <a:t>Address book/contact list</a:t>
            </a:r>
          </a:p>
          <a:p>
            <a:pPr lvl="1" eaLnBrk="1" hangingPunct="1"/>
            <a:r>
              <a:rPr lang="en-GB"/>
              <a:t>CD collection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But many problems</a:t>
            </a:r>
          </a:p>
          <a:p>
            <a:pPr lvl="1" eaLnBrk="1" hangingPunct="1"/>
            <a:r>
              <a:rPr lang="en-GB"/>
              <a:t>You’ll usually be asked to identify </a:t>
            </a:r>
            <a:r>
              <a:rPr lang="en-GB" b="1">
                <a:solidFill>
                  <a:schemeClr val="tx2"/>
                </a:solidFill>
              </a:rPr>
              <a:t>FOUR</a:t>
            </a:r>
            <a:r>
              <a:rPr lang="en-GB"/>
              <a:t> problems with flat files in the exam so pay attention to the next few slides!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Problems with flat files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3378200" cy="4038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700" b="1">
                <a:solidFill>
                  <a:schemeClr val="tx2"/>
                </a:solidFill>
              </a:rPr>
              <a:t>Redundancy</a:t>
            </a:r>
          </a:p>
          <a:p>
            <a:pPr eaLnBrk="1" hangingPunct="1"/>
            <a:r>
              <a:rPr lang="en-GB" sz="2700"/>
              <a:t>Large amounts of duplicated data</a:t>
            </a:r>
          </a:p>
          <a:p>
            <a:pPr eaLnBrk="1" hangingPunct="1"/>
            <a:r>
              <a:rPr lang="en-GB" sz="2700"/>
              <a:t>Makes data entry slower</a:t>
            </a:r>
          </a:p>
          <a:p>
            <a:pPr eaLnBrk="1" hangingPunct="1"/>
            <a:r>
              <a:rPr lang="en-GB" sz="2700"/>
              <a:t>Uses disk space</a:t>
            </a:r>
          </a:p>
          <a:p>
            <a:pPr eaLnBrk="1" hangingPunct="1"/>
            <a:r>
              <a:rPr lang="en-GB" sz="2700"/>
              <a:t>Leads to other problems…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2636838"/>
            <a:ext cx="424815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6588125" y="3644900"/>
            <a:ext cx="1800225" cy="1512888"/>
          </a:xfrm>
          <a:prstGeom prst="rect">
            <a:avLst/>
          </a:prstGeom>
          <a:noFill/>
          <a:ln w="38100">
            <a:solidFill>
              <a:schemeClr val="bg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tx2">
                    <a:satMod val="200000"/>
                  </a:schemeClr>
                </a:solidFill>
              </a:rPr>
              <a:t>Problems with flat 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050088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700" b="1">
                <a:solidFill>
                  <a:schemeClr val="tx2"/>
                </a:solidFill>
              </a:rPr>
              <a:t>Reduced data integrity</a:t>
            </a:r>
          </a:p>
          <a:p>
            <a:pPr eaLnBrk="1" hangingPunct="1">
              <a:lnSpc>
                <a:spcPct val="80000"/>
              </a:lnSpc>
            </a:pPr>
            <a:r>
              <a:rPr lang="en-GB" sz="2700"/>
              <a:t>More likely to be inaccurate!</a:t>
            </a:r>
          </a:p>
          <a:p>
            <a:pPr eaLnBrk="1" hangingPunct="1">
              <a:lnSpc>
                <a:spcPct val="80000"/>
              </a:lnSpc>
            </a:pPr>
            <a:endParaRPr lang="en-GB" sz="2700"/>
          </a:p>
          <a:p>
            <a:pPr eaLnBrk="1" hangingPunct="1">
              <a:lnSpc>
                <a:spcPct val="80000"/>
              </a:lnSpc>
            </a:pPr>
            <a:endParaRPr lang="en-GB" sz="2700"/>
          </a:p>
          <a:p>
            <a:pPr eaLnBrk="1" hangingPunct="1">
              <a:lnSpc>
                <a:spcPct val="80000"/>
              </a:lnSpc>
            </a:pPr>
            <a:endParaRPr lang="en-GB" sz="2700"/>
          </a:p>
          <a:p>
            <a:pPr eaLnBrk="1" hangingPunct="1">
              <a:lnSpc>
                <a:spcPct val="80000"/>
              </a:lnSpc>
            </a:pPr>
            <a:endParaRPr lang="en-GB" sz="2700"/>
          </a:p>
          <a:p>
            <a:pPr eaLnBrk="1" hangingPunct="1">
              <a:lnSpc>
                <a:spcPct val="80000"/>
              </a:lnSpc>
            </a:pPr>
            <a:endParaRPr lang="en-GB" sz="2700"/>
          </a:p>
          <a:p>
            <a:pPr eaLnBrk="1" hangingPunct="1">
              <a:lnSpc>
                <a:spcPct val="80000"/>
              </a:lnSpc>
            </a:pPr>
            <a:r>
              <a:rPr lang="en-GB" sz="2700"/>
              <a:t>Due to: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200"/>
              <a:t>Data input errors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200"/>
              <a:t>Inconsistent data entry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924175"/>
            <a:ext cx="56880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787900" y="2781300"/>
            <a:ext cx="2952750" cy="2663825"/>
            <a:chOff x="3016" y="1661"/>
            <a:chExt cx="1860" cy="1678"/>
          </a:xfrm>
        </p:grpSpPr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4059" y="1661"/>
              <a:ext cx="817" cy="127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 flipV="1">
              <a:off x="3016" y="2886"/>
              <a:ext cx="1043" cy="453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439</TotalTime>
  <Words>377</Words>
  <Application>Microsoft Office PowerPoint</Application>
  <PresentationFormat>On-screen Show (4:3)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Organisation of Data</vt:lpstr>
      <vt:lpstr>What is a Database?</vt:lpstr>
      <vt:lpstr>Flat File Databases</vt:lpstr>
      <vt:lpstr>no</vt:lpstr>
      <vt:lpstr>Database Concepts</vt:lpstr>
      <vt:lpstr>Database Concepts</vt:lpstr>
      <vt:lpstr>Flat File Databases</vt:lpstr>
      <vt:lpstr>Problems with flat files</vt:lpstr>
      <vt:lpstr>Problems with flat files</vt:lpstr>
      <vt:lpstr>Flat files – more problems</vt:lpstr>
      <vt:lpstr>Overcoming problems - RDBMS</vt:lpstr>
      <vt:lpstr>RDBMS</vt:lpstr>
      <vt:lpstr>RDBMS -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</dc:title>
  <dc:creator>FatMax</dc:creator>
  <cp:lastModifiedBy>Nikhil Shah</cp:lastModifiedBy>
  <cp:revision>18</cp:revision>
  <dcterms:created xsi:type="dcterms:W3CDTF">2007-02-16T08:13:37Z</dcterms:created>
  <dcterms:modified xsi:type="dcterms:W3CDTF">2018-02-07T13:28:25Z</dcterms:modified>
</cp:coreProperties>
</file>