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8"/>
  </p:notesMasterIdLst>
  <p:sldIdLst>
    <p:sldId id="2561" r:id="rId5"/>
    <p:sldId id="2562" r:id="rId6"/>
    <p:sldId id="2563" r:id="rId7"/>
    <p:sldId id="2564" r:id="rId8"/>
    <p:sldId id="2565" r:id="rId9"/>
    <p:sldId id="2566" r:id="rId10"/>
    <p:sldId id="2567" r:id="rId11"/>
    <p:sldId id="2568" r:id="rId12"/>
    <p:sldId id="2569" r:id="rId13"/>
    <p:sldId id="2570" r:id="rId14"/>
    <p:sldId id="2571" r:id="rId15"/>
    <p:sldId id="2572" r:id="rId16"/>
    <p:sldId id="2573" r:id="rId17"/>
    <p:sldId id="2574" r:id="rId18"/>
    <p:sldId id="2575" r:id="rId19"/>
    <p:sldId id="2576" r:id="rId20"/>
    <p:sldId id="2577" r:id="rId21"/>
    <p:sldId id="2578" r:id="rId22"/>
    <p:sldId id="2579" r:id="rId23"/>
    <p:sldId id="2580" r:id="rId24"/>
    <p:sldId id="2581" r:id="rId25"/>
    <p:sldId id="2582" r:id="rId26"/>
    <p:sldId id="25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xploring GCP Dataproc Cluster: Simplifying Big Data Processing" id="{3FDF9AA4-3786-458C-ACB1-BDCF634A4834}">
          <p14:sldIdLst>
            <p14:sldId id="2561"/>
            <p14:sldId id="2562"/>
          </p14:sldIdLst>
        </p14:section>
        <p14:section name="Introduction to GCP Dataproc" id="{D79D6EFF-A6DD-4781-B240-9D26FAFDC4B7}">
          <p14:sldIdLst>
            <p14:sldId id="2563"/>
            <p14:sldId id="2564"/>
            <p14:sldId id="2565"/>
            <p14:sldId id="2566"/>
          </p14:sldIdLst>
        </p14:section>
        <p14:section name="Setting Up a Dataproc Cluster" id="{2696CE37-25E2-4FCD-8769-62D63277CEA1}">
          <p14:sldIdLst>
            <p14:sldId id="2567"/>
            <p14:sldId id="2568"/>
            <p14:sldId id="2569"/>
            <p14:sldId id="2570"/>
          </p14:sldIdLst>
        </p14:section>
        <p14:section name="Managing and Scaling Dataproc Clusters" id="{49CDD5C2-5F59-434E-B451-12D99242ECB9}">
          <p14:sldIdLst>
            <p14:sldId id="2571"/>
            <p14:sldId id="2572"/>
            <p14:sldId id="2573"/>
            <p14:sldId id="2574"/>
          </p14:sldIdLst>
        </p14:section>
        <p14:section name="Running Jobs on Dataproc Clusters" id="{2E03E989-B439-4E82-9931-72AD741EBB6F}">
          <p14:sldIdLst>
            <p14:sldId id="2575"/>
            <p14:sldId id="2576"/>
            <p14:sldId id="2577"/>
            <p14:sldId id="2578"/>
          </p14:sldIdLst>
        </p14:section>
        <p14:section name="Cost Optimization and Best Practices" id="{C5175B67-C9EF-462E-97BF-4E235E750BD8}">
          <p14:sldIdLst>
            <p14:sldId id="2579"/>
            <p14:sldId id="2580"/>
            <p14:sldId id="2581"/>
            <p14:sldId id="2582"/>
          </p14:sldIdLst>
        </p14:section>
        <p14:section name="Conclusion" id="{0DAFDC2C-0D09-4235-83F3-59CDFD5C56D8}">
          <p14:sldIdLst>
            <p14:sldId id="25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19" autoAdjust="0"/>
  </p:normalViewPr>
  <p:slideViewPr>
    <p:cSldViewPr snapToGrid="0">
      <p:cViewPr varScale="1">
        <p:scale>
          <a:sx n="77" d="100"/>
          <a:sy n="77" d="100"/>
        </p:scale>
        <p:origin x="679" y="27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E715E5-3F09-4857-95EF-645D029A239D}" type="doc">
      <dgm:prSet loTypeId="urn:microsoft.com/office/officeart/2024/3/layout/verticalVisualTextBlock1" loCatId="Picture" qsTypeId="urn:microsoft.com/office/officeart/2005/8/quickstyle/simple4" qsCatId="simple" csTypeId="urn:microsoft.com/office/officeart/2005/8/colors/accent0_2" csCatId="mainScheme" phldr="1"/>
      <dgm:spPr/>
      <dgm:t>
        <a:bodyPr/>
        <a:lstStyle/>
        <a:p>
          <a:endParaRPr lang="en-IN"/>
        </a:p>
      </dgm:t>
    </dgm:pt>
    <dgm:pt modelId="{14251FAA-531C-4B6F-9642-4D3441EBCBF9}">
      <dgm:prSet/>
      <dgm:spPr/>
      <dgm:t>
        <a:bodyPr/>
        <a:lstStyle/>
        <a:p>
          <a:pPr>
            <a:lnSpc>
              <a:spcPct val="100000"/>
            </a:lnSpc>
            <a:defRPr b="1"/>
          </a:pPr>
          <a:r>
            <a:rPr lang="en-IN"/>
            <a:t>Importance of Security</a:t>
          </a:r>
        </a:p>
      </dgm:t>
    </dgm:pt>
    <dgm:pt modelId="{4F1969DA-0556-42A1-9796-B380649A63A2}" type="parTrans" cxnId="{5543A606-95B0-48CF-9EF7-09F6FE3D8DBC}">
      <dgm:prSet/>
      <dgm:spPr/>
      <dgm:t>
        <a:bodyPr/>
        <a:lstStyle/>
        <a:p>
          <a:endParaRPr lang="en-IN"/>
        </a:p>
      </dgm:t>
    </dgm:pt>
    <dgm:pt modelId="{9240F426-D16A-4B11-9BAA-C38BAE764BD2}" type="sibTrans" cxnId="{5543A606-95B0-48CF-9EF7-09F6FE3D8DBC}">
      <dgm:prSet/>
      <dgm:spPr/>
      <dgm:t>
        <a:bodyPr/>
        <a:lstStyle/>
        <a:p>
          <a:pPr>
            <a:lnSpc>
              <a:spcPct val="100000"/>
            </a:lnSpc>
            <a:defRPr b="1"/>
          </a:pPr>
          <a:endParaRPr lang="en-IN"/>
        </a:p>
      </dgm:t>
    </dgm:pt>
    <dgm:pt modelId="{174F2DBE-47B9-4E55-8F82-1B4979631671}">
      <dgm:prSet/>
      <dgm:spPr/>
      <dgm:t>
        <a:bodyPr/>
        <a:lstStyle/>
        <a:p>
          <a:pPr>
            <a:lnSpc>
              <a:spcPct val="100000"/>
            </a:lnSpc>
          </a:pPr>
          <a:r>
            <a:rPr lang="en-IN"/>
            <a:t>Ensuring security is vital when handling big data, as it protects sensitive information from unauthorized access.</a:t>
          </a:r>
        </a:p>
      </dgm:t>
    </dgm:pt>
    <dgm:pt modelId="{65EFFA34-3904-4A07-A56F-E3E442E5A532}" type="parTrans" cxnId="{7938F65D-C6C4-4800-A20B-D483B567908F}">
      <dgm:prSet/>
      <dgm:spPr/>
      <dgm:t>
        <a:bodyPr/>
        <a:lstStyle/>
        <a:p>
          <a:endParaRPr lang="en-IN"/>
        </a:p>
      </dgm:t>
    </dgm:pt>
    <dgm:pt modelId="{92973230-16F6-4376-8B6E-61FD91429F78}" type="sibTrans" cxnId="{7938F65D-C6C4-4800-A20B-D483B567908F}">
      <dgm:prSet/>
      <dgm:spPr/>
      <dgm:t>
        <a:bodyPr/>
        <a:lstStyle/>
        <a:p>
          <a:endParaRPr lang="en-IN"/>
        </a:p>
      </dgm:t>
    </dgm:pt>
    <dgm:pt modelId="{611AB097-8661-42C5-9619-2C42A786C902}">
      <dgm:prSet/>
      <dgm:spPr/>
      <dgm:t>
        <a:bodyPr/>
        <a:lstStyle/>
        <a:p>
          <a:pPr>
            <a:lnSpc>
              <a:spcPct val="100000"/>
            </a:lnSpc>
            <a:defRPr b="1"/>
          </a:pPr>
          <a:r>
            <a:rPr lang="en-IN"/>
            <a:t>Data Encryption</a:t>
          </a:r>
        </a:p>
      </dgm:t>
    </dgm:pt>
    <dgm:pt modelId="{AD0DC949-B3E8-4D2B-9DF0-23AB42D7F04D}" type="parTrans" cxnId="{CC74317C-2A9E-469E-A9FC-8D9E2970C1C2}">
      <dgm:prSet/>
      <dgm:spPr/>
      <dgm:t>
        <a:bodyPr/>
        <a:lstStyle/>
        <a:p>
          <a:endParaRPr lang="en-IN"/>
        </a:p>
      </dgm:t>
    </dgm:pt>
    <dgm:pt modelId="{E925400B-6008-4BE5-920B-A6B2F26E363A}" type="sibTrans" cxnId="{CC74317C-2A9E-469E-A9FC-8D9E2970C1C2}">
      <dgm:prSet/>
      <dgm:spPr/>
      <dgm:t>
        <a:bodyPr/>
        <a:lstStyle/>
        <a:p>
          <a:pPr>
            <a:lnSpc>
              <a:spcPct val="100000"/>
            </a:lnSpc>
            <a:defRPr b="1"/>
          </a:pPr>
          <a:endParaRPr lang="en-IN"/>
        </a:p>
      </dgm:t>
    </dgm:pt>
    <dgm:pt modelId="{D424CA69-A823-4B4F-8840-7B53AF3800C4}">
      <dgm:prSet/>
      <dgm:spPr/>
      <dgm:t>
        <a:bodyPr/>
        <a:lstStyle/>
        <a:p>
          <a:pPr>
            <a:lnSpc>
              <a:spcPct val="100000"/>
            </a:lnSpc>
          </a:pPr>
          <a:r>
            <a:rPr lang="en-IN"/>
            <a:t>GCP Dataproc provides data encryption features to safeguard sensitive data from breaches and unauthorized access.</a:t>
          </a:r>
        </a:p>
      </dgm:t>
    </dgm:pt>
    <dgm:pt modelId="{9ABF5AA1-F627-44D9-89B2-81D9239F6285}" type="parTrans" cxnId="{5C242FBA-7F8F-4FF5-9CAF-A2612EA4A6E9}">
      <dgm:prSet/>
      <dgm:spPr/>
      <dgm:t>
        <a:bodyPr/>
        <a:lstStyle/>
        <a:p>
          <a:endParaRPr lang="en-IN"/>
        </a:p>
      </dgm:t>
    </dgm:pt>
    <dgm:pt modelId="{641D205D-FD25-4B46-A98F-AA1D186CA764}" type="sibTrans" cxnId="{5C242FBA-7F8F-4FF5-9CAF-A2612EA4A6E9}">
      <dgm:prSet/>
      <dgm:spPr/>
      <dgm:t>
        <a:bodyPr/>
        <a:lstStyle/>
        <a:p>
          <a:endParaRPr lang="en-IN"/>
        </a:p>
      </dgm:t>
    </dgm:pt>
    <dgm:pt modelId="{EE0325DA-F8FF-429D-922D-EBF417381D73}">
      <dgm:prSet/>
      <dgm:spPr/>
      <dgm:t>
        <a:bodyPr/>
        <a:lstStyle/>
        <a:p>
          <a:pPr>
            <a:lnSpc>
              <a:spcPct val="100000"/>
            </a:lnSpc>
            <a:defRPr b="1"/>
          </a:pPr>
          <a:r>
            <a:rPr lang="en-IN"/>
            <a:t>Identity Management</a:t>
          </a:r>
        </a:p>
      </dgm:t>
    </dgm:pt>
    <dgm:pt modelId="{D30EFE7E-62F3-4D2E-A1D8-FC27ADDEC1C2}" type="parTrans" cxnId="{0C52E0E1-0886-42FE-9354-CF6D7ED2B7F3}">
      <dgm:prSet/>
      <dgm:spPr/>
      <dgm:t>
        <a:bodyPr/>
        <a:lstStyle/>
        <a:p>
          <a:endParaRPr lang="en-IN"/>
        </a:p>
      </dgm:t>
    </dgm:pt>
    <dgm:pt modelId="{2661502A-D12A-473E-875A-22D337D07DD7}" type="sibTrans" cxnId="{0C52E0E1-0886-42FE-9354-CF6D7ED2B7F3}">
      <dgm:prSet/>
      <dgm:spPr/>
      <dgm:t>
        <a:bodyPr/>
        <a:lstStyle/>
        <a:p>
          <a:endParaRPr lang="en-IN"/>
        </a:p>
      </dgm:t>
    </dgm:pt>
    <dgm:pt modelId="{55BEF814-3A50-4E9A-8C0C-4152DE6E044F}">
      <dgm:prSet/>
      <dgm:spPr/>
      <dgm:t>
        <a:bodyPr/>
        <a:lstStyle/>
        <a:p>
          <a:pPr>
            <a:lnSpc>
              <a:spcPct val="100000"/>
            </a:lnSpc>
          </a:pPr>
          <a:r>
            <a:rPr lang="en-IN"/>
            <a:t>Effective identity management is crucial for controlling access to sensitive data, ensuring only authorized users have access.</a:t>
          </a:r>
        </a:p>
      </dgm:t>
    </dgm:pt>
    <dgm:pt modelId="{1AE84681-7CAB-429B-A689-31F2C2D15FD2}" type="parTrans" cxnId="{8BE7FDAF-9566-48D2-BE73-43AC574515DD}">
      <dgm:prSet/>
      <dgm:spPr/>
      <dgm:t>
        <a:bodyPr/>
        <a:lstStyle/>
        <a:p>
          <a:endParaRPr lang="en-IN"/>
        </a:p>
      </dgm:t>
    </dgm:pt>
    <dgm:pt modelId="{BCB09E43-EA14-49AA-BB8E-B4B37BB26ACD}" type="sibTrans" cxnId="{8BE7FDAF-9566-48D2-BE73-43AC574515DD}">
      <dgm:prSet/>
      <dgm:spPr/>
      <dgm:t>
        <a:bodyPr/>
        <a:lstStyle/>
        <a:p>
          <a:endParaRPr lang="en-IN"/>
        </a:p>
      </dgm:t>
    </dgm:pt>
    <dgm:pt modelId="{76B17BBD-D6EB-4CE2-8DAB-6D65F833F7DB}" type="pres">
      <dgm:prSet presAssocID="{5CE715E5-3F09-4857-95EF-645D029A239D}" presName="Root" presStyleCnt="0">
        <dgm:presLayoutVars>
          <dgm:dir/>
          <dgm:resizeHandles val="exact"/>
        </dgm:presLayoutVars>
      </dgm:prSet>
      <dgm:spPr/>
    </dgm:pt>
    <dgm:pt modelId="{4F6BD187-E6B3-49AA-B7D7-9314ED83D90B}" type="pres">
      <dgm:prSet presAssocID="{14251FAA-531C-4B6F-9642-4D3441EBCBF9}" presName="Composite" presStyleCnt="0"/>
      <dgm:spPr/>
    </dgm:pt>
    <dgm:pt modelId="{AE85A174-0066-4E91-8378-63BECDB8041E}" type="pres">
      <dgm:prSet presAssocID="{14251FAA-531C-4B6F-9642-4D3441EBCBF9}"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r="26497" b="-5"/>
          <a:stretch/>
        </a:blipFill>
      </dgm:spPr>
      <dgm:extLst>
        <a:ext uri="{E40237B7-FDA0-4F09-8148-C483321AD2D9}">
          <dgm14:cNvPr xmlns:dgm14="http://schemas.microsoft.com/office/drawing/2010/diagram" id="0" name="" descr="Digital padlock art"/>
        </a:ext>
      </dgm:extLst>
    </dgm:pt>
    <dgm:pt modelId="{820FD7B5-3FE2-46DB-B9BC-58DBC3EEEBAB}" type="pres">
      <dgm:prSet presAssocID="{14251FAA-531C-4B6F-9642-4D3441EBCBF9}" presName="Subtitle" presStyleLbl="revTx" presStyleIdx="0" presStyleCnt="6">
        <dgm:presLayoutVars>
          <dgm:chMax val="0"/>
          <dgm:bulletEnabled/>
        </dgm:presLayoutVars>
      </dgm:prSet>
      <dgm:spPr/>
    </dgm:pt>
    <dgm:pt modelId="{F89F8F71-0C21-4CE2-B4CC-2669416D2DE3}" type="pres">
      <dgm:prSet presAssocID="{14251FAA-531C-4B6F-9642-4D3441EBCBF9}" presName="Description" presStyleLbl="revTx" presStyleIdx="1" presStyleCnt="6">
        <dgm:presLayoutVars>
          <dgm:bulletEnabled/>
        </dgm:presLayoutVars>
      </dgm:prSet>
      <dgm:spPr/>
    </dgm:pt>
    <dgm:pt modelId="{1D818DBE-215E-408F-8AE9-C622986FB696}" type="pres">
      <dgm:prSet presAssocID="{9240F426-D16A-4B11-9BAA-C38BAE764BD2}" presName="sibTrans" presStyleLbl="sibTrans2D1" presStyleIdx="0" presStyleCnt="0"/>
      <dgm:spPr/>
    </dgm:pt>
    <dgm:pt modelId="{F7EA907E-7C75-4B02-A750-2BE22AA5ABC9}" type="pres">
      <dgm:prSet presAssocID="{611AB097-8661-42C5-9619-2C42A786C902}" presName="Composite" presStyleCnt="0"/>
      <dgm:spPr/>
    </dgm:pt>
    <dgm:pt modelId="{45E86274-EC6A-4A56-B347-CF2C921C4CE5}" type="pres">
      <dgm:prSet presAssocID="{611AB097-8661-42C5-9619-2C42A786C902}"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5496" r="19497" b="-9"/>
          <a:stretch/>
        </a:blipFill>
      </dgm:spPr>
      <dgm:extLst>
        <a:ext uri="{E40237B7-FDA0-4F09-8148-C483321AD2D9}">
          <dgm14:cNvPr xmlns:dgm14="http://schemas.microsoft.com/office/drawing/2010/diagram" id="0" name="" descr="Abstract  Digital concept which shows network security optimization and internet technology  "/>
        </a:ext>
      </dgm:extLst>
    </dgm:pt>
    <dgm:pt modelId="{D62F54A7-C38F-4F58-8A86-6BB9670FCE16}" type="pres">
      <dgm:prSet presAssocID="{611AB097-8661-42C5-9619-2C42A786C902}" presName="Subtitle" presStyleLbl="revTx" presStyleIdx="2" presStyleCnt="6">
        <dgm:presLayoutVars>
          <dgm:chMax val="0"/>
          <dgm:bulletEnabled/>
        </dgm:presLayoutVars>
      </dgm:prSet>
      <dgm:spPr/>
    </dgm:pt>
    <dgm:pt modelId="{BDA60CE7-773E-4334-9F54-43A4D734DAE8}" type="pres">
      <dgm:prSet presAssocID="{611AB097-8661-42C5-9619-2C42A786C902}" presName="Description" presStyleLbl="revTx" presStyleIdx="3" presStyleCnt="6">
        <dgm:presLayoutVars>
          <dgm:bulletEnabled/>
        </dgm:presLayoutVars>
      </dgm:prSet>
      <dgm:spPr/>
    </dgm:pt>
    <dgm:pt modelId="{DCBB5F2D-B9EF-453A-BDF7-5D36ADD3D471}" type="pres">
      <dgm:prSet presAssocID="{E925400B-6008-4BE5-920B-A6B2F26E363A}" presName="sibTrans" presStyleLbl="sibTrans2D1" presStyleIdx="0" presStyleCnt="0"/>
      <dgm:spPr/>
    </dgm:pt>
    <dgm:pt modelId="{E03CA961-D342-4B86-A32B-279106468197}" type="pres">
      <dgm:prSet presAssocID="{EE0325DA-F8FF-429D-922D-EBF417381D73}" presName="Composite" presStyleCnt="0"/>
      <dgm:spPr/>
    </dgm:pt>
    <dgm:pt modelId="{2A45012D-D78B-4DA8-8F58-39D2E93BCF93}" type="pres">
      <dgm:prSet presAssocID="{EE0325DA-F8FF-429D-922D-EBF417381D73}"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12590" r="12403" b="-9"/>
          <a:stretch/>
        </a:blipFill>
      </dgm:spPr>
      <dgm:extLst>
        <a:ext uri="{E40237B7-FDA0-4F09-8148-C483321AD2D9}">
          <dgm14:cNvPr xmlns:dgm14="http://schemas.microsoft.com/office/drawing/2010/diagram" id="0" name="" descr="Login password abstract interface"/>
        </a:ext>
      </dgm:extLst>
    </dgm:pt>
    <dgm:pt modelId="{3F2EA427-D9BB-4EC7-B0E7-CD23746797E1}" type="pres">
      <dgm:prSet presAssocID="{EE0325DA-F8FF-429D-922D-EBF417381D73}" presName="Subtitle" presStyleLbl="revTx" presStyleIdx="4" presStyleCnt="6">
        <dgm:presLayoutVars>
          <dgm:chMax val="0"/>
          <dgm:bulletEnabled/>
        </dgm:presLayoutVars>
      </dgm:prSet>
      <dgm:spPr/>
    </dgm:pt>
    <dgm:pt modelId="{66B54AB3-9AF5-41C2-AE20-5FFD8C9D2A05}" type="pres">
      <dgm:prSet presAssocID="{EE0325DA-F8FF-429D-922D-EBF417381D73}" presName="Description" presStyleLbl="revTx" presStyleIdx="5" presStyleCnt="6">
        <dgm:presLayoutVars>
          <dgm:bulletEnabled/>
        </dgm:presLayoutVars>
      </dgm:prSet>
      <dgm:spPr/>
    </dgm:pt>
  </dgm:ptLst>
  <dgm:cxnLst>
    <dgm:cxn modelId="{5543A606-95B0-48CF-9EF7-09F6FE3D8DBC}" srcId="{5CE715E5-3F09-4857-95EF-645D029A239D}" destId="{14251FAA-531C-4B6F-9642-4D3441EBCBF9}" srcOrd="0" destOrd="0" parTransId="{4F1969DA-0556-42A1-9796-B380649A63A2}" sibTransId="{9240F426-D16A-4B11-9BAA-C38BAE764BD2}"/>
    <dgm:cxn modelId="{7938F65D-C6C4-4800-A20B-D483B567908F}" srcId="{14251FAA-531C-4B6F-9642-4D3441EBCBF9}" destId="{174F2DBE-47B9-4E55-8F82-1B4979631671}" srcOrd="0" destOrd="0" parTransId="{65EFFA34-3904-4A07-A56F-E3E442E5A532}" sibTransId="{92973230-16F6-4376-8B6E-61FD91429F78}"/>
    <dgm:cxn modelId="{2A64B269-76B3-4BDE-964F-638660B3E31F}" type="presOf" srcId="{9240F426-D16A-4B11-9BAA-C38BAE764BD2}" destId="{1D818DBE-215E-408F-8AE9-C622986FB696}" srcOrd="0" destOrd="0" presId="urn:microsoft.com/office/officeart/2024/3/layout/verticalVisualTextBlock1"/>
    <dgm:cxn modelId="{CA9CA66A-816D-4A1D-BB20-EE21363DA7CF}" type="presOf" srcId="{14251FAA-531C-4B6F-9642-4D3441EBCBF9}" destId="{820FD7B5-3FE2-46DB-B9BC-58DBC3EEEBAB}" srcOrd="0" destOrd="0" presId="urn:microsoft.com/office/officeart/2024/3/layout/verticalVisualTextBlock1"/>
    <dgm:cxn modelId="{CC74317C-2A9E-469E-A9FC-8D9E2970C1C2}" srcId="{5CE715E5-3F09-4857-95EF-645D029A239D}" destId="{611AB097-8661-42C5-9619-2C42A786C902}" srcOrd="1" destOrd="0" parTransId="{AD0DC949-B3E8-4D2B-9DF0-23AB42D7F04D}" sibTransId="{E925400B-6008-4BE5-920B-A6B2F26E363A}"/>
    <dgm:cxn modelId="{F87F698E-CFC3-465F-8B5F-F35623F74C54}" type="presOf" srcId="{55BEF814-3A50-4E9A-8C0C-4152DE6E044F}" destId="{66B54AB3-9AF5-41C2-AE20-5FFD8C9D2A05}" srcOrd="0" destOrd="0" presId="urn:microsoft.com/office/officeart/2024/3/layout/verticalVisualTextBlock1"/>
    <dgm:cxn modelId="{55E59597-A268-4AD4-A35D-858F327AD27F}" type="presOf" srcId="{EE0325DA-F8FF-429D-922D-EBF417381D73}" destId="{3F2EA427-D9BB-4EC7-B0E7-CD23746797E1}" srcOrd="0" destOrd="0" presId="urn:microsoft.com/office/officeart/2024/3/layout/verticalVisualTextBlock1"/>
    <dgm:cxn modelId="{20D65098-9C5D-4E42-9BC6-92AB1C4B2D42}" type="presOf" srcId="{D424CA69-A823-4B4F-8840-7B53AF3800C4}" destId="{BDA60CE7-773E-4334-9F54-43A4D734DAE8}" srcOrd="0" destOrd="0" presId="urn:microsoft.com/office/officeart/2024/3/layout/verticalVisualTextBlock1"/>
    <dgm:cxn modelId="{286EE3AF-531C-46DE-AFE3-17D3AF1B99ED}" type="presOf" srcId="{E925400B-6008-4BE5-920B-A6B2F26E363A}" destId="{DCBB5F2D-B9EF-453A-BDF7-5D36ADD3D471}" srcOrd="0" destOrd="0" presId="urn:microsoft.com/office/officeart/2024/3/layout/verticalVisualTextBlock1"/>
    <dgm:cxn modelId="{8BE7FDAF-9566-48D2-BE73-43AC574515DD}" srcId="{EE0325DA-F8FF-429D-922D-EBF417381D73}" destId="{55BEF814-3A50-4E9A-8C0C-4152DE6E044F}" srcOrd="0" destOrd="0" parTransId="{1AE84681-7CAB-429B-A689-31F2C2D15FD2}" sibTransId="{BCB09E43-EA14-49AA-BB8E-B4B37BB26ACD}"/>
    <dgm:cxn modelId="{5C242FBA-7F8F-4FF5-9CAF-A2612EA4A6E9}" srcId="{611AB097-8661-42C5-9619-2C42A786C902}" destId="{D424CA69-A823-4B4F-8840-7B53AF3800C4}" srcOrd="0" destOrd="0" parTransId="{9ABF5AA1-F627-44D9-89B2-81D9239F6285}" sibTransId="{641D205D-FD25-4B46-A98F-AA1D186CA764}"/>
    <dgm:cxn modelId="{9F9AC6D5-D6C5-4C16-9A49-02F355C7F3C0}" type="presOf" srcId="{5CE715E5-3F09-4857-95EF-645D029A239D}" destId="{76B17BBD-D6EB-4CE2-8DAB-6D65F833F7DB}" srcOrd="0" destOrd="0" presId="urn:microsoft.com/office/officeart/2024/3/layout/verticalVisualTextBlock1"/>
    <dgm:cxn modelId="{8FCF5BE0-B7A9-4F2E-8E79-2AE13A92D90F}" type="presOf" srcId="{174F2DBE-47B9-4E55-8F82-1B4979631671}" destId="{F89F8F71-0C21-4CE2-B4CC-2669416D2DE3}" srcOrd="0" destOrd="0" presId="urn:microsoft.com/office/officeart/2024/3/layout/verticalVisualTextBlock1"/>
    <dgm:cxn modelId="{0C52E0E1-0886-42FE-9354-CF6D7ED2B7F3}" srcId="{5CE715E5-3F09-4857-95EF-645D029A239D}" destId="{EE0325DA-F8FF-429D-922D-EBF417381D73}" srcOrd="2" destOrd="0" parTransId="{D30EFE7E-62F3-4D2E-A1D8-FC27ADDEC1C2}" sibTransId="{2661502A-D12A-473E-875A-22D337D07DD7}"/>
    <dgm:cxn modelId="{902E0AF8-7325-4090-AC56-3A16B837F332}" type="presOf" srcId="{611AB097-8661-42C5-9619-2C42A786C902}" destId="{D62F54A7-C38F-4F58-8A86-6BB9670FCE16}" srcOrd="0" destOrd="0" presId="urn:microsoft.com/office/officeart/2024/3/layout/verticalVisualTextBlock1"/>
    <dgm:cxn modelId="{AB00F2B9-13A1-4BDE-BDD1-F51414D8DA90}" type="presParOf" srcId="{76B17BBD-D6EB-4CE2-8DAB-6D65F833F7DB}" destId="{4F6BD187-E6B3-49AA-B7D7-9314ED83D90B}" srcOrd="0" destOrd="0" presId="urn:microsoft.com/office/officeart/2024/3/layout/verticalVisualTextBlock1"/>
    <dgm:cxn modelId="{3A1FB592-4CB0-4301-AF6C-C956A8293936}" type="presParOf" srcId="{4F6BD187-E6B3-49AA-B7D7-9314ED83D90B}" destId="{AE85A174-0066-4E91-8378-63BECDB8041E}" srcOrd="0" destOrd="0" presId="urn:microsoft.com/office/officeart/2024/3/layout/verticalVisualTextBlock1"/>
    <dgm:cxn modelId="{5D733316-B7F5-479C-8C28-670B2FEBADA9}" type="presParOf" srcId="{4F6BD187-E6B3-49AA-B7D7-9314ED83D90B}" destId="{820FD7B5-3FE2-46DB-B9BC-58DBC3EEEBAB}" srcOrd="1" destOrd="0" presId="urn:microsoft.com/office/officeart/2024/3/layout/verticalVisualTextBlock1"/>
    <dgm:cxn modelId="{A482D0C4-E8EA-4723-A85A-6875155225AC}" type="presParOf" srcId="{4F6BD187-E6B3-49AA-B7D7-9314ED83D90B}" destId="{F89F8F71-0C21-4CE2-B4CC-2669416D2DE3}" srcOrd="2" destOrd="0" presId="urn:microsoft.com/office/officeart/2024/3/layout/verticalVisualTextBlock1"/>
    <dgm:cxn modelId="{575B746F-5494-45D8-97DC-019CF09D9144}" type="presParOf" srcId="{76B17BBD-D6EB-4CE2-8DAB-6D65F833F7DB}" destId="{1D818DBE-215E-408F-8AE9-C622986FB696}" srcOrd="1" destOrd="0" presId="urn:microsoft.com/office/officeart/2024/3/layout/verticalVisualTextBlock1"/>
    <dgm:cxn modelId="{BC1F1382-95E8-459C-A8BA-A3D4E7A495E4}" type="presParOf" srcId="{76B17BBD-D6EB-4CE2-8DAB-6D65F833F7DB}" destId="{F7EA907E-7C75-4B02-A750-2BE22AA5ABC9}" srcOrd="2" destOrd="0" presId="urn:microsoft.com/office/officeart/2024/3/layout/verticalVisualTextBlock1"/>
    <dgm:cxn modelId="{58842C15-E683-4569-9477-9B6EBB3145D8}" type="presParOf" srcId="{F7EA907E-7C75-4B02-A750-2BE22AA5ABC9}" destId="{45E86274-EC6A-4A56-B347-CF2C921C4CE5}" srcOrd="0" destOrd="0" presId="urn:microsoft.com/office/officeart/2024/3/layout/verticalVisualTextBlock1"/>
    <dgm:cxn modelId="{20A9AB25-4454-4FCE-90F4-FBE9F64DD266}" type="presParOf" srcId="{F7EA907E-7C75-4B02-A750-2BE22AA5ABC9}" destId="{D62F54A7-C38F-4F58-8A86-6BB9670FCE16}" srcOrd="1" destOrd="0" presId="urn:microsoft.com/office/officeart/2024/3/layout/verticalVisualTextBlock1"/>
    <dgm:cxn modelId="{36E8F486-6BC7-400D-9C76-0DCACB770E63}" type="presParOf" srcId="{F7EA907E-7C75-4B02-A750-2BE22AA5ABC9}" destId="{BDA60CE7-773E-4334-9F54-43A4D734DAE8}" srcOrd="2" destOrd="0" presId="urn:microsoft.com/office/officeart/2024/3/layout/verticalVisualTextBlock1"/>
    <dgm:cxn modelId="{2B7B6163-554E-433E-B9C3-6D53CD08316B}" type="presParOf" srcId="{76B17BBD-D6EB-4CE2-8DAB-6D65F833F7DB}" destId="{DCBB5F2D-B9EF-453A-BDF7-5D36ADD3D471}" srcOrd="3" destOrd="0" presId="urn:microsoft.com/office/officeart/2024/3/layout/verticalVisualTextBlock1"/>
    <dgm:cxn modelId="{F5EE721F-76A8-423B-8C40-16BA8D7171F7}" type="presParOf" srcId="{76B17BBD-D6EB-4CE2-8DAB-6D65F833F7DB}" destId="{E03CA961-D342-4B86-A32B-279106468197}" srcOrd="4" destOrd="0" presId="urn:microsoft.com/office/officeart/2024/3/layout/verticalVisualTextBlock1"/>
    <dgm:cxn modelId="{313B0253-7541-499F-8D78-9DA62DECA6D0}" type="presParOf" srcId="{E03CA961-D342-4B86-A32B-279106468197}" destId="{2A45012D-D78B-4DA8-8F58-39D2E93BCF93}" srcOrd="0" destOrd="0" presId="urn:microsoft.com/office/officeart/2024/3/layout/verticalVisualTextBlock1"/>
    <dgm:cxn modelId="{E99B007F-5914-45F2-BEB3-57990377A82C}" type="presParOf" srcId="{E03CA961-D342-4B86-A32B-279106468197}" destId="{3F2EA427-D9BB-4EC7-B0E7-CD23746797E1}" srcOrd="1" destOrd="0" presId="urn:microsoft.com/office/officeart/2024/3/layout/verticalVisualTextBlock1"/>
    <dgm:cxn modelId="{28E1633D-DA7A-484E-930F-FC13F46DBDAB}" type="presParOf" srcId="{E03CA961-D342-4B86-A32B-279106468197}" destId="{66B54AB3-9AF5-41C2-AE20-5FFD8C9D2A05}"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85A174-0066-4E91-8378-63BECDB8041E}">
      <dsp:nvSpPr>
        <dsp:cNvPr id="0" name=""/>
        <dsp:cNvSpPr/>
      </dsp:nvSpPr>
      <dsp:spPr>
        <a:xfrm>
          <a:off x="0" y="0"/>
          <a:ext cx="1525341" cy="152534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r="26497" b="-5"/>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820FD7B5-3FE2-46DB-B9BC-58DBC3EEEBAB}">
      <dsp:nvSpPr>
        <dsp:cNvPr id="0" name=""/>
        <dsp:cNvSpPr/>
      </dsp:nvSpPr>
      <dsp:spPr>
        <a:xfrm>
          <a:off x="1705341" y="0"/>
          <a:ext cx="5020557" cy="326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IN" sz="1800" kern="1200"/>
            <a:t>Importance of Security</a:t>
          </a:r>
        </a:p>
      </dsp:txBody>
      <dsp:txXfrm>
        <a:off x="1705341" y="0"/>
        <a:ext cx="5020557" cy="326504"/>
      </dsp:txXfrm>
    </dsp:sp>
    <dsp:sp modelId="{F89F8F71-0C21-4CE2-B4CC-2669416D2DE3}">
      <dsp:nvSpPr>
        <dsp:cNvPr id="0" name=""/>
        <dsp:cNvSpPr/>
      </dsp:nvSpPr>
      <dsp:spPr>
        <a:xfrm>
          <a:off x="1705341" y="326504"/>
          <a:ext cx="5020557" cy="1198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IN" sz="1400" kern="1200"/>
            <a:t>Ensuring security is vital when handling big data, as it protects sensitive information from unauthorized access.</a:t>
          </a:r>
        </a:p>
      </dsp:txBody>
      <dsp:txXfrm>
        <a:off x="1705341" y="326504"/>
        <a:ext cx="5020557" cy="1198836"/>
      </dsp:txXfrm>
    </dsp:sp>
    <dsp:sp modelId="{45E86274-EC6A-4A56-B347-CF2C921C4CE5}">
      <dsp:nvSpPr>
        <dsp:cNvPr id="0" name=""/>
        <dsp:cNvSpPr/>
      </dsp:nvSpPr>
      <dsp:spPr>
        <a:xfrm>
          <a:off x="0" y="1647368"/>
          <a:ext cx="1525341" cy="1525341"/>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5496" r="19497" b="-9"/>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D62F54A7-C38F-4F58-8A86-6BB9670FCE16}">
      <dsp:nvSpPr>
        <dsp:cNvPr id="0" name=""/>
        <dsp:cNvSpPr/>
      </dsp:nvSpPr>
      <dsp:spPr>
        <a:xfrm>
          <a:off x="1705341" y="1647368"/>
          <a:ext cx="5020557" cy="326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IN" sz="1800" kern="1200"/>
            <a:t>Data Encryption</a:t>
          </a:r>
        </a:p>
      </dsp:txBody>
      <dsp:txXfrm>
        <a:off x="1705341" y="1647368"/>
        <a:ext cx="5020557" cy="326504"/>
      </dsp:txXfrm>
    </dsp:sp>
    <dsp:sp modelId="{BDA60CE7-773E-4334-9F54-43A4D734DAE8}">
      <dsp:nvSpPr>
        <dsp:cNvPr id="0" name=""/>
        <dsp:cNvSpPr/>
      </dsp:nvSpPr>
      <dsp:spPr>
        <a:xfrm>
          <a:off x="1705341" y="1973873"/>
          <a:ext cx="5020557" cy="1198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IN" sz="1400" kern="1200"/>
            <a:t>GCP Dataproc provides data encryption features to safeguard sensitive data from breaches and unauthorized access.</a:t>
          </a:r>
        </a:p>
      </dsp:txBody>
      <dsp:txXfrm>
        <a:off x="1705341" y="1973873"/>
        <a:ext cx="5020557" cy="1198836"/>
      </dsp:txXfrm>
    </dsp:sp>
    <dsp:sp modelId="{2A45012D-D78B-4DA8-8F58-39D2E93BCF93}">
      <dsp:nvSpPr>
        <dsp:cNvPr id="0" name=""/>
        <dsp:cNvSpPr/>
      </dsp:nvSpPr>
      <dsp:spPr>
        <a:xfrm>
          <a:off x="0" y="3294737"/>
          <a:ext cx="1525341" cy="1525341"/>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12590" r="12403" b="-9"/>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3F2EA427-D9BB-4EC7-B0E7-CD23746797E1}">
      <dsp:nvSpPr>
        <dsp:cNvPr id="0" name=""/>
        <dsp:cNvSpPr/>
      </dsp:nvSpPr>
      <dsp:spPr>
        <a:xfrm>
          <a:off x="1705341" y="3294737"/>
          <a:ext cx="5020557" cy="326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IN" sz="1800" kern="1200"/>
            <a:t>Identity Management</a:t>
          </a:r>
        </a:p>
      </dsp:txBody>
      <dsp:txXfrm>
        <a:off x="1705341" y="3294737"/>
        <a:ext cx="5020557" cy="326504"/>
      </dsp:txXfrm>
    </dsp:sp>
    <dsp:sp modelId="{66B54AB3-9AF5-41C2-AE20-5FFD8C9D2A05}">
      <dsp:nvSpPr>
        <dsp:cNvPr id="0" name=""/>
        <dsp:cNvSpPr/>
      </dsp:nvSpPr>
      <dsp:spPr>
        <a:xfrm>
          <a:off x="1705341" y="3621242"/>
          <a:ext cx="5020557" cy="11988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IN" sz="1400" kern="1200"/>
            <a:t>Effective identity management is crucial for controlling access to sensitive data, ensuring only authorized users have access.</a:t>
          </a:r>
        </a:p>
      </dsp:txBody>
      <dsp:txXfrm>
        <a:off x="1705341" y="3621242"/>
        <a:ext cx="5020557" cy="1198836"/>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E59BB8-3B17-4C7C-B79F-B98A8FFB83E9}" type="datetimeFigureOut">
              <a:rPr lang="en-IN" smtClean="0"/>
              <a:t>23-04-2025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92EFA5-01C7-4BA3-A39B-64512D056F17}" type="slidenum">
              <a:rPr lang="en-IN" smtClean="0"/>
              <a:t>‹#›</a:t>
            </a:fld>
            <a:endParaRPr lang="en-IN"/>
          </a:p>
        </p:txBody>
      </p:sp>
    </p:spTree>
    <p:extLst>
      <p:ext uri="{BB962C8B-B14F-4D97-AF65-F5344CB8AC3E}">
        <p14:creationId xmlns:p14="http://schemas.microsoft.com/office/powerpoint/2010/main" val="2694052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
In this presentation, we will delve into Google Cloud Platform's </a:t>
            </a:r>
            <a:r>
              <a:rPr lang="en-IN" dirty="0" err="1"/>
              <a:t>Dataproc</a:t>
            </a:r>
            <a:r>
              <a:rPr lang="en-IN" dirty="0"/>
              <a:t> service. </a:t>
            </a:r>
            <a:r>
              <a:rPr lang="en-IN" dirty="0" err="1"/>
              <a:t>Dataproc</a:t>
            </a:r>
            <a:r>
              <a:rPr lang="en-IN" dirty="0"/>
              <a:t> offers a powerful solution for processing large datasets efficiently. We will cover its features, how to set up clusters, manage them, run jobs, and optimize costs.
</a:t>
            </a:r>
          </a:p>
        </p:txBody>
      </p:sp>
      <p:sp>
        <p:nvSpPr>
          <p:cNvPr id="4" name="Slide Number Placeholder 3"/>
          <p:cNvSpPr>
            <a:spLocks noGrp="1"/>
          </p:cNvSpPr>
          <p:nvPr>
            <p:ph type="sldNum" sz="quarter" idx="5"/>
          </p:nvPr>
        </p:nvSpPr>
        <p:spPr/>
        <p:txBody>
          <a:bodyPr/>
          <a:lstStyle/>
          <a:p>
            <a:fld id="{158DBB75-4240-40EE-90CA-605AD0DB8604}" type="slidenum">
              <a:rPr lang="en-IN" smtClean="0"/>
              <a:t>1</a:t>
            </a:fld>
            <a:endParaRPr lang="en-IN"/>
          </a:p>
        </p:txBody>
      </p:sp>
    </p:spTree>
    <p:extLst>
      <p:ext uri="{BB962C8B-B14F-4D97-AF65-F5344CB8AC3E}">
        <p14:creationId xmlns:p14="http://schemas.microsoft.com/office/powerpoint/2010/main" val="727048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Dataproc allows for customization of cluster configurations including the choice of software components, network settings, and storage options. Users can tailor the cluster to fit their specific needs.</a:t>
            </a:r>
          </a:p>
        </p:txBody>
      </p:sp>
      <p:sp>
        <p:nvSpPr>
          <p:cNvPr id="4" name="Slide Number Placeholder 3"/>
          <p:cNvSpPr>
            <a:spLocks noGrp="1"/>
          </p:cNvSpPr>
          <p:nvPr>
            <p:ph type="sldNum" sz="quarter" idx="5"/>
          </p:nvPr>
        </p:nvSpPr>
        <p:spPr/>
        <p:txBody>
          <a:bodyPr/>
          <a:lstStyle/>
          <a:p>
            <a:fld id="{158DBB75-4240-40EE-90CA-605AD0DB8604}" type="slidenum">
              <a:rPr lang="en-IN" smtClean="0"/>
              <a:t>10</a:t>
            </a:fld>
            <a:endParaRPr lang="en-IN"/>
          </a:p>
        </p:txBody>
      </p:sp>
    </p:spTree>
    <p:extLst>
      <p:ext uri="{BB962C8B-B14F-4D97-AF65-F5344CB8AC3E}">
        <p14:creationId xmlns:p14="http://schemas.microsoft.com/office/powerpoint/2010/main" val="1487276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Once clusters are set up, effective management and scaling are crucial. This section will cover monitoring performance and adjusting cluster sizes based on workload.</a:t>
            </a:r>
          </a:p>
        </p:txBody>
      </p:sp>
      <p:sp>
        <p:nvSpPr>
          <p:cNvPr id="4" name="Slide Number Placeholder 3"/>
          <p:cNvSpPr>
            <a:spLocks noGrp="1"/>
          </p:cNvSpPr>
          <p:nvPr>
            <p:ph type="sldNum" sz="quarter" idx="5"/>
          </p:nvPr>
        </p:nvSpPr>
        <p:spPr/>
        <p:txBody>
          <a:bodyPr/>
          <a:lstStyle/>
          <a:p>
            <a:fld id="{158DBB75-4240-40EE-90CA-605AD0DB8604}" type="slidenum">
              <a:rPr lang="en-IN" smtClean="0"/>
              <a:t>11</a:t>
            </a:fld>
            <a:endParaRPr lang="en-IN"/>
          </a:p>
        </p:txBody>
      </p:sp>
    </p:spTree>
    <p:extLst>
      <p:ext uri="{BB962C8B-B14F-4D97-AF65-F5344CB8AC3E}">
        <p14:creationId xmlns:p14="http://schemas.microsoft.com/office/powerpoint/2010/main" val="2248701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GCP provides tools for monitoring Dataproc clusters, allowing users to track metrics such as CPU usage, memory consumption, and job execution times. This information is essential for maintaining optimal performance.</a:t>
            </a:r>
          </a:p>
        </p:txBody>
      </p:sp>
      <p:sp>
        <p:nvSpPr>
          <p:cNvPr id="4" name="Slide Number Placeholder 3"/>
          <p:cNvSpPr>
            <a:spLocks noGrp="1"/>
          </p:cNvSpPr>
          <p:nvPr>
            <p:ph type="sldNum" sz="quarter" idx="5"/>
          </p:nvPr>
        </p:nvSpPr>
        <p:spPr/>
        <p:txBody>
          <a:bodyPr/>
          <a:lstStyle/>
          <a:p>
            <a:fld id="{158DBB75-4240-40EE-90CA-605AD0DB8604}" type="slidenum">
              <a:rPr lang="en-IN" smtClean="0"/>
              <a:t>12</a:t>
            </a:fld>
            <a:endParaRPr lang="en-IN"/>
          </a:p>
        </p:txBody>
      </p:sp>
    </p:spTree>
    <p:extLst>
      <p:ext uri="{BB962C8B-B14F-4D97-AF65-F5344CB8AC3E}">
        <p14:creationId xmlns:p14="http://schemas.microsoft.com/office/powerpoint/2010/main" val="795513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Dataproc supports dynamic scaling, enabling users to increase or decrease cluster resources based on current demands. This flexibility helps in cost management while ensuring performance.</a:t>
            </a:r>
          </a:p>
        </p:txBody>
      </p:sp>
      <p:sp>
        <p:nvSpPr>
          <p:cNvPr id="4" name="Slide Number Placeholder 3"/>
          <p:cNvSpPr>
            <a:spLocks noGrp="1"/>
          </p:cNvSpPr>
          <p:nvPr>
            <p:ph type="sldNum" sz="quarter" idx="5"/>
          </p:nvPr>
        </p:nvSpPr>
        <p:spPr/>
        <p:txBody>
          <a:bodyPr/>
          <a:lstStyle/>
          <a:p>
            <a:fld id="{158DBB75-4240-40EE-90CA-605AD0DB8604}" type="slidenum">
              <a:rPr lang="en-IN" smtClean="0"/>
              <a:t>13</a:t>
            </a:fld>
            <a:endParaRPr lang="en-IN"/>
          </a:p>
        </p:txBody>
      </p:sp>
    </p:spTree>
    <p:extLst>
      <p:ext uri="{BB962C8B-B14F-4D97-AF65-F5344CB8AC3E}">
        <p14:creationId xmlns:p14="http://schemas.microsoft.com/office/powerpoint/2010/main" val="1015261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Workflows can automate the management of clusters and jobs. GCP provides tools to create and execute workflows that streamline big data processing tasks, improving efficiency.</a:t>
            </a:r>
          </a:p>
        </p:txBody>
      </p:sp>
      <p:sp>
        <p:nvSpPr>
          <p:cNvPr id="4" name="Slide Number Placeholder 3"/>
          <p:cNvSpPr>
            <a:spLocks noGrp="1"/>
          </p:cNvSpPr>
          <p:nvPr>
            <p:ph type="sldNum" sz="quarter" idx="5"/>
          </p:nvPr>
        </p:nvSpPr>
        <p:spPr/>
        <p:txBody>
          <a:bodyPr/>
          <a:lstStyle/>
          <a:p>
            <a:fld id="{158DBB75-4240-40EE-90CA-605AD0DB8604}" type="slidenum">
              <a:rPr lang="en-IN" smtClean="0"/>
              <a:t>14</a:t>
            </a:fld>
            <a:endParaRPr lang="en-IN"/>
          </a:p>
        </p:txBody>
      </p:sp>
    </p:spTree>
    <p:extLst>
      <p:ext uri="{BB962C8B-B14F-4D97-AF65-F5344CB8AC3E}">
        <p14:creationId xmlns:p14="http://schemas.microsoft.com/office/powerpoint/2010/main" val="3097887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After setting up and managing clusters, running jobs becomes the next focus. This section discusses how to submit jobs and integrate with big data frameworks.</a:t>
            </a:r>
          </a:p>
        </p:txBody>
      </p:sp>
      <p:sp>
        <p:nvSpPr>
          <p:cNvPr id="4" name="Slide Number Placeholder 3"/>
          <p:cNvSpPr>
            <a:spLocks noGrp="1"/>
          </p:cNvSpPr>
          <p:nvPr>
            <p:ph type="sldNum" sz="quarter" idx="5"/>
          </p:nvPr>
        </p:nvSpPr>
        <p:spPr/>
        <p:txBody>
          <a:bodyPr/>
          <a:lstStyle/>
          <a:p>
            <a:fld id="{158DBB75-4240-40EE-90CA-605AD0DB8604}" type="slidenum">
              <a:rPr lang="en-IN" smtClean="0"/>
              <a:t>15</a:t>
            </a:fld>
            <a:endParaRPr lang="en-IN"/>
          </a:p>
        </p:txBody>
      </p:sp>
    </p:spTree>
    <p:extLst>
      <p:ext uri="{BB962C8B-B14F-4D97-AF65-F5344CB8AC3E}">
        <p14:creationId xmlns:p14="http://schemas.microsoft.com/office/powerpoint/2010/main" val="284324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Jobs can be submitted directly from the GCP Console, where users can specify job parameters, input data, and output locations. This straightforward method simplifies the job execution process.</a:t>
            </a:r>
          </a:p>
        </p:txBody>
      </p:sp>
      <p:sp>
        <p:nvSpPr>
          <p:cNvPr id="4" name="Slide Number Placeholder 3"/>
          <p:cNvSpPr>
            <a:spLocks noGrp="1"/>
          </p:cNvSpPr>
          <p:nvPr>
            <p:ph type="sldNum" sz="quarter" idx="5"/>
          </p:nvPr>
        </p:nvSpPr>
        <p:spPr/>
        <p:txBody>
          <a:bodyPr/>
          <a:lstStyle/>
          <a:p>
            <a:fld id="{158DBB75-4240-40EE-90CA-605AD0DB8604}" type="slidenum">
              <a:rPr lang="en-IN" smtClean="0"/>
              <a:t>16</a:t>
            </a:fld>
            <a:endParaRPr lang="en-IN"/>
          </a:p>
        </p:txBody>
      </p:sp>
    </p:spTree>
    <p:extLst>
      <p:ext uri="{BB962C8B-B14F-4D97-AF65-F5344CB8AC3E}">
        <p14:creationId xmlns:p14="http://schemas.microsoft.com/office/powerpoint/2010/main" val="228211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Dataproc allows seamless integration with Apache Spark and Hadoop, enabling users to leverage powerful big data processing capabilities. This integration enhances performance and supports complex analytics.</a:t>
            </a:r>
          </a:p>
        </p:txBody>
      </p:sp>
      <p:sp>
        <p:nvSpPr>
          <p:cNvPr id="4" name="Slide Number Placeholder 3"/>
          <p:cNvSpPr>
            <a:spLocks noGrp="1"/>
          </p:cNvSpPr>
          <p:nvPr>
            <p:ph type="sldNum" sz="quarter" idx="5"/>
          </p:nvPr>
        </p:nvSpPr>
        <p:spPr/>
        <p:txBody>
          <a:bodyPr/>
          <a:lstStyle/>
          <a:p>
            <a:fld id="{158DBB75-4240-40EE-90CA-605AD0DB8604}" type="slidenum">
              <a:rPr lang="en-IN" smtClean="0"/>
              <a:t>17</a:t>
            </a:fld>
            <a:endParaRPr lang="en-IN"/>
          </a:p>
        </p:txBody>
      </p:sp>
    </p:spTree>
    <p:extLst>
      <p:ext uri="{BB962C8B-B14F-4D97-AF65-F5344CB8AC3E}">
        <p14:creationId xmlns:p14="http://schemas.microsoft.com/office/powerpoint/2010/main" val="918360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After job completion, analyzing results and logs is essential for understanding job performance and outcomes. GCP provides tools to view logs and metrics, facilitating troubleshooting and optimization.</a:t>
            </a:r>
          </a:p>
        </p:txBody>
      </p:sp>
      <p:sp>
        <p:nvSpPr>
          <p:cNvPr id="4" name="Slide Number Placeholder 3"/>
          <p:cNvSpPr>
            <a:spLocks noGrp="1"/>
          </p:cNvSpPr>
          <p:nvPr>
            <p:ph type="sldNum" sz="quarter" idx="5"/>
          </p:nvPr>
        </p:nvSpPr>
        <p:spPr/>
        <p:txBody>
          <a:bodyPr/>
          <a:lstStyle/>
          <a:p>
            <a:fld id="{158DBB75-4240-40EE-90CA-605AD0DB8604}" type="slidenum">
              <a:rPr lang="en-IN" smtClean="0"/>
              <a:t>18</a:t>
            </a:fld>
            <a:endParaRPr lang="en-IN"/>
          </a:p>
        </p:txBody>
      </p:sp>
    </p:spTree>
    <p:extLst>
      <p:ext uri="{BB962C8B-B14F-4D97-AF65-F5344CB8AC3E}">
        <p14:creationId xmlns:p14="http://schemas.microsoft.com/office/powerpoint/2010/main" val="1296699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Understanding cost implications and implementing best practices is vital for maximizing efficiency and minimizing expenses in GCP Dataproc usage. This section focuses on strategies for cost control.</a:t>
            </a:r>
          </a:p>
        </p:txBody>
      </p:sp>
      <p:sp>
        <p:nvSpPr>
          <p:cNvPr id="4" name="Slide Number Placeholder 3"/>
          <p:cNvSpPr>
            <a:spLocks noGrp="1"/>
          </p:cNvSpPr>
          <p:nvPr>
            <p:ph type="sldNum" sz="quarter" idx="5"/>
          </p:nvPr>
        </p:nvSpPr>
        <p:spPr/>
        <p:txBody>
          <a:bodyPr/>
          <a:lstStyle/>
          <a:p>
            <a:fld id="{158DBB75-4240-40EE-90CA-605AD0DB8604}" type="slidenum">
              <a:rPr lang="en-IN" smtClean="0"/>
              <a:t>19</a:t>
            </a:fld>
            <a:endParaRPr lang="en-IN"/>
          </a:p>
        </p:txBody>
      </p:sp>
    </p:spTree>
    <p:extLst>
      <p:ext uri="{BB962C8B-B14F-4D97-AF65-F5344CB8AC3E}">
        <p14:creationId xmlns:p14="http://schemas.microsoft.com/office/powerpoint/2010/main" val="3426602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This presentation includes an introduction to GCP Dataproc and its core features, followed by steps for setting up and managing Dataproc clusters. We will also look at job execution on these clusters and conclude with cost optimization strategies and best practices.</a:t>
            </a:r>
          </a:p>
        </p:txBody>
      </p:sp>
      <p:sp>
        <p:nvSpPr>
          <p:cNvPr id="4" name="Slide Number Placeholder 3"/>
          <p:cNvSpPr>
            <a:spLocks noGrp="1"/>
          </p:cNvSpPr>
          <p:nvPr>
            <p:ph type="sldNum" sz="quarter" idx="5"/>
          </p:nvPr>
        </p:nvSpPr>
        <p:spPr/>
        <p:txBody>
          <a:bodyPr/>
          <a:lstStyle/>
          <a:p>
            <a:fld id="{158DBB75-4240-40EE-90CA-605AD0DB8604}" type="slidenum">
              <a:rPr lang="en-IN" smtClean="0"/>
              <a:t>2</a:t>
            </a:fld>
            <a:endParaRPr lang="en-IN"/>
          </a:p>
        </p:txBody>
      </p:sp>
    </p:spTree>
    <p:extLst>
      <p:ext uri="{BB962C8B-B14F-4D97-AF65-F5344CB8AC3E}">
        <p14:creationId xmlns:p14="http://schemas.microsoft.com/office/powerpoint/2010/main" val="12825127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GCP provides pricing calculators and budgeting tools to help users estimate and manage their Dataproc usage costs. Monitoring usage patterns is critical for budget adherence.</a:t>
            </a:r>
          </a:p>
        </p:txBody>
      </p:sp>
      <p:sp>
        <p:nvSpPr>
          <p:cNvPr id="4" name="Slide Number Placeholder 3"/>
          <p:cNvSpPr>
            <a:spLocks noGrp="1"/>
          </p:cNvSpPr>
          <p:nvPr>
            <p:ph type="sldNum" sz="quarter" idx="5"/>
          </p:nvPr>
        </p:nvSpPr>
        <p:spPr/>
        <p:txBody>
          <a:bodyPr/>
          <a:lstStyle/>
          <a:p>
            <a:fld id="{158DBB75-4240-40EE-90CA-605AD0DB8604}" type="slidenum">
              <a:rPr lang="en-IN" smtClean="0"/>
              <a:t>20</a:t>
            </a:fld>
            <a:endParaRPr lang="en-IN"/>
          </a:p>
        </p:txBody>
      </p:sp>
    </p:spTree>
    <p:extLst>
      <p:ext uri="{BB962C8B-B14F-4D97-AF65-F5344CB8AC3E}">
        <p14:creationId xmlns:p14="http://schemas.microsoft.com/office/powerpoint/2010/main" val="3656499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Implementing best practices such as optimizing job configurations, choosing appropriate machine types, and scheduling jobs during off-peak hours can significantly enhance resource utilization.</a:t>
            </a:r>
          </a:p>
        </p:txBody>
      </p:sp>
      <p:sp>
        <p:nvSpPr>
          <p:cNvPr id="4" name="Slide Number Placeholder 3"/>
          <p:cNvSpPr>
            <a:spLocks noGrp="1"/>
          </p:cNvSpPr>
          <p:nvPr>
            <p:ph type="sldNum" sz="quarter" idx="5"/>
          </p:nvPr>
        </p:nvSpPr>
        <p:spPr/>
        <p:txBody>
          <a:bodyPr/>
          <a:lstStyle/>
          <a:p>
            <a:fld id="{158DBB75-4240-40EE-90CA-605AD0DB8604}" type="slidenum">
              <a:rPr lang="en-IN" smtClean="0"/>
              <a:t>21</a:t>
            </a:fld>
            <a:endParaRPr lang="en-IN"/>
          </a:p>
        </p:txBody>
      </p:sp>
    </p:spTree>
    <p:extLst>
      <p:ext uri="{BB962C8B-B14F-4D97-AF65-F5344CB8AC3E}">
        <p14:creationId xmlns:p14="http://schemas.microsoft.com/office/powerpoint/2010/main" val="741098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Ensuring security and compliance is essential when working with big data. GCP Dataproc provides features for data encryption, identity management, and access control to protect sensitive information.</a:t>
            </a:r>
          </a:p>
        </p:txBody>
      </p:sp>
      <p:sp>
        <p:nvSpPr>
          <p:cNvPr id="4" name="Slide Number Placeholder 3"/>
          <p:cNvSpPr>
            <a:spLocks noGrp="1"/>
          </p:cNvSpPr>
          <p:nvPr>
            <p:ph type="sldNum" sz="quarter" idx="5"/>
          </p:nvPr>
        </p:nvSpPr>
        <p:spPr/>
        <p:txBody>
          <a:bodyPr/>
          <a:lstStyle/>
          <a:p>
            <a:fld id="{158DBB75-4240-40EE-90CA-605AD0DB8604}" type="slidenum">
              <a:rPr lang="en-IN" smtClean="0"/>
              <a:t>22</a:t>
            </a:fld>
            <a:endParaRPr lang="en-IN"/>
          </a:p>
        </p:txBody>
      </p:sp>
    </p:spTree>
    <p:extLst>
      <p:ext uri="{BB962C8B-B14F-4D97-AF65-F5344CB8AC3E}">
        <p14:creationId xmlns:p14="http://schemas.microsoft.com/office/powerpoint/2010/main" val="2515878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GCP Dataproc simplifies big data processing by providing a managed, scalable platform for running Apache Spark and Hadoop jobs. By understanding its features and best practices, users can optimize their data processing workflows effectively.</a:t>
            </a:r>
          </a:p>
        </p:txBody>
      </p:sp>
      <p:sp>
        <p:nvSpPr>
          <p:cNvPr id="4" name="Slide Number Placeholder 3"/>
          <p:cNvSpPr>
            <a:spLocks noGrp="1"/>
          </p:cNvSpPr>
          <p:nvPr>
            <p:ph type="sldNum" sz="quarter" idx="5"/>
          </p:nvPr>
        </p:nvSpPr>
        <p:spPr/>
        <p:txBody>
          <a:bodyPr/>
          <a:lstStyle/>
          <a:p>
            <a:fld id="{158DBB75-4240-40EE-90CA-605AD0DB8604}" type="slidenum">
              <a:rPr lang="en-IN" smtClean="0"/>
              <a:t>23</a:t>
            </a:fld>
            <a:endParaRPr lang="en-IN"/>
          </a:p>
        </p:txBody>
      </p:sp>
    </p:spTree>
    <p:extLst>
      <p:ext uri="{BB962C8B-B14F-4D97-AF65-F5344CB8AC3E}">
        <p14:creationId xmlns:p14="http://schemas.microsoft.com/office/powerpoint/2010/main" val="2316747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GCP Dataproc is a fully managed cloud service that simplifies the process of running big data processing frameworks such as Apache Spark and Hadoop. It allows for rapid provisioning of clusters and efficient data processing.</a:t>
            </a:r>
          </a:p>
        </p:txBody>
      </p:sp>
      <p:sp>
        <p:nvSpPr>
          <p:cNvPr id="4" name="Slide Number Placeholder 3"/>
          <p:cNvSpPr>
            <a:spLocks noGrp="1"/>
          </p:cNvSpPr>
          <p:nvPr>
            <p:ph type="sldNum" sz="quarter" idx="5"/>
          </p:nvPr>
        </p:nvSpPr>
        <p:spPr/>
        <p:txBody>
          <a:bodyPr/>
          <a:lstStyle/>
          <a:p>
            <a:fld id="{158DBB75-4240-40EE-90CA-605AD0DB8604}" type="slidenum">
              <a:rPr lang="en-IN" smtClean="0"/>
              <a:t>3</a:t>
            </a:fld>
            <a:endParaRPr lang="en-IN"/>
          </a:p>
        </p:txBody>
      </p:sp>
    </p:spTree>
    <p:extLst>
      <p:ext uri="{BB962C8B-B14F-4D97-AF65-F5344CB8AC3E}">
        <p14:creationId xmlns:p14="http://schemas.microsoft.com/office/powerpoint/2010/main" val="3516309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GCP Dataproc is a scalable, easy-to-use service that enables users to run big data workloads in the cloud. It integrates seamlessly with other Google Cloud services and allows for quick setup and management of processing clusters.</a:t>
            </a:r>
          </a:p>
        </p:txBody>
      </p:sp>
      <p:sp>
        <p:nvSpPr>
          <p:cNvPr id="4" name="Slide Number Placeholder 3"/>
          <p:cNvSpPr>
            <a:spLocks noGrp="1"/>
          </p:cNvSpPr>
          <p:nvPr>
            <p:ph type="sldNum" sz="quarter" idx="5"/>
          </p:nvPr>
        </p:nvSpPr>
        <p:spPr/>
        <p:txBody>
          <a:bodyPr/>
          <a:lstStyle/>
          <a:p>
            <a:fld id="{158DBB75-4240-40EE-90CA-605AD0DB8604}" type="slidenum">
              <a:rPr lang="en-IN" smtClean="0"/>
              <a:t>4</a:t>
            </a:fld>
            <a:endParaRPr lang="en-IN"/>
          </a:p>
        </p:txBody>
      </p:sp>
    </p:spTree>
    <p:extLst>
      <p:ext uri="{BB962C8B-B14F-4D97-AF65-F5344CB8AC3E}">
        <p14:creationId xmlns:p14="http://schemas.microsoft.com/office/powerpoint/2010/main" val="612920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Dataproc provides numerous benefits including fast cluster creation, flexible scaling options, and support for open-source tools. It allows users to focus on data analysis without worrying about infrastructure management.</a:t>
            </a:r>
          </a:p>
        </p:txBody>
      </p:sp>
      <p:sp>
        <p:nvSpPr>
          <p:cNvPr id="4" name="Slide Number Placeholder 3"/>
          <p:cNvSpPr>
            <a:spLocks noGrp="1"/>
          </p:cNvSpPr>
          <p:nvPr>
            <p:ph type="sldNum" sz="quarter" idx="5"/>
          </p:nvPr>
        </p:nvSpPr>
        <p:spPr/>
        <p:txBody>
          <a:bodyPr/>
          <a:lstStyle/>
          <a:p>
            <a:fld id="{158DBB75-4240-40EE-90CA-605AD0DB8604}" type="slidenum">
              <a:rPr lang="en-IN" smtClean="0"/>
              <a:t>5</a:t>
            </a:fld>
            <a:endParaRPr lang="en-IN"/>
          </a:p>
        </p:txBody>
      </p:sp>
    </p:spTree>
    <p:extLst>
      <p:ext uri="{BB962C8B-B14F-4D97-AF65-F5344CB8AC3E}">
        <p14:creationId xmlns:p14="http://schemas.microsoft.com/office/powerpoint/2010/main" val="3800308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Dataproc is ideal for a variety of use cases, including data processing, machine learning, and data analytics. Organizations use it for batch processing, ETL jobs, and real-time analytics.</a:t>
            </a:r>
          </a:p>
        </p:txBody>
      </p:sp>
      <p:sp>
        <p:nvSpPr>
          <p:cNvPr id="4" name="Slide Number Placeholder 3"/>
          <p:cNvSpPr>
            <a:spLocks noGrp="1"/>
          </p:cNvSpPr>
          <p:nvPr>
            <p:ph type="sldNum" sz="quarter" idx="5"/>
          </p:nvPr>
        </p:nvSpPr>
        <p:spPr/>
        <p:txBody>
          <a:bodyPr/>
          <a:lstStyle/>
          <a:p>
            <a:fld id="{158DBB75-4240-40EE-90CA-605AD0DB8604}" type="slidenum">
              <a:rPr lang="en-IN" smtClean="0"/>
              <a:t>6</a:t>
            </a:fld>
            <a:endParaRPr lang="en-IN"/>
          </a:p>
        </p:txBody>
      </p:sp>
    </p:spTree>
    <p:extLst>
      <p:ext uri="{BB962C8B-B14F-4D97-AF65-F5344CB8AC3E}">
        <p14:creationId xmlns:p14="http://schemas.microsoft.com/office/powerpoint/2010/main" val="3288514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Setting up a Dataproc cluster is straightforward, allowing users to get started with big data processing quickly. We will explore the prerequisites and initial setup needed to create a cluster.</a:t>
            </a:r>
          </a:p>
        </p:txBody>
      </p:sp>
      <p:sp>
        <p:nvSpPr>
          <p:cNvPr id="4" name="Slide Number Placeholder 3"/>
          <p:cNvSpPr>
            <a:spLocks noGrp="1"/>
          </p:cNvSpPr>
          <p:nvPr>
            <p:ph type="sldNum" sz="quarter" idx="5"/>
          </p:nvPr>
        </p:nvSpPr>
        <p:spPr/>
        <p:txBody>
          <a:bodyPr/>
          <a:lstStyle/>
          <a:p>
            <a:fld id="{158DBB75-4240-40EE-90CA-605AD0DB8604}" type="slidenum">
              <a:rPr lang="en-IN" smtClean="0"/>
              <a:t>7</a:t>
            </a:fld>
            <a:endParaRPr lang="en-IN"/>
          </a:p>
        </p:txBody>
      </p:sp>
    </p:spTree>
    <p:extLst>
      <p:ext uri="{BB962C8B-B14F-4D97-AF65-F5344CB8AC3E}">
        <p14:creationId xmlns:p14="http://schemas.microsoft.com/office/powerpoint/2010/main" val="1047722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Before creating a Dataproc cluster, you need to have a Google Cloud account, billing enabled, and the necessary IAM permissions. Ensure that you have the Google Cloud SDK installed for command-line operations.</a:t>
            </a:r>
          </a:p>
        </p:txBody>
      </p:sp>
      <p:sp>
        <p:nvSpPr>
          <p:cNvPr id="4" name="Slide Number Placeholder 3"/>
          <p:cNvSpPr>
            <a:spLocks noGrp="1"/>
          </p:cNvSpPr>
          <p:nvPr>
            <p:ph type="sldNum" sz="quarter" idx="5"/>
          </p:nvPr>
        </p:nvSpPr>
        <p:spPr/>
        <p:txBody>
          <a:bodyPr/>
          <a:lstStyle/>
          <a:p>
            <a:fld id="{158DBB75-4240-40EE-90CA-605AD0DB8604}" type="slidenum">
              <a:rPr lang="en-IN" smtClean="0"/>
              <a:t>8</a:t>
            </a:fld>
            <a:endParaRPr lang="en-IN"/>
          </a:p>
        </p:txBody>
      </p:sp>
    </p:spTree>
    <p:extLst>
      <p:ext uri="{BB962C8B-B14F-4D97-AF65-F5344CB8AC3E}">
        <p14:creationId xmlns:p14="http://schemas.microsoft.com/office/powerpoint/2010/main" val="3638917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Creating a Dataproc cluster through the GCP Console involves selecting the desired configurations such as the cluster name, region, and machine types. This process is user-friendly and guided.</a:t>
            </a:r>
          </a:p>
        </p:txBody>
      </p:sp>
      <p:sp>
        <p:nvSpPr>
          <p:cNvPr id="4" name="Slide Number Placeholder 3"/>
          <p:cNvSpPr>
            <a:spLocks noGrp="1"/>
          </p:cNvSpPr>
          <p:nvPr>
            <p:ph type="sldNum" sz="quarter" idx="5"/>
          </p:nvPr>
        </p:nvSpPr>
        <p:spPr/>
        <p:txBody>
          <a:bodyPr/>
          <a:lstStyle/>
          <a:p>
            <a:fld id="{158DBB75-4240-40EE-90CA-605AD0DB8604}" type="slidenum">
              <a:rPr lang="en-IN" smtClean="0"/>
              <a:t>9</a:t>
            </a:fld>
            <a:endParaRPr lang="en-IN"/>
          </a:p>
        </p:txBody>
      </p:sp>
    </p:spTree>
    <p:extLst>
      <p:ext uri="{BB962C8B-B14F-4D97-AF65-F5344CB8AC3E}">
        <p14:creationId xmlns:p14="http://schemas.microsoft.com/office/powerpoint/2010/main" val="64346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4/23/2025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4/23/2025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4/23/2025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4/23/2025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4/23/2025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4/23/2025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4/23/2025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4A821E10-C213-E7E2-70D4-E0DBF2E3BAFC}"/>
              </a:ext>
            </a:extLst>
          </p:cNvPr>
          <p:cNvSpPr txBox="1"/>
          <p:nvPr userDrawn="1"/>
        </p:nvSpPr>
        <p:spPr>
          <a:xfrm>
            <a:off x="10827465" y="6488668"/>
            <a:ext cx="1297150" cy="369332"/>
          </a:xfrm>
          <a:prstGeom prst="rect">
            <a:avLst/>
          </a:prstGeom>
          <a:noFill/>
        </p:spPr>
        <p:txBody>
          <a:bodyPr wrap="none" rtlCol="0">
            <a:spAutoFit/>
          </a:bodyPr>
          <a:lstStyle/>
          <a:p>
            <a:r>
              <a:rPr lang="en-IN" dirty="0"/>
              <a:t>Nikhil Shah</a:t>
            </a:r>
          </a:p>
        </p:txBody>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86F33A-8A12-B3EF-386D-1E0A40113CFD}"/>
              </a:ext>
            </a:extLst>
          </p:cNvPr>
          <p:cNvSpPr>
            <a:spLocks noGrp="1"/>
          </p:cNvSpPr>
          <p:nvPr>
            <p:ph type="ctrTitle"/>
          </p:nvPr>
        </p:nvSpPr>
        <p:spPr>
          <a:xfrm>
            <a:off x="783771" y="1066800"/>
            <a:ext cx="5727760" cy="4724400"/>
          </a:xfrm>
        </p:spPr>
        <p:txBody>
          <a:bodyPr anchor="ctr">
            <a:normAutofit/>
          </a:bodyPr>
          <a:lstStyle/>
          <a:p>
            <a:pPr algn="r">
              <a:lnSpc>
                <a:spcPct val="90000"/>
              </a:lnSpc>
            </a:pPr>
            <a:r>
              <a:rPr lang="en-IN" sz="5600">
                <a:solidFill>
                  <a:srgbClr val="FFFFFF">
                    <a:alpha val="90000"/>
                  </a:srgbClr>
                </a:solidFill>
              </a:rPr>
              <a:t>Exploring GCP Dataproc Cluster: Simplifying Big Data Processing</a:t>
            </a:r>
          </a:p>
        </p:txBody>
      </p:sp>
      <p:sp>
        <p:nvSpPr>
          <p:cNvPr id="3" name="Subtitle 2">
            <a:extLst>
              <a:ext uri="{FF2B5EF4-FFF2-40B4-BE49-F238E27FC236}">
                <a16:creationId xmlns:a16="http://schemas.microsoft.com/office/drawing/2014/main" id="{CDB8ED45-2770-21AE-970E-FF91F658F7BD}"/>
              </a:ext>
            </a:extLst>
          </p:cNvPr>
          <p:cNvSpPr>
            <a:spLocks noGrp="1"/>
          </p:cNvSpPr>
          <p:nvPr>
            <p:ph type="subTitle" idx="1"/>
          </p:nvPr>
        </p:nvSpPr>
        <p:spPr>
          <a:xfrm>
            <a:off x="7534655" y="1066800"/>
            <a:ext cx="3405015" cy="4724400"/>
          </a:xfrm>
          <a:ln w="57150">
            <a:noFill/>
          </a:ln>
        </p:spPr>
        <p:txBody>
          <a:bodyPr anchor="ctr">
            <a:normAutofit/>
          </a:bodyPr>
          <a:lstStyle/>
          <a:p>
            <a:r>
              <a:rPr lang="en-IN" sz="2800">
                <a:solidFill>
                  <a:srgbClr val="FFFFFF"/>
                </a:solidFill>
              </a:rPr>
              <a:t>Leveraging Cloud Solutions for Efficient Data Management</a:t>
            </a:r>
          </a:p>
        </p:txBody>
      </p:sp>
      <p:sp>
        <p:nvSpPr>
          <p:cNvPr id="10" name="Rectangle 9">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2425106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42"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6" name="Rectangle 15">
            <a:extLst>
              <a:ext uri="{FF2B5EF4-FFF2-40B4-BE49-F238E27FC236}">
                <a16:creationId xmlns:a16="http://schemas.microsoft.com/office/drawing/2014/main" id="{B3B8DB28-FA7D-4C33-BBA2-6D73D0156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File folder big data internet network cloud computing">
            <a:extLst>
              <a:ext uri="{FF2B5EF4-FFF2-40B4-BE49-F238E27FC236}">
                <a16:creationId xmlns:a16="http://schemas.microsoft.com/office/drawing/2014/main" id="{EF4C8339-9CFA-4790-9719-0928126F3947}"/>
              </a:ext>
            </a:extLst>
          </p:cNvPr>
          <p:cNvPicPr>
            <a:picLocks noGrp="1" noChangeAspect="1"/>
          </p:cNvPicPr>
          <p:nvPr>
            <p:ph sz="half" idx="1"/>
          </p:nvPr>
        </p:nvPicPr>
        <p:blipFill>
          <a:blip r:embed="rId3"/>
          <a:srcRect t="8820" r="9091" b="9362"/>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264FF5A0-304A-44DA-A4D4-A1E66D92F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750722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AD43769B-7D6E-4E76-B810-BEC3B774B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597643"/>
            <a:ext cx="7503665" cy="5794689"/>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AD5078E-F4BC-677E-51FA-7E4E65186215}"/>
              </a:ext>
            </a:extLst>
          </p:cNvPr>
          <p:cNvSpPr>
            <a:spLocks noGrp="1"/>
          </p:cNvSpPr>
          <p:nvPr>
            <p:ph type="title"/>
          </p:nvPr>
        </p:nvSpPr>
        <p:spPr>
          <a:xfrm>
            <a:off x="673856" y="1131195"/>
            <a:ext cx="7034288" cy="1247938"/>
          </a:xfrm>
        </p:spPr>
        <p:txBody>
          <a:bodyPr vert="horz" lIns="91440" tIns="45720" rIns="91440" bIns="45720" rtlCol="0" anchor="ctr">
            <a:normAutofit/>
          </a:bodyPr>
          <a:lstStyle/>
          <a:p>
            <a:r>
              <a:rPr lang="en-US" b="0" kern="1200" cap="all">
                <a:solidFill>
                  <a:srgbClr val="FFFFFF"/>
                </a:solidFill>
                <a:latin typeface="+mj-lt"/>
                <a:ea typeface="+mj-ea"/>
                <a:cs typeface="+mj-cs"/>
              </a:rPr>
              <a:t>Configuration Options and Customization</a:t>
            </a:r>
          </a:p>
        </p:txBody>
      </p:sp>
      <p:sp>
        <p:nvSpPr>
          <p:cNvPr id="4" name="Content Placeholder 3">
            <a:extLst>
              <a:ext uri="{FF2B5EF4-FFF2-40B4-BE49-F238E27FC236}">
                <a16:creationId xmlns:a16="http://schemas.microsoft.com/office/drawing/2014/main" id="{6E39702C-7F81-F323-B54E-45C7CB5C138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70885" y="2438400"/>
            <a:ext cx="7037222" cy="3376252"/>
          </a:xfrm>
        </p:spPr>
        <p:txBody>
          <a:bodyPr>
            <a:normAutofit/>
          </a:bodyPr>
          <a:lstStyle/>
          <a:p>
            <a:pPr marL="0" indent="0">
              <a:spcBef>
                <a:spcPts val="2500"/>
              </a:spcBef>
              <a:buNone/>
            </a:pPr>
            <a:r>
              <a:rPr lang="en-US" sz="1400" b="1">
                <a:solidFill>
                  <a:srgbClr val="FFFFFF"/>
                </a:solidFill>
              </a:rPr>
              <a:t>Cluster Configuration</a:t>
            </a:r>
          </a:p>
          <a:p>
            <a:pPr marL="0" lvl="1" indent="0">
              <a:buNone/>
            </a:pPr>
            <a:r>
              <a:rPr lang="en-US">
                <a:solidFill>
                  <a:srgbClr val="FFFFFF"/>
                </a:solidFill>
              </a:rPr>
              <a:t>Dataproc provides options for customizing cluster configurations to meet various user requirements and preferences.</a:t>
            </a:r>
          </a:p>
          <a:p>
            <a:pPr marL="0" indent="0">
              <a:spcBef>
                <a:spcPts val="2500"/>
              </a:spcBef>
              <a:buNone/>
            </a:pPr>
            <a:r>
              <a:rPr lang="en-US" sz="1400" b="1">
                <a:solidFill>
                  <a:srgbClr val="FFFFFF"/>
                </a:solidFill>
              </a:rPr>
              <a:t>Software Components</a:t>
            </a:r>
          </a:p>
          <a:p>
            <a:pPr marL="0" lvl="1" indent="0">
              <a:buNone/>
            </a:pPr>
            <a:r>
              <a:rPr lang="en-US">
                <a:solidFill>
                  <a:srgbClr val="FFFFFF"/>
                </a:solidFill>
              </a:rPr>
              <a:t>Users can select specific software components to optimize their cluster's performance in line with their workflow needs.</a:t>
            </a:r>
          </a:p>
          <a:p>
            <a:pPr marL="0" indent="0">
              <a:spcBef>
                <a:spcPts val="2500"/>
              </a:spcBef>
              <a:buNone/>
            </a:pPr>
            <a:r>
              <a:rPr lang="en-US" sz="1400" b="1">
                <a:solidFill>
                  <a:srgbClr val="FFFFFF"/>
                </a:solidFill>
              </a:rPr>
              <a:t>Network and Storage Settings</a:t>
            </a:r>
          </a:p>
          <a:p>
            <a:pPr marL="0" lvl="1" indent="0">
              <a:buNone/>
            </a:pPr>
            <a:r>
              <a:rPr lang="en-US">
                <a:solidFill>
                  <a:srgbClr val="FFFFFF"/>
                </a:solidFill>
              </a:rPr>
              <a:t>Customization options extend to network settings and storage configurations to enhance data accessibility and processing speed.</a:t>
            </a:r>
            <a:endParaRPr lang="en-IN">
              <a:solidFill>
                <a:srgbClr val="FFFFFF"/>
              </a:solidFill>
            </a:endParaRPr>
          </a:p>
        </p:txBody>
      </p:sp>
    </p:spTree>
    <p:extLst>
      <p:ext uri="{BB962C8B-B14F-4D97-AF65-F5344CB8AC3E}">
        <p14:creationId xmlns:p14="http://schemas.microsoft.com/office/powerpoint/2010/main" val="20986886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9F8133-5577-63FA-643A-4D433CBDA08E}"/>
              </a:ext>
            </a:extLst>
          </p:cNvPr>
          <p:cNvSpPr>
            <a:spLocks noGrp="1"/>
          </p:cNvSpPr>
          <p:nvPr>
            <p:ph type="ctrTitle"/>
          </p:nvPr>
        </p:nvSpPr>
        <p:spPr>
          <a:xfrm>
            <a:off x="783771" y="1066800"/>
            <a:ext cx="5727760" cy="4724400"/>
          </a:xfrm>
        </p:spPr>
        <p:txBody>
          <a:bodyPr anchor="ctr">
            <a:normAutofit/>
          </a:bodyPr>
          <a:lstStyle/>
          <a:p>
            <a:pPr algn="r"/>
            <a:r>
              <a:rPr lang="en-IN" sz="6600">
                <a:solidFill>
                  <a:srgbClr val="FFFFFF">
                    <a:alpha val="90000"/>
                  </a:srgbClr>
                </a:solidFill>
              </a:rPr>
              <a:t>Managing and Scaling Dataproc Clusters</a:t>
            </a:r>
          </a:p>
        </p:txBody>
      </p:sp>
      <p:sp>
        <p:nvSpPr>
          <p:cNvPr id="9" name="Rectangle 8">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73775892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5DEBEDA0-81E5-190D-3493-0D39EBDD2D04}"/>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b="0" kern="1200" cap="all" dirty="0">
                <a:solidFill>
                  <a:schemeClr val="tx1">
                    <a:lumMod val="75000"/>
                    <a:lumOff val="25000"/>
                  </a:schemeClr>
                </a:solidFill>
                <a:latin typeface="+mj-lt"/>
                <a:ea typeface="+mj-ea"/>
                <a:cs typeface="+mj-cs"/>
              </a:rPr>
              <a:t>Monitoring Cluster Performance</a:t>
            </a:r>
          </a:p>
        </p:txBody>
      </p:sp>
      <p:sp>
        <p:nvSpPr>
          <p:cNvPr id="16" name="Rectangle 15">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Laboratory Research Charts and Graphs on a high technology equipment.">
            <a:extLst>
              <a:ext uri="{FF2B5EF4-FFF2-40B4-BE49-F238E27FC236}">
                <a16:creationId xmlns:a16="http://schemas.microsoft.com/office/drawing/2014/main" id="{57DB165C-F61B-4756-8390-66CFEAE5D51A}"/>
              </a:ext>
            </a:extLst>
          </p:cNvPr>
          <p:cNvPicPr>
            <a:picLocks noGrp="1" noChangeAspect="1"/>
          </p:cNvPicPr>
          <p:nvPr>
            <p:ph sz="half" idx="1"/>
          </p:nvPr>
        </p:nvPicPr>
        <p:blipFill>
          <a:blip r:embed="rId3"/>
          <a:srcRect l="8753" r="-3" b="-3"/>
          <a:stretch/>
        </p:blipFill>
        <p:spPr>
          <a:xfrm>
            <a:off x="611392" y="2347105"/>
            <a:ext cx="5074920" cy="3712464"/>
          </a:xfrm>
          <a:prstGeom prst="rect">
            <a:avLst/>
          </a:prstGeom>
        </p:spPr>
      </p:pic>
      <p:sp>
        <p:nvSpPr>
          <p:cNvPr id="4" name="Content Placeholder 3">
            <a:extLst>
              <a:ext uri="{FF2B5EF4-FFF2-40B4-BE49-F238E27FC236}">
                <a16:creationId xmlns:a16="http://schemas.microsoft.com/office/drawing/2014/main" id="{5B82A5B7-DEB0-3A63-79B0-AE0B4A09CF9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340830" y="2340864"/>
            <a:ext cx="5269977" cy="3634486"/>
          </a:xfrm>
        </p:spPr>
        <p:txBody>
          <a:bodyPr>
            <a:normAutofit/>
          </a:bodyPr>
          <a:lstStyle/>
          <a:p>
            <a:pPr marL="0" indent="0">
              <a:spcBef>
                <a:spcPts val="2500"/>
              </a:spcBef>
              <a:buNone/>
            </a:pPr>
            <a:r>
              <a:rPr lang="en-US" sz="1400" b="1"/>
              <a:t>Tools for Monitoring</a:t>
            </a:r>
          </a:p>
          <a:p>
            <a:pPr marL="0" lvl="1" indent="0">
              <a:buNone/>
            </a:pPr>
            <a:r>
              <a:rPr lang="en-US"/>
              <a:t>GCP offers a variety of tools that enable users to effectively monitor their Dataproc clusters, ensuring optimal performance.</a:t>
            </a:r>
          </a:p>
          <a:p>
            <a:pPr marL="0" indent="0">
              <a:spcBef>
                <a:spcPts val="2500"/>
              </a:spcBef>
              <a:buNone/>
            </a:pPr>
            <a:r>
              <a:rPr lang="en-US" sz="1400" b="1"/>
              <a:t>Key Performance Metrics</a:t>
            </a:r>
          </a:p>
          <a:p>
            <a:pPr marL="0" lvl="1" indent="0">
              <a:buNone/>
            </a:pPr>
            <a:r>
              <a:rPr lang="en-US"/>
              <a:t>Monitoring key metrics such as CPU usage, memory consumption, and job execution times helps maintain cluster performance.</a:t>
            </a:r>
          </a:p>
          <a:p>
            <a:pPr marL="0" indent="0">
              <a:spcBef>
                <a:spcPts val="2500"/>
              </a:spcBef>
              <a:buNone/>
            </a:pPr>
            <a:r>
              <a:rPr lang="en-US" sz="1400" b="1"/>
              <a:t>Optimal Performance Maintenance</a:t>
            </a:r>
          </a:p>
          <a:p>
            <a:pPr marL="0" lvl="1" indent="0">
              <a:buNone/>
            </a:pPr>
            <a:r>
              <a:rPr lang="en-US"/>
              <a:t>Regular monitoring and analysis of performance data are crucial for maintaining the efficiency and reliability of Dataproc clusters.</a:t>
            </a:r>
            <a:endParaRPr lang="en-IN"/>
          </a:p>
        </p:txBody>
      </p:sp>
    </p:spTree>
    <p:extLst>
      <p:ext uri="{BB962C8B-B14F-4D97-AF65-F5344CB8AC3E}">
        <p14:creationId xmlns:p14="http://schemas.microsoft.com/office/powerpoint/2010/main" val="21592538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6" name="Rectangle 15">
            <a:extLst>
              <a:ext uri="{FF2B5EF4-FFF2-40B4-BE49-F238E27FC236}">
                <a16:creationId xmlns:a16="http://schemas.microsoft.com/office/drawing/2014/main" id="{B3B8DB28-FA7D-4C33-BBA2-6D73D0156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Modern server room interior in datacenter">
            <a:extLst>
              <a:ext uri="{FF2B5EF4-FFF2-40B4-BE49-F238E27FC236}">
                <a16:creationId xmlns:a16="http://schemas.microsoft.com/office/drawing/2014/main" id="{845E72B4-08DB-4415-A88A-84E60CCA2878}"/>
              </a:ext>
            </a:extLst>
          </p:cNvPr>
          <p:cNvPicPr>
            <a:picLocks noGrp="1" noChangeAspect="1"/>
          </p:cNvPicPr>
          <p:nvPr>
            <p:ph sz="half" idx="1"/>
          </p:nvPr>
        </p:nvPicPr>
        <p:blipFill>
          <a:blip r:embed="rId3"/>
          <a:srcRect l="16126" r="38218" b="9091"/>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264FF5A0-304A-44DA-A4D4-A1E66D92F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750722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AD43769B-7D6E-4E76-B810-BEC3B774B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597643"/>
            <a:ext cx="7503665" cy="5794689"/>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091CDDF-19E9-E6C2-FE29-39FE18326E78}"/>
              </a:ext>
            </a:extLst>
          </p:cNvPr>
          <p:cNvSpPr>
            <a:spLocks noGrp="1"/>
          </p:cNvSpPr>
          <p:nvPr>
            <p:ph type="title"/>
          </p:nvPr>
        </p:nvSpPr>
        <p:spPr>
          <a:xfrm>
            <a:off x="673856" y="1131195"/>
            <a:ext cx="7034288" cy="1247938"/>
          </a:xfrm>
        </p:spPr>
        <p:txBody>
          <a:bodyPr vert="horz" lIns="91440" tIns="45720" rIns="91440" bIns="45720" rtlCol="0" anchor="ctr">
            <a:normAutofit/>
          </a:bodyPr>
          <a:lstStyle/>
          <a:p>
            <a:r>
              <a:rPr lang="en-US" b="0" kern="1200" cap="all">
                <a:solidFill>
                  <a:srgbClr val="FFFFFF"/>
                </a:solidFill>
                <a:latin typeface="+mj-lt"/>
                <a:ea typeface="+mj-ea"/>
                <a:cs typeface="+mj-cs"/>
              </a:rPr>
              <a:t>Scaling Clusters up or Down</a:t>
            </a:r>
          </a:p>
        </p:txBody>
      </p:sp>
      <p:sp>
        <p:nvSpPr>
          <p:cNvPr id="4" name="Content Placeholder 3">
            <a:extLst>
              <a:ext uri="{FF2B5EF4-FFF2-40B4-BE49-F238E27FC236}">
                <a16:creationId xmlns:a16="http://schemas.microsoft.com/office/drawing/2014/main" id="{AAA08783-3B28-46A0-3601-319B4150A55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70885" y="2438400"/>
            <a:ext cx="7037222" cy="3376252"/>
          </a:xfrm>
        </p:spPr>
        <p:txBody>
          <a:bodyPr>
            <a:normAutofit/>
          </a:bodyPr>
          <a:lstStyle/>
          <a:p>
            <a:pPr marL="0" indent="0">
              <a:spcBef>
                <a:spcPts val="2500"/>
              </a:spcBef>
              <a:buNone/>
            </a:pPr>
            <a:r>
              <a:rPr lang="en-US" sz="1400" b="1">
                <a:solidFill>
                  <a:srgbClr val="FFFFFF"/>
                </a:solidFill>
              </a:rPr>
              <a:t>Dynamic Scaling Features</a:t>
            </a:r>
          </a:p>
          <a:p>
            <a:pPr marL="0" lvl="1" indent="0">
              <a:buNone/>
            </a:pPr>
            <a:r>
              <a:rPr lang="en-US">
                <a:solidFill>
                  <a:srgbClr val="FFFFFF"/>
                </a:solidFill>
              </a:rPr>
              <a:t>Dataproc's dynamic scaling allows users to adjust cluster resources based on real-time needs, optimizing resource utilization.</a:t>
            </a:r>
          </a:p>
          <a:p>
            <a:pPr marL="0" indent="0">
              <a:spcBef>
                <a:spcPts val="2500"/>
              </a:spcBef>
              <a:buNone/>
            </a:pPr>
            <a:r>
              <a:rPr lang="en-US" sz="1400" b="1">
                <a:solidFill>
                  <a:srgbClr val="FFFFFF"/>
                </a:solidFill>
              </a:rPr>
              <a:t>Cost Management</a:t>
            </a:r>
          </a:p>
          <a:p>
            <a:pPr marL="0" lvl="1" indent="0">
              <a:buNone/>
            </a:pPr>
            <a:r>
              <a:rPr lang="en-US">
                <a:solidFill>
                  <a:srgbClr val="FFFFFF"/>
                </a:solidFill>
              </a:rPr>
              <a:t>By adjusting resources dynamically, users can manage costs effectively without compromising on performance or availability.</a:t>
            </a:r>
          </a:p>
          <a:p>
            <a:pPr marL="0" indent="0">
              <a:spcBef>
                <a:spcPts val="2500"/>
              </a:spcBef>
              <a:buNone/>
            </a:pPr>
            <a:r>
              <a:rPr lang="en-US" sz="1400" b="1">
                <a:solidFill>
                  <a:srgbClr val="FFFFFF"/>
                </a:solidFill>
              </a:rPr>
              <a:t>Performance Optimization</a:t>
            </a:r>
          </a:p>
          <a:p>
            <a:pPr marL="0" lvl="1" indent="0">
              <a:buNone/>
            </a:pPr>
            <a:r>
              <a:rPr lang="en-US">
                <a:solidFill>
                  <a:srgbClr val="FFFFFF"/>
                </a:solidFill>
              </a:rPr>
              <a:t>Scaling resources effectively ensures that performance remains optimal, even during peak usage times.</a:t>
            </a:r>
            <a:endParaRPr lang="en-IN">
              <a:solidFill>
                <a:srgbClr val="FFFFFF"/>
              </a:solidFill>
            </a:endParaRPr>
          </a:p>
        </p:txBody>
      </p:sp>
    </p:spTree>
    <p:extLst>
      <p:ext uri="{BB962C8B-B14F-4D97-AF65-F5344CB8AC3E}">
        <p14:creationId xmlns:p14="http://schemas.microsoft.com/office/powerpoint/2010/main" val="203901533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6" name="Rectangle 15">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C2979F-3F27-274B-19CE-8F6C074FA830}"/>
              </a:ext>
            </a:extLst>
          </p:cNvPr>
          <p:cNvSpPr>
            <a:spLocks noGrp="1"/>
          </p:cNvSpPr>
          <p:nvPr>
            <p:ph type="title"/>
          </p:nvPr>
        </p:nvSpPr>
        <p:spPr>
          <a:xfrm>
            <a:off x="4382724" y="702156"/>
            <a:ext cx="7225075" cy="1013800"/>
          </a:xfrm>
        </p:spPr>
        <p:txBody>
          <a:bodyPr vert="horz" lIns="91440" tIns="45720" rIns="91440" bIns="45720" rtlCol="0" anchor="b">
            <a:normAutofit/>
          </a:bodyPr>
          <a:lstStyle/>
          <a:p>
            <a:r>
              <a:rPr lang="en-US" b="0" kern="1200" cap="all">
                <a:solidFill>
                  <a:schemeClr val="tx2"/>
                </a:solidFill>
                <a:latin typeface="+mj-lt"/>
                <a:ea typeface="+mj-ea"/>
                <a:cs typeface="+mj-cs"/>
              </a:rPr>
              <a:t>Automating Cluster Management with Workflows</a:t>
            </a:r>
          </a:p>
        </p:txBody>
      </p:sp>
      <p:sp>
        <p:nvSpPr>
          <p:cNvPr id="18" name="Rectangle 17">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72603"/>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2" name="Rectangle 21">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Gears and folders on digital display">
            <a:extLst>
              <a:ext uri="{FF2B5EF4-FFF2-40B4-BE49-F238E27FC236}">
                <a16:creationId xmlns:a16="http://schemas.microsoft.com/office/drawing/2014/main" id="{D4944C4B-5E75-4858-9838-851A4D989055}"/>
              </a:ext>
            </a:extLst>
          </p:cNvPr>
          <p:cNvPicPr>
            <a:picLocks noGrp="1" noChangeAspect="1"/>
          </p:cNvPicPr>
          <p:nvPr>
            <p:ph sz="half" idx="1"/>
          </p:nvPr>
        </p:nvPicPr>
        <p:blipFill>
          <a:blip r:embed="rId3"/>
          <a:srcRect l="24653" r="21955"/>
          <a:stretch/>
        </p:blipFill>
        <p:spPr>
          <a:xfrm>
            <a:off x="446534" y="601201"/>
            <a:ext cx="3703320" cy="5774200"/>
          </a:xfrm>
          <a:prstGeom prst="rect">
            <a:avLst/>
          </a:prstGeom>
        </p:spPr>
      </p:pic>
      <p:sp>
        <p:nvSpPr>
          <p:cNvPr id="4" name="Content Placeholder 3">
            <a:extLst>
              <a:ext uri="{FF2B5EF4-FFF2-40B4-BE49-F238E27FC236}">
                <a16:creationId xmlns:a16="http://schemas.microsoft.com/office/drawing/2014/main" id="{F5911458-7300-72C9-CB75-83A1B4AE0CE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382726" y="1896533"/>
            <a:ext cx="6878108" cy="3962266"/>
          </a:xfrm>
        </p:spPr>
        <p:txBody>
          <a:bodyPr>
            <a:normAutofit/>
          </a:bodyPr>
          <a:lstStyle/>
          <a:p>
            <a:pPr marL="0" indent="0">
              <a:spcBef>
                <a:spcPts val="2500"/>
              </a:spcBef>
              <a:buNone/>
            </a:pPr>
            <a:r>
              <a:rPr lang="en-US" sz="1400" b="1"/>
              <a:t>Cluster Management Automation</a:t>
            </a:r>
          </a:p>
          <a:p>
            <a:pPr marL="0" lvl="1" indent="0">
              <a:buNone/>
            </a:pPr>
            <a:r>
              <a:rPr lang="en-US"/>
              <a:t>Automating cluster management enhances efficiency by reducing manual intervention and streamlining operations.</a:t>
            </a:r>
          </a:p>
          <a:p>
            <a:pPr marL="0" indent="0">
              <a:spcBef>
                <a:spcPts val="2500"/>
              </a:spcBef>
              <a:buNone/>
            </a:pPr>
            <a:r>
              <a:rPr lang="en-US" sz="1400" b="1"/>
              <a:t>GCP Workflow Tools</a:t>
            </a:r>
          </a:p>
          <a:p>
            <a:pPr marL="0" lvl="1" indent="0">
              <a:buNone/>
            </a:pPr>
            <a:r>
              <a:rPr lang="en-US"/>
              <a:t>GCP offers robust tools to create and execute workflows that facilitate big data processing tasks efficiently.</a:t>
            </a:r>
          </a:p>
          <a:p>
            <a:pPr marL="0" indent="0">
              <a:spcBef>
                <a:spcPts val="2500"/>
              </a:spcBef>
              <a:buNone/>
            </a:pPr>
            <a:r>
              <a:rPr lang="en-US" sz="1400" b="1"/>
              <a:t>Improving Efficiency</a:t>
            </a:r>
          </a:p>
          <a:p>
            <a:pPr marL="0" lvl="1" indent="0">
              <a:buNone/>
            </a:pPr>
            <a:r>
              <a:rPr lang="en-US"/>
              <a:t>Using workflows to automate jobs leads to improved efficiency and faster processing times for big data tasks.</a:t>
            </a:r>
            <a:endParaRPr lang="en-IN"/>
          </a:p>
        </p:txBody>
      </p:sp>
    </p:spTree>
    <p:extLst>
      <p:ext uri="{BB962C8B-B14F-4D97-AF65-F5344CB8AC3E}">
        <p14:creationId xmlns:p14="http://schemas.microsoft.com/office/powerpoint/2010/main" val="16746406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595CB0-1F0A-5D3A-B53B-8D28A9D3DD87}"/>
              </a:ext>
            </a:extLst>
          </p:cNvPr>
          <p:cNvSpPr>
            <a:spLocks noGrp="1"/>
          </p:cNvSpPr>
          <p:nvPr>
            <p:ph type="ctrTitle"/>
          </p:nvPr>
        </p:nvSpPr>
        <p:spPr>
          <a:xfrm>
            <a:off x="783771" y="1066800"/>
            <a:ext cx="5727760" cy="4724400"/>
          </a:xfrm>
        </p:spPr>
        <p:txBody>
          <a:bodyPr anchor="ctr">
            <a:normAutofit/>
          </a:bodyPr>
          <a:lstStyle/>
          <a:p>
            <a:pPr algn="r"/>
            <a:r>
              <a:rPr lang="en-IN" sz="6600">
                <a:solidFill>
                  <a:srgbClr val="FFFFFF">
                    <a:alpha val="90000"/>
                  </a:srgbClr>
                </a:solidFill>
              </a:rPr>
              <a:t>Running Jobs on Dataproc Clusters</a:t>
            </a:r>
          </a:p>
        </p:txBody>
      </p:sp>
      <p:sp>
        <p:nvSpPr>
          <p:cNvPr id="9" name="Rectangle 8">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429301652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7BA0B834-D901-9226-377E-85FF677959C5}"/>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b="0" kern="1200" cap="all" dirty="0">
                <a:solidFill>
                  <a:schemeClr val="tx1">
                    <a:lumMod val="75000"/>
                    <a:lumOff val="25000"/>
                  </a:schemeClr>
                </a:solidFill>
                <a:latin typeface="+mj-lt"/>
                <a:ea typeface="+mj-ea"/>
                <a:cs typeface="+mj-cs"/>
              </a:rPr>
              <a:t>Submitting Jobs Using GCP Console</a:t>
            </a:r>
          </a:p>
        </p:txBody>
      </p:sp>
      <p:sp>
        <p:nvSpPr>
          <p:cNvPr id="16" name="Rectangle 15">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Young man using Tablet PC and Applying Job">
            <a:extLst>
              <a:ext uri="{FF2B5EF4-FFF2-40B4-BE49-F238E27FC236}">
                <a16:creationId xmlns:a16="http://schemas.microsoft.com/office/drawing/2014/main" id="{B5DB1FFD-8D78-4008-92A5-081718AAEEE4}"/>
              </a:ext>
            </a:extLst>
          </p:cNvPr>
          <p:cNvPicPr>
            <a:picLocks noGrp="1" noChangeAspect="1"/>
          </p:cNvPicPr>
          <p:nvPr>
            <p:ph sz="half" idx="1"/>
          </p:nvPr>
        </p:nvPicPr>
        <p:blipFill>
          <a:blip r:embed="rId3"/>
          <a:srcRect l="2315" r="6436" b="-3"/>
          <a:stretch/>
        </p:blipFill>
        <p:spPr>
          <a:xfrm>
            <a:off x="611392" y="2347105"/>
            <a:ext cx="5074920" cy="3712464"/>
          </a:xfrm>
          <a:prstGeom prst="rect">
            <a:avLst/>
          </a:prstGeom>
        </p:spPr>
      </p:pic>
      <p:sp>
        <p:nvSpPr>
          <p:cNvPr id="4" name="Content Placeholder 3">
            <a:extLst>
              <a:ext uri="{FF2B5EF4-FFF2-40B4-BE49-F238E27FC236}">
                <a16:creationId xmlns:a16="http://schemas.microsoft.com/office/drawing/2014/main" id="{FC212C75-5F78-86F5-9DA4-0223C94202F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340830" y="2340864"/>
            <a:ext cx="5269977" cy="3634486"/>
          </a:xfrm>
        </p:spPr>
        <p:txBody>
          <a:bodyPr>
            <a:normAutofit/>
          </a:bodyPr>
          <a:lstStyle/>
          <a:p>
            <a:pPr marL="0" indent="0">
              <a:spcBef>
                <a:spcPts val="2500"/>
              </a:spcBef>
              <a:buNone/>
            </a:pPr>
            <a:r>
              <a:rPr lang="en-US" sz="1400" b="1"/>
              <a:t>GCP Console Overview</a:t>
            </a:r>
          </a:p>
          <a:p>
            <a:pPr marL="0" lvl="1" indent="0">
              <a:buNone/>
            </a:pPr>
            <a:r>
              <a:rPr lang="en-US"/>
              <a:t>The GCP Console provides a user-friendly interface for managing and submitting jobs in the cloud.</a:t>
            </a:r>
          </a:p>
          <a:p>
            <a:pPr marL="0" indent="0">
              <a:spcBef>
                <a:spcPts val="2500"/>
              </a:spcBef>
              <a:buNone/>
            </a:pPr>
            <a:r>
              <a:rPr lang="en-US" sz="1400" b="1"/>
              <a:t>Specifying Job Parameters</a:t>
            </a:r>
          </a:p>
          <a:p>
            <a:pPr marL="0" lvl="1" indent="0">
              <a:buNone/>
            </a:pPr>
            <a:r>
              <a:rPr lang="en-US"/>
              <a:t>Users can specify job parameters directly in the GCP Console, ensuring the jobs run with the desired configurations.</a:t>
            </a:r>
          </a:p>
          <a:p>
            <a:pPr marL="0" indent="0">
              <a:spcBef>
                <a:spcPts val="2500"/>
              </a:spcBef>
              <a:buNone/>
            </a:pPr>
            <a:r>
              <a:rPr lang="en-US" sz="1400" b="1"/>
              <a:t>Input and Output Data Management</a:t>
            </a:r>
          </a:p>
          <a:p>
            <a:pPr marL="0" lvl="1" indent="0">
              <a:buNone/>
            </a:pPr>
            <a:r>
              <a:rPr lang="en-US"/>
              <a:t>The GCP Console allows users to define input data sources and output locations for efficient job execution.</a:t>
            </a:r>
            <a:endParaRPr lang="en-IN"/>
          </a:p>
        </p:txBody>
      </p:sp>
    </p:spTree>
    <p:extLst>
      <p:ext uri="{BB962C8B-B14F-4D97-AF65-F5344CB8AC3E}">
        <p14:creationId xmlns:p14="http://schemas.microsoft.com/office/powerpoint/2010/main" val="36006898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6" name="Rectangle 15">
            <a:extLst>
              <a:ext uri="{FF2B5EF4-FFF2-40B4-BE49-F238E27FC236}">
                <a16:creationId xmlns:a16="http://schemas.microsoft.com/office/drawing/2014/main" id="{B3B8DB28-FA7D-4C33-BBA2-6D73D0156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bstract programm binary code  and colored array cube Database">
            <a:extLst>
              <a:ext uri="{FF2B5EF4-FFF2-40B4-BE49-F238E27FC236}">
                <a16:creationId xmlns:a16="http://schemas.microsoft.com/office/drawing/2014/main" id="{FF006F18-8AA7-4BEB-8555-C82AB377ECFA}"/>
              </a:ext>
            </a:extLst>
          </p:cNvPr>
          <p:cNvPicPr>
            <a:picLocks noGrp="1" noChangeAspect="1"/>
          </p:cNvPicPr>
          <p:nvPr>
            <p:ph sz="half" idx="1"/>
          </p:nvPr>
        </p:nvPicPr>
        <p:blipFill>
          <a:blip r:embed="rId3"/>
          <a:srcRect t="1319" r="9091" b="14851"/>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264FF5A0-304A-44DA-A4D4-A1E66D92F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750722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AD43769B-7D6E-4E76-B810-BEC3B774B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597643"/>
            <a:ext cx="7503665" cy="5794689"/>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D8696B0-AA13-7C2D-A1A1-DE533374BA42}"/>
              </a:ext>
            </a:extLst>
          </p:cNvPr>
          <p:cNvSpPr>
            <a:spLocks noGrp="1"/>
          </p:cNvSpPr>
          <p:nvPr>
            <p:ph type="title"/>
          </p:nvPr>
        </p:nvSpPr>
        <p:spPr>
          <a:xfrm>
            <a:off x="673856" y="1131195"/>
            <a:ext cx="7034288" cy="1247938"/>
          </a:xfrm>
        </p:spPr>
        <p:txBody>
          <a:bodyPr vert="horz" lIns="91440" tIns="45720" rIns="91440" bIns="45720" rtlCol="0" anchor="ctr">
            <a:normAutofit/>
          </a:bodyPr>
          <a:lstStyle/>
          <a:p>
            <a:r>
              <a:rPr lang="en-US" b="0" kern="1200" cap="all">
                <a:solidFill>
                  <a:srgbClr val="FFFFFF"/>
                </a:solidFill>
                <a:latin typeface="+mj-lt"/>
                <a:ea typeface="+mj-ea"/>
                <a:cs typeface="+mj-cs"/>
              </a:rPr>
              <a:t>Integrating with Apache Spark and Hadoop</a:t>
            </a:r>
          </a:p>
        </p:txBody>
      </p:sp>
      <p:sp>
        <p:nvSpPr>
          <p:cNvPr id="4" name="Content Placeholder 3">
            <a:extLst>
              <a:ext uri="{FF2B5EF4-FFF2-40B4-BE49-F238E27FC236}">
                <a16:creationId xmlns:a16="http://schemas.microsoft.com/office/drawing/2014/main" id="{2A1A6CFC-15D1-8C04-654C-093E9837D85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70885" y="2438400"/>
            <a:ext cx="7037222" cy="3376252"/>
          </a:xfrm>
        </p:spPr>
        <p:txBody>
          <a:bodyPr>
            <a:normAutofit/>
          </a:bodyPr>
          <a:lstStyle/>
          <a:p>
            <a:pPr marL="0" indent="0">
              <a:spcBef>
                <a:spcPts val="2500"/>
              </a:spcBef>
              <a:buNone/>
            </a:pPr>
            <a:r>
              <a:rPr lang="en-US" sz="1400" b="1">
                <a:solidFill>
                  <a:srgbClr val="FFFFFF"/>
                </a:solidFill>
              </a:rPr>
              <a:t>Seamless Integration</a:t>
            </a:r>
          </a:p>
          <a:p>
            <a:pPr marL="0" lvl="1" indent="0">
              <a:buNone/>
            </a:pPr>
            <a:r>
              <a:rPr lang="en-US">
                <a:solidFill>
                  <a:srgbClr val="FFFFFF"/>
                </a:solidFill>
              </a:rPr>
              <a:t>Dataproc offers a seamless integration with Apache Spark and Hadoop, simplifying big data processing.</a:t>
            </a:r>
          </a:p>
          <a:p>
            <a:pPr marL="0" indent="0">
              <a:spcBef>
                <a:spcPts val="2500"/>
              </a:spcBef>
              <a:buNone/>
            </a:pPr>
            <a:r>
              <a:rPr lang="en-US" sz="1400" b="1">
                <a:solidFill>
                  <a:srgbClr val="FFFFFF"/>
                </a:solidFill>
              </a:rPr>
              <a:t>Powerful Processing Capabilities</a:t>
            </a:r>
          </a:p>
          <a:p>
            <a:pPr marL="0" lvl="1" indent="0">
              <a:buNone/>
            </a:pPr>
            <a:r>
              <a:rPr lang="en-US">
                <a:solidFill>
                  <a:srgbClr val="FFFFFF"/>
                </a:solidFill>
              </a:rPr>
              <a:t>The integration enables users to leverage powerful processing capabilities for big data analytics efficiently.</a:t>
            </a:r>
          </a:p>
          <a:p>
            <a:pPr marL="0" indent="0">
              <a:spcBef>
                <a:spcPts val="2500"/>
              </a:spcBef>
              <a:buNone/>
            </a:pPr>
            <a:r>
              <a:rPr lang="en-US" sz="1400" b="1">
                <a:solidFill>
                  <a:srgbClr val="FFFFFF"/>
                </a:solidFill>
              </a:rPr>
              <a:t>Enhanced Performance</a:t>
            </a:r>
          </a:p>
          <a:p>
            <a:pPr marL="0" lvl="1" indent="0">
              <a:buNone/>
            </a:pPr>
            <a:r>
              <a:rPr lang="en-US">
                <a:solidFill>
                  <a:srgbClr val="FFFFFF"/>
                </a:solidFill>
              </a:rPr>
              <a:t>This integration enhances system performance, allowing for quicker and more efficient analytics.</a:t>
            </a:r>
            <a:endParaRPr lang="en-IN">
              <a:solidFill>
                <a:srgbClr val="FFFFFF"/>
              </a:solidFill>
            </a:endParaRPr>
          </a:p>
        </p:txBody>
      </p:sp>
    </p:spTree>
    <p:extLst>
      <p:ext uri="{BB962C8B-B14F-4D97-AF65-F5344CB8AC3E}">
        <p14:creationId xmlns:p14="http://schemas.microsoft.com/office/powerpoint/2010/main" val="340036704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6" name="Rectangle 15">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24C617-D80E-197D-F117-CC7EEABD7FA8}"/>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a:t>Analyzing Job Results and Logs</a:t>
            </a:r>
          </a:p>
        </p:txBody>
      </p:sp>
      <p:sp>
        <p:nvSpPr>
          <p:cNvPr id="18" name="Rectangle 17">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19">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gital financial graph">
            <a:extLst>
              <a:ext uri="{FF2B5EF4-FFF2-40B4-BE49-F238E27FC236}">
                <a16:creationId xmlns:a16="http://schemas.microsoft.com/office/drawing/2014/main" id="{0AC0DC1A-61AC-4921-A049-24CF07BC2D7B}"/>
              </a:ext>
            </a:extLst>
          </p:cNvPr>
          <p:cNvPicPr>
            <a:picLocks noGrp="1" noChangeAspect="1"/>
          </p:cNvPicPr>
          <p:nvPr>
            <p:ph sz="half" idx="1"/>
          </p:nvPr>
        </p:nvPicPr>
        <p:blipFill>
          <a:blip r:embed="rId3"/>
          <a:stretch>
            <a:fillRect/>
          </a:stretch>
        </p:blipFill>
        <p:spPr>
          <a:xfrm>
            <a:off x="780698" y="2866165"/>
            <a:ext cx="4748741" cy="2671168"/>
          </a:xfrm>
          <a:prstGeom prst="rect">
            <a:avLst/>
          </a:prstGeom>
        </p:spPr>
      </p:pic>
      <p:sp>
        <p:nvSpPr>
          <p:cNvPr id="4" name="Content Placeholder 3">
            <a:extLst>
              <a:ext uri="{FF2B5EF4-FFF2-40B4-BE49-F238E27FC236}">
                <a16:creationId xmlns:a16="http://schemas.microsoft.com/office/drawing/2014/main" id="{3B71F3B8-D947-F1B2-7227-00ED6F1BAC8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335805" y="2180496"/>
            <a:ext cx="5275001" cy="4045683"/>
          </a:xfrm>
        </p:spPr>
        <p:txBody>
          <a:bodyPr>
            <a:normAutofit/>
          </a:bodyPr>
          <a:lstStyle/>
          <a:p>
            <a:pPr marL="0" indent="0">
              <a:spcBef>
                <a:spcPts val="2500"/>
              </a:spcBef>
              <a:buNone/>
            </a:pPr>
            <a:r>
              <a:rPr lang="en-US" sz="1400" b="1"/>
              <a:t>Importance of Analysis</a:t>
            </a:r>
          </a:p>
          <a:p>
            <a:pPr marL="0" lvl="1" indent="0">
              <a:buNone/>
            </a:pPr>
            <a:r>
              <a:rPr lang="en-US"/>
              <a:t>Analyzing job results and logs is crucial for gaining insights into job performance and identifying improvements.</a:t>
            </a:r>
          </a:p>
          <a:p>
            <a:pPr marL="0" indent="0">
              <a:spcBef>
                <a:spcPts val="2500"/>
              </a:spcBef>
              <a:buNone/>
            </a:pPr>
            <a:r>
              <a:rPr lang="en-US" sz="1400" b="1"/>
              <a:t>GCP Tools</a:t>
            </a:r>
          </a:p>
          <a:p>
            <a:pPr marL="0" lvl="1" indent="0">
              <a:buNone/>
            </a:pPr>
            <a:r>
              <a:rPr lang="en-US"/>
              <a:t>Google Cloud Platform provides tools to conveniently view logs and metrics for effective analysis and troubleshooting.</a:t>
            </a:r>
          </a:p>
          <a:p>
            <a:pPr marL="0" indent="0">
              <a:spcBef>
                <a:spcPts val="2500"/>
              </a:spcBef>
              <a:buNone/>
            </a:pPr>
            <a:r>
              <a:rPr lang="en-US" sz="1400" b="1"/>
              <a:t>Optimization Opportunities</a:t>
            </a:r>
          </a:p>
          <a:p>
            <a:pPr marL="0" lvl="1" indent="0">
              <a:buNone/>
            </a:pPr>
            <a:r>
              <a:rPr lang="en-US"/>
              <a:t>Through analysis, teams can find optimization opportunities that enhance job outcomes and overall efficiency.</a:t>
            </a:r>
            <a:endParaRPr lang="en-IN"/>
          </a:p>
        </p:txBody>
      </p:sp>
    </p:spTree>
    <p:extLst>
      <p:ext uri="{BB962C8B-B14F-4D97-AF65-F5344CB8AC3E}">
        <p14:creationId xmlns:p14="http://schemas.microsoft.com/office/powerpoint/2010/main" val="2167895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D6D41-77DE-C06D-5A95-60DFFEAB58A2}"/>
              </a:ext>
            </a:extLst>
          </p:cNvPr>
          <p:cNvSpPr>
            <a:spLocks noGrp="1"/>
          </p:cNvSpPr>
          <p:nvPr>
            <p:ph type="ctrTitle"/>
          </p:nvPr>
        </p:nvSpPr>
        <p:spPr>
          <a:xfrm>
            <a:off x="783771" y="1066800"/>
            <a:ext cx="5727760" cy="4724400"/>
          </a:xfrm>
        </p:spPr>
        <p:txBody>
          <a:bodyPr anchor="ctr">
            <a:normAutofit/>
          </a:bodyPr>
          <a:lstStyle/>
          <a:p>
            <a:pPr algn="r"/>
            <a:r>
              <a:rPr lang="en-IN" sz="6600">
                <a:solidFill>
                  <a:srgbClr val="FFFFFF">
                    <a:alpha val="90000"/>
                  </a:srgbClr>
                </a:solidFill>
              </a:rPr>
              <a:t>Cost Optimization and Best Practices</a:t>
            </a:r>
          </a:p>
        </p:txBody>
      </p:sp>
      <p:sp>
        <p:nvSpPr>
          <p:cNvPr id="9" name="Rectangle 8">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92211414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772DC-E0A7-D1D4-8E0E-1F570DDB77F4}"/>
              </a:ext>
            </a:extLst>
          </p:cNvPr>
          <p:cNvSpPr>
            <a:spLocks noGrp="1"/>
          </p:cNvSpPr>
          <p:nvPr>
            <p:ph type="title"/>
          </p:nvPr>
        </p:nvSpPr>
        <p:spPr>
          <a:xfrm>
            <a:off x="581192" y="1124999"/>
            <a:ext cx="4076149" cy="4608003"/>
          </a:xfrm>
        </p:spPr>
        <p:txBody>
          <a:bodyPr anchor="ctr">
            <a:normAutofit/>
          </a:bodyPr>
          <a:lstStyle/>
          <a:p>
            <a:r>
              <a:rPr lang="en-IN" sz="4000">
                <a:solidFill>
                  <a:schemeClr val="accent1"/>
                </a:solidFill>
              </a:rPr>
              <a:t>Agenda Overview</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DC1B00A1-0C5B-CF51-6E03-58D898EB54B2}"/>
              </a:ext>
            </a:extLst>
          </p:cNvPr>
          <p:cNvSpPr>
            <a:spLocks noGrp="1"/>
          </p:cNvSpPr>
          <p:nvPr>
            <p:ph idx="1"/>
            <p:extLst>
              <p:ext uri="{E7BDC344-281C-4309-B0C6-D0EE65EED2A8}">
                <p202:designPr xmlns:p202="http://schemas.microsoft.com/office/powerpoint/2020/02/main">
                  <p202:designTagLst>
                    <p202:designTag name="ARCH:1:CLS" val="BulletedText"/>
                  </p202:designTagLst>
                </p202:designPr>
              </p:ext>
            </p:extLst>
          </p:nvPr>
        </p:nvSpPr>
        <p:spPr>
          <a:xfrm>
            <a:off x="5117586" y="1124998"/>
            <a:ext cx="6143248" cy="4608003"/>
          </a:xfrm>
        </p:spPr>
        <p:txBody>
          <a:bodyPr>
            <a:normAutofit/>
          </a:bodyPr>
          <a:lstStyle/>
          <a:p>
            <a:r>
              <a:rPr lang="en-US" sz="2000"/>
              <a:t>Introduction to GCP Dataproc</a:t>
            </a:r>
          </a:p>
          <a:p>
            <a:r>
              <a:rPr lang="en-US" sz="2000"/>
              <a:t>Setting Up a Dataproc Cluster</a:t>
            </a:r>
          </a:p>
          <a:p>
            <a:r>
              <a:rPr lang="en-US" sz="2000"/>
              <a:t>Managing and Scaling Dataproc Clusters</a:t>
            </a:r>
          </a:p>
          <a:p>
            <a:r>
              <a:rPr lang="en-US" sz="2000"/>
              <a:t>Running Jobs on Dataproc Clusters</a:t>
            </a:r>
          </a:p>
          <a:p>
            <a:r>
              <a:rPr lang="en-US" sz="2000"/>
              <a:t>Cost Optimization and Best Practices</a:t>
            </a:r>
            <a:endParaRPr lang="en-IN" sz="2000"/>
          </a:p>
        </p:txBody>
      </p:sp>
    </p:spTree>
    <p:extLst>
      <p:ext uri="{BB962C8B-B14F-4D97-AF65-F5344CB8AC3E}">
        <p14:creationId xmlns:p14="http://schemas.microsoft.com/office/powerpoint/2010/main" val="142462409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971E6AC9-64FE-E6B9-A6F6-5D5792A1803C}"/>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b="0" kern="1200" cap="all" dirty="0">
                <a:solidFill>
                  <a:schemeClr val="tx1">
                    <a:lumMod val="75000"/>
                    <a:lumOff val="25000"/>
                  </a:schemeClr>
                </a:solidFill>
                <a:latin typeface="+mj-lt"/>
                <a:ea typeface="+mj-ea"/>
                <a:cs typeface="+mj-cs"/>
              </a:rPr>
              <a:t>Estimating and Controlling Costs</a:t>
            </a:r>
          </a:p>
        </p:txBody>
      </p:sp>
      <p:sp>
        <p:nvSpPr>
          <p:cNvPr id="16" name="Rectangle 15">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Blue cloud with a combined lock on the reflective surface">
            <a:extLst>
              <a:ext uri="{FF2B5EF4-FFF2-40B4-BE49-F238E27FC236}">
                <a16:creationId xmlns:a16="http://schemas.microsoft.com/office/drawing/2014/main" id="{E57EA432-FF2A-4493-A613-245E726B9E32}"/>
              </a:ext>
            </a:extLst>
          </p:cNvPr>
          <p:cNvPicPr>
            <a:picLocks noGrp="1" noChangeAspect="1"/>
          </p:cNvPicPr>
          <p:nvPr>
            <p:ph sz="half" idx="1"/>
          </p:nvPr>
        </p:nvPicPr>
        <p:blipFill>
          <a:blip r:embed="rId3"/>
          <a:srcRect l="6920" r="5593" b="1"/>
          <a:stretch/>
        </p:blipFill>
        <p:spPr>
          <a:xfrm>
            <a:off x="611392" y="2347105"/>
            <a:ext cx="5074920" cy="3712464"/>
          </a:xfrm>
          <a:prstGeom prst="rect">
            <a:avLst/>
          </a:prstGeom>
        </p:spPr>
      </p:pic>
      <p:sp>
        <p:nvSpPr>
          <p:cNvPr id="4" name="Content Placeholder 3">
            <a:extLst>
              <a:ext uri="{FF2B5EF4-FFF2-40B4-BE49-F238E27FC236}">
                <a16:creationId xmlns:a16="http://schemas.microsoft.com/office/drawing/2014/main" id="{EE45F98D-E04C-DF15-2FBD-D76DE6D6630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340830" y="2340864"/>
            <a:ext cx="5269977" cy="3634486"/>
          </a:xfrm>
        </p:spPr>
        <p:txBody>
          <a:bodyPr>
            <a:normAutofit/>
          </a:bodyPr>
          <a:lstStyle/>
          <a:p>
            <a:pPr marL="0" indent="0">
              <a:spcBef>
                <a:spcPts val="2500"/>
              </a:spcBef>
              <a:buNone/>
            </a:pPr>
            <a:r>
              <a:rPr lang="en-US" sz="1400" b="1"/>
              <a:t>Pricing Calculators</a:t>
            </a:r>
          </a:p>
          <a:p>
            <a:pPr marL="0" lvl="1" indent="0">
              <a:buNone/>
            </a:pPr>
            <a:r>
              <a:rPr lang="en-US"/>
              <a:t>GCP offers pricing calculators that allow users to estimate their Dataproc usage costs effectively and accurately.</a:t>
            </a:r>
          </a:p>
          <a:p>
            <a:pPr marL="0" indent="0">
              <a:spcBef>
                <a:spcPts val="2500"/>
              </a:spcBef>
              <a:buNone/>
            </a:pPr>
            <a:r>
              <a:rPr lang="en-US" sz="1400" b="1"/>
              <a:t>Budgeting Tools</a:t>
            </a:r>
          </a:p>
          <a:p>
            <a:pPr marL="0" lvl="1" indent="0">
              <a:buNone/>
            </a:pPr>
            <a:r>
              <a:rPr lang="en-US"/>
              <a:t>Budgeting tools provided by GCP assist users in managing their expenses related to Dataproc services, ensuring cost control.</a:t>
            </a:r>
          </a:p>
          <a:p>
            <a:pPr marL="0" indent="0">
              <a:spcBef>
                <a:spcPts val="2500"/>
              </a:spcBef>
              <a:buNone/>
            </a:pPr>
            <a:r>
              <a:rPr lang="en-US" sz="1400" b="1"/>
              <a:t>Monitoring Usage Patterns</a:t>
            </a:r>
          </a:p>
          <a:p>
            <a:pPr marL="0" lvl="1" indent="0">
              <a:buNone/>
            </a:pPr>
            <a:r>
              <a:rPr lang="en-US"/>
              <a:t>Monitoring usage patterns is essential for maintaining budget adherence and optimizing resource utilization in cloud services.</a:t>
            </a:r>
            <a:endParaRPr lang="en-IN"/>
          </a:p>
        </p:txBody>
      </p:sp>
    </p:spTree>
    <p:extLst>
      <p:ext uri="{BB962C8B-B14F-4D97-AF65-F5344CB8AC3E}">
        <p14:creationId xmlns:p14="http://schemas.microsoft.com/office/powerpoint/2010/main" val="11092063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384D29D1-700D-8E10-1AAF-E07DBBF6740C}"/>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b="0" kern="1200" cap="all" dirty="0">
                <a:solidFill>
                  <a:schemeClr val="tx1">
                    <a:lumMod val="75000"/>
                    <a:lumOff val="25000"/>
                  </a:schemeClr>
                </a:solidFill>
                <a:latin typeface="+mj-lt"/>
                <a:ea typeface="+mj-ea"/>
                <a:cs typeface="+mj-cs"/>
              </a:rPr>
              <a:t>Best Practices for Resource Utilization</a:t>
            </a:r>
          </a:p>
        </p:txBody>
      </p:sp>
      <p:sp>
        <p:nvSpPr>
          <p:cNvPr id="16" name="Rectangle 15">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Social network">
            <a:extLst>
              <a:ext uri="{FF2B5EF4-FFF2-40B4-BE49-F238E27FC236}">
                <a16:creationId xmlns:a16="http://schemas.microsoft.com/office/drawing/2014/main" id="{64CF11F7-72E6-4FD0-B0E7-3D4BB01768C5}"/>
              </a:ext>
            </a:extLst>
          </p:cNvPr>
          <p:cNvPicPr>
            <a:picLocks noGrp="1" noChangeAspect="1"/>
          </p:cNvPicPr>
          <p:nvPr>
            <p:ph sz="half" idx="1"/>
          </p:nvPr>
        </p:nvPicPr>
        <p:blipFill>
          <a:blip r:embed="rId3"/>
          <a:srcRect l="5791" r="2960" b="-3"/>
          <a:stretch/>
        </p:blipFill>
        <p:spPr>
          <a:xfrm>
            <a:off x="611392" y="2347105"/>
            <a:ext cx="5074920" cy="3712464"/>
          </a:xfrm>
          <a:prstGeom prst="rect">
            <a:avLst/>
          </a:prstGeom>
        </p:spPr>
      </p:pic>
      <p:sp>
        <p:nvSpPr>
          <p:cNvPr id="4" name="Content Placeholder 3">
            <a:extLst>
              <a:ext uri="{FF2B5EF4-FFF2-40B4-BE49-F238E27FC236}">
                <a16:creationId xmlns:a16="http://schemas.microsoft.com/office/drawing/2014/main" id="{DF1FF309-EB19-A52F-8ED0-AB32D59FEEE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340830" y="2340864"/>
            <a:ext cx="5269977" cy="3634486"/>
          </a:xfrm>
        </p:spPr>
        <p:txBody>
          <a:bodyPr>
            <a:normAutofit/>
          </a:bodyPr>
          <a:lstStyle/>
          <a:p>
            <a:pPr marL="0" indent="0">
              <a:spcBef>
                <a:spcPts val="2500"/>
              </a:spcBef>
              <a:buNone/>
            </a:pPr>
            <a:r>
              <a:rPr lang="en-US" sz="1400" b="1"/>
              <a:t>Optimizing Job Configurations</a:t>
            </a:r>
          </a:p>
          <a:p>
            <a:pPr marL="0" lvl="1" indent="0">
              <a:buNone/>
            </a:pPr>
            <a:r>
              <a:rPr lang="en-US"/>
              <a:t>Optimizing job configurations helps in maximizing the efficiency of resource use, leading to reduced costs and improved performance.</a:t>
            </a:r>
          </a:p>
          <a:p>
            <a:pPr marL="0" indent="0">
              <a:spcBef>
                <a:spcPts val="2500"/>
              </a:spcBef>
              <a:buNone/>
            </a:pPr>
            <a:r>
              <a:rPr lang="en-US" sz="1400" b="1"/>
              <a:t>Choosing Appropriate Machine Types</a:t>
            </a:r>
          </a:p>
          <a:p>
            <a:pPr marL="0" lvl="1" indent="0">
              <a:buNone/>
            </a:pPr>
            <a:r>
              <a:rPr lang="en-US"/>
              <a:t>Selecting the right machine types for specific tasks ensures effective resource utilization and enhances overall system performance.</a:t>
            </a:r>
          </a:p>
          <a:p>
            <a:pPr marL="0" indent="0">
              <a:spcBef>
                <a:spcPts val="2500"/>
              </a:spcBef>
              <a:buNone/>
            </a:pPr>
            <a:r>
              <a:rPr lang="en-US" sz="1400" b="1"/>
              <a:t>Scheduling Jobs During Off-Peak Hours</a:t>
            </a:r>
          </a:p>
          <a:p>
            <a:pPr marL="0" lvl="1" indent="0">
              <a:buNone/>
            </a:pPr>
            <a:r>
              <a:rPr lang="en-US"/>
              <a:t>Scheduling jobs during off-peak hours can lead to better resource availability and lower operational costs.</a:t>
            </a:r>
            <a:endParaRPr lang="en-IN"/>
          </a:p>
        </p:txBody>
      </p:sp>
    </p:spTree>
    <p:extLst>
      <p:ext uri="{BB962C8B-B14F-4D97-AF65-F5344CB8AC3E}">
        <p14:creationId xmlns:p14="http://schemas.microsoft.com/office/powerpoint/2010/main" val="23336279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3E7F25C5-0CC9-03A5-1133-BECC0DBD1C8F}"/>
              </a:ext>
            </a:extLst>
          </p:cNvPr>
          <p:cNvSpPr>
            <a:spLocks noGrp="1"/>
          </p:cNvSpPr>
          <p:nvPr>
            <p:ph type="title"/>
          </p:nvPr>
        </p:nvSpPr>
        <p:spPr>
          <a:xfrm>
            <a:off x="771148" y="1037967"/>
            <a:ext cx="3054091" cy="4709131"/>
          </a:xfrm>
        </p:spPr>
        <p:txBody>
          <a:bodyPr anchor="ctr">
            <a:normAutofit/>
          </a:bodyPr>
          <a:lstStyle/>
          <a:p>
            <a:r>
              <a:rPr lang="en-IN">
                <a:solidFill>
                  <a:srgbClr val="FFFEFF"/>
                </a:solidFill>
              </a:rPr>
              <a:t>Security and Compliance Considerations</a:t>
            </a:r>
          </a:p>
        </p:txBody>
      </p:sp>
      <p:graphicFrame>
        <p:nvGraphicFramePr>
          <p:cNvPr id="4" name="Content Placeholder 4">
            <a:extLst>
              <a:ext uri="{FF2B5EF4-FFF2-40B4-BE49-F238E27FC236}">
                <a16:creationId xmlns:a16="http://schemas.microsoft.com/office/drawing/2014/main" id="{60D3FFC7-7FED-480C-B53F-8D63CACBE41D}"/>
              </a:ext>
            </a:extLst>
          </p:cNvPr>
          <p:cNvGraphicFramePr>
            <a:graphicFrameLocks noGrp="1"/>
          </p:cNvGraphicFramePr>
          <p:nvPr>
            <p:ph idx="1"/>
            <p:extLst>
              <p:ext uri="{D42A27DB-BD31-4B8C-83A1-F6EECF244321}">
                <p14:modId xmlns:p14="http://schemas.microsoft.com/office/powerpoint/2010/main" val="2510319212"/>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4534935" y="1037968"/>
          <a:ext cx="6725899" cy="4820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91961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AFF1E1-6B16-0A64-75C8-A064404170EA}"/>
              </a:ext>
            </a:extLst>
          </p:cNvPr>
          <p:cNvSpPr>
            <a:spLocks noGrp="1"/>
          </p:cNvSpPr>
          <p:nvPr>
            <p:ph type="title"/>
          </p:nvPr>
        </p:nvSpPr>
        <p:spPr>
          <a:xfrm>
            <a:off x="581192" y="1507414"/>
            <a:ext cx="5120255" cy="3903332"/>
          </a:xfrm>
        </p:spPr>
        <p:txBody>
          <a:bodyPr anchor="t">
            <a:normAutofit/>
          </a:bodyPr>
          <a:lstStyle/>
          <a:p>
            <a:r>
              <a:rPr lang="en-IN" sz="4000">
                <a:solidFill>
                  <a:schemeClr val="tx1">
                    <a:lumMod val="85000"/>
                    <a:lumOff val="15000"/>
                  </a:schemeClr>
                </a:solidFill>
              </a:rPr>
              <a:t>Conclusion</a:t>
            </a:r>
          </a:p>
        </p:txBody>
      </p:sp>
      <p:sp>
        <p:nvSpPr>
          <p:cNvPr id="10" name="Rectangle 9">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E782792E-DC89-A9ED-3279-639B8A641662}"/>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41743" y="1507415"/>
            <a:ext cx="4819091" cy="3903331"/>
          </a:xfrm>
          <a:ln w="57150">
            <a:noFill/>
          </a:ln>
        </p:spPr>
        <p:txBody>
          <a:bodyPr>
            <a:normAutofit/>
          </a:bodyPr>
          <a:lstStyle/>
          <a:p>
            <a:pPr marL="0" indent="0">
              <a:spcBef>
                <a:spcPts val="2500"/>
              </a:spcBef>
              <a:buNone/>
            </a:pPr>
            <a:r>
              <a:rPr lang="en-US" sz="1400" b="1"/>
              <a:t>Managed Big Data Processing</a:t>
            </a:r>
          </a:p>
          <a:p>
            <a:pPr marL="0" lvl="1" indent="0">
              <a:buNone/>
            </a:pPr>
            <a:r>
              <a:rPr lang="en-US"/>
              <a:t>GCP Dataproc offers a managed solution for big data processing, reducing complexity and maintenance overhead.</a:t>
            </a:r>
          </a:p>
          <a:p>
            <a:pPr marL="0" indent="0">
              <a:spcBef>
                <a:spcPts val="2500"/>
              </a:spcBef>
              <a:buNone/>
            </a:pPr>
            <a:r>
              <a:rPr lang="en-US" sz="1400" b="1"/>
              <a:t>Scalable Platform</a:t>
            </a:r>
          </a:p>
          <a:p>
            <a:pPr marL="0" lvl="1" indent="0">
              <a:buNone/>
            </a:pPr>
            <a:r>
              <a:rPr lang="en-US"/>
              <a:t>Its scalable nature allows users to handle varying workloads efficiently, adapting to the needs of different data processing tasks.</a:t>
            </a:r>
          </a:p>
          <a:p>
            <a:pPr marL="0" indent="0">
              <a:spcBef>
                <a:spcPts val="2500"/>
              </a:spcBef>
              <a:buNone/>
            </a:pPr>
            <a:r>
              <a:rPr lang="en-US" sz="1400" b="1"/>
              <a:t>Optimizing Workflows</a:t>
            </a:r>
          </a:p>
          <a:p>
            <a:pPr marL="0" lvl="1" indent="0">
              <a:buNone/>
            </a:pPr>
            <a:r>
              <a:rPr lang="en-US"/>
              <a:t>By implementing best practices, users can optimize their data processing workflows for improved performance and efficiency.</a:t>
            </a:r>
            <a:endParaRPr lang="en-IN"/>
          </a:p>
        </p:txBody>
      </p:sp>
      <p:sp>
        <p:nvSpPr>
          <p:cNvPr id="14" name="Rectangle 13">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6667769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A31BB1-AFC5-B6CA-E0C8-9B47EFADC6E0}"/>
              </a:ext>
            </a:extLst>
          </p:cNvPr>
          <p:cNvSpPr>
            <a:spLocks noGrp="1"/>
          </p:cNvSpPr>
          <p:nvPr>
            <p:ph type="ctrTitle"/>
          </p:nvPr>
        </p:nvSpPr>
        <p:spPr>
          <a:xfrm>
            <a:off x="783771" y="1066800"/>
            <a:ext cx="5727760" cy="4724400"/>
          </a:xfrm>
        </p:spPr>
        <p:txBody>
          <a:bodyPr anchor="ctr">
            <a:normAutofit/>
          </a:bodyPr>
          <a:lstStyle/>
          <a:p>
            <a:pPr algn="r"/>
            <a:r>
              <a:rPr lang="en-IN" sz="6100">
                <a:solidFill>
                  <a:srgbClr val="FFFFFF">
                    <a:alpha val="90000"/>
                  </a:srgbClr>
                </a:solidFill>
              </a:rPr>
              <a:t>Introduction to GCP Dataproc</a:t>
            </a:r>
          </a:p>
        </p:txBody>
      </p:sp>
      <p:sp>
        <p:nvSpPr>
          <p:cNvPr id="9" name="Rectangle 8">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92785456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6" name="Rectangle 15">
            <a:extLst>
              <a:ext uri="{FF2B5EF4-FFF2-40B4-BE49-F238E27FC236}">
                <a16:creationId xmlns:a16="http://schemas.microsoft.com/office/drawing/2014/main" id="{B3B8DB28-FA7D-4C33-BBA2-6D73D0156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loud computing digital concept">
            <a:extLst>
              <a:ext uri="{FF2B5EF4-FFF2-40B4-BE49-F238E27FC236}">
                <a16:creationId xmlns:a16="http://schemas.microsoft.com/office/drawing/2014/main" id="{9689DA48-68B2-409E-82E1-97B809503B12}"/>
              </a:ext>
            </a:extLst>
          </p:cNvPr>
          <p:cNvPicPr>
            <a:picLocks noGrp="1" noChangeAspect="1"/>
          </p:cNvPicPr>
          <p:nvPr>
            <p:ph sz="half" idx="1"/>
          </p:nvPr>
        </p:nvPicPr>
        <p:blipFill>
          <a:blip r:embed="rId3"/>
          <a:srcRect r="9091" b="9091"/>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264FF5A0-304A-44DA-A4D4-A1E66D92F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7507224"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AD43769B-7D6E-4E76-B810-BEC3B774B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597643"/>
            <a:ext cx="7503665" cy="5794689"/>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515B3C-5443-A22C-7BAD-6526E5E00F7C}"/>
              </a:ext>
            </a:extLst>
          </p:cNvPr>
          <p:cNvSpPr>
            <a:spLocks noGrp="1"/>
          </p:cNvSpPr>
          <p:nvPr>
            <p:ph type="title"/>
          </p:nvPr>
        </p:nvSpPr>
        <p:spPr>
          <a:xfrm>
            <a:off x="673856" y="1131195"/>
            <a:ext cx="7034288" cy="1247938"/>
          </a:xfrm>
        </p:spPr>
        <p:txBody>
          <a:bodyPr vert="horz" lIns="91440" tIns="45720" rIns="91440" bIns="45720" rtlCol="0" anchor="ctr">
            <a:normAutofit/>
          </a:bodyPr>
          <a:lstStyle/>
          <a:p>
            <a:r>
              <a:rPr lang="en-US" b="0" kern="1200" cap="all">
                <a:solidFill>
                  <a:srgbClr val="FFFFFF"/>
                </a:solidFill>
                <a:latin typeface="+mj-lt"/>
                <a:ea typeface="+mj-ea"/>
                <a:cs typeface="+mj-cs"/>
              </a:rPr>
              <a:t>What Is GCP Dataproc?</a:t>
            </a:r>
          </a:p>
        </p:txBody>
      </p:sp>
      <p:sp>
        <p:nvSpPr>
          <p:cNvPr id="4" name="Content Placeholder 3">
            <a:extLst>
              <a:ext uri="{FF2B5EF4-FFF2-40B4-BE49-F238E27FC236}">
                <a16:creationId xmlns:a16="http://schemas.microsoft.com/office/drawing/2014/main" id="{C6D782CF-D86B-A76E-8614-6DC4359D6FD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70885" y="2438400"/>
            <a:ext cx="7037222" cy="3376252"/>
          </a:xfrm>
        </p:spPr>
        <p:txBody>
          <a:bodyPr>
            <a:normAutofit/>
          </a:bodyPr>
          <a:lstStyle/>
          <a:p>
            <a:pPr marL="0" indent="0">
              <a:spcBef>
                <a:spcPts val="2500"/>
              </a:spcBef>
              <a:buNone/>
            </a:pPr>
            <a:r>
              <a:rPr lang="en-US" sz="1400" b="1">
                <a:solidFill>
                  <a:srgbClr val="FFFFFF"/>
                </a:solidFill>
              </a:rPr>
              <a:t>Scalable Big Data Service</a:t>
            </a:r>
          </a:p>
          <a:p>
            <a:pPr marL="0" lvl="1" indent="0">
              <a:buNone/>
            </a:pPr>
            <a:r>
              <a:rPr lang="en-US">
                <a:solidFill>
                  <a:srgbClr val="FFFFFF"/>
                </a:solidFill>
              </a:rPr>
              <a:t>GCP Dataproc is designed to handle scalable big data workloads efficiently in the cloud environment.</a:t>
            </a:r>
          </a:p>
          <a:p>
            <a:pPr marL="0" indent="0">
              <a:spcBef>
                <a:spcPts val="2500"/>
              </a:spcBef>
              <a:buNone/>
            </a:pPr>
            <a:r>
              <a:rPr lang="en-US" sz="1400" b="1">
                <a:solidFill>
                  <a:srgbClr val="FFFFFF"/>
                </a:solidFill>
              </a:rPr>
              <a:t>Seamless Integration</a:t>
            </a:r>
          </a:p>
          <a:p>
            <a:pPr marL="0" lvl="1" indent="0">
              <a:buNone/>
            </a:pPr>
            <a:r>
              <a:rPr lang="en-US">
                <a:solidFill>
                  <a:srgbClr val="FFFFFF"/>
                </a:solidFill>
              </a:rPr>
              <a:t>It integrates smoothly with other Google Cloud services, enhancing the functionality and ease of use for users.</a:t>
            </a:r>
          </a:p>
          <a:p>
            <a:pPr marL="0" indent="0">
              <a:spcBef>
                <a:spcPts val="2500"/>
              </a:spcBef>
              <a:buNone/>
            </a:pPr>
            <a:r>
              <a:rPr lang="en-US" sz="1400" b="1">
                <a:solidFill>
                  <a:srgbClr val="FFFFFF"/>
                </a:solidFill>
              </a:rPr>
              <a:t>Quick Setup and Management</a:t>
            </a:r>
          </a:p>
          <a:p>
            <a:pPr marL="0" lvl="1" indent="0">
              <a:buNone/>
            </a:pPr>
            <a:r>
              <a:rPr lang="en-US">
                <a:solidFill>
                  <a:srgbClr val="FFFFFF"/>
                </a:solidFill>
              </a:rPr>
              <a:t>GCP Dataproc allows for quick setups and easy management of processing clusters, streamlining big data operations.</a:t>
            </a:r>
            <a:endParaRPr lang="en-IN">
              <a:solidFill>
                <a:srgbClr val="FFFFFF"/>
              </a:solidFill>
            </a:endParaRPr>
          </a:p>
        </p:txBody>
      </p:sp>
    </p:spTree>
    <p:extLst>
      <p:ext uri="{BB962C8B-B14F-4D97-AF65-F5344CB8AC3E}">
        <p14:creationId xmlns:p14="http://schemas.microsoft.com/office/powerpoint/2010/main" val="349586146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6" name="Rectangle 15">
            <a:extLst>
              <a:ext uri="{FF2B5EF4-FFF2-40B4-BE49-F238E27FC236}">
                <a16:creationId xmlns:a16="http://schemas.microsoft.com/office/drawing/2014/main" id="{31C19FBE-33E9-4938-AB1E-CB36F4AF9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loud computing concept isolated on white background">
            <a:extLst>
              <a:ext uri="{FF2B5EF4-FFF2-40B4-BE49-F238E27FC236}">
                <a16:creationId xmlns:a16="http://schemas.microsoft.com/office/drawing/2014/main" id="{F3E05709-F24B-44FF-99A3-B6F4BC4237D3}"/>
              </a:ext>
            </a:extLst>
          </p:cNvPr>
          <p:cNvPicPr>
            <a:picLocks noGrp="1" noChangeAspect="1"/>
          </p:cNvPicPr>
          <p:nvPr>
            <p:ph sz="half" idx="1"/>
          </p:nvPr>
        </p:nvPicPr>
        <p:blipFill>
          <a:blip r:embed="rId3">
            <a:grayscl/>
          </a:blip>
          <a:srcRect t="15835" b="9165"/>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F16B031A-DFF2-4273-9F94-B34585B15C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11301984"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17C4E3E-20C3-45C7-A1E9-79660C1A3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618067"/>
            <a:ext cx="11305200" cy="5774265"/>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FF9C91C-CBE4-FE4D-A6E3-4BCCEA3E89D5}"/>
              </a:ext>
            </a:extLst>
          </p:cNvPr>
          <p:cNvSpPr>
            <a:spLocks noGrp="1"/>
          </p:cNvSpPr>
          <p:nvPr>
            <p:ph type="title"/>
          </p:nvPr>
        </p:nvSpPr>
        <p:spPr>
          <a:xfrm>
            <a:off x="764883" y="1009397"/>
            <a:ext cx="10653766" cy="1369736"/>
          </a:xfrm>
        </p:spPr>
        <p:txBody>
          <a:bodyPr vert="horz" lIns="91440" tIns="45720" rIns="91440" bIns="45720" rtlCol="0" anchor="ctr">
            <a:normAutofit/>
          </a:bodyPr>
          <a:lstStyle/>
          <a:p>
            <a:r>
              <a:rPr lang="en-US" b="0" kern="1200" cap="all">
                <a:solidFill>
                  <a:srgbClr val="FFFFFF"/>
                </a:solidFill>
                <a:latin typeface="+mj-lt"/>
                <a:ea typeface="+mj-ea"/>
                <a:cs typeface="+mj-cs"/>
              </a:rPr>
              <a:t>Core Features and Benefits</a:t>
            </a:r>
          </a:p>
        </p:txBody>
      </p:sp>
      <p:sp>
        <p:nvSpPr>
          <p:cNvPr id="4" name="Content Placeholder 3">
            <a:extLst>
              <a:ext uri="{FF2B5EF4-FFF2-40B4-BE49-F238E27FC236}">
                <a16:creationId xmlns:a16="http://schemas.microsoft.com/office/drawing/2014/main" id="{A0D0458F-0759-796C-A297-B301D223163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64883" y="2574470"/>
            <a:ext cx="10650760" cy="3166479"/>
          </a:xfrm>
        </p:spPr>
        <p:txBody>
          <a:bodyPr>
            <a:normAutofit/>
          </a:bodyPr>
          <a:lstStyle/>
          <a:p>
            <a:pPr marL="0" indent="0">
              <a:lnSpc>
                <a:spcPct val="90000"/>
              </a:lnSpc>
              <a:spcBef>
                <a:spcPts val="2500"/>
              </a:spcBef>
              <a:buNone/>
            </a:pPr>
            <a:r>
              <a:rPr lang="en-US" sz="1200" b="1">
                <a:solidFill>
                  <a:srgbClr val="FFFFFF"/>
                </a:solidFill>
              </a:rPr>
              <a:t>Fast Cluster Creation</a:t>
            </a:r>
          </a:p>
          <a:p>
            <a:pPr marL="0" lvl="1" indent="0">
              <a:lnSpc>
                <a:spcPct val="90000"/>
              </a:lnSpc>
              <a:buNone/>
            </a:pPr>
            <a:r>
              <a:rPr lang="en-US" sz="1200">
                <a:solidFill>
                  <a:srgbClr val="FFFFFF"/>
                </a:solidFill>
              </a:rPr>
              <a:t>Dataproc allows for rapid deployment of clusters, enabling quick access to computing resources for data processing tasks.</a:t>
            </a:r>
          </a:p>
          <a:p>
            <a:pPr marL="0" indent="0">
              <a:lnSpc>
                <a:spcPct val="90000"/>
              </a:lnSpc>
              <a:spcBef>
                <a:spcPts val="2500"/>
              </a:spcBef>
              <a:buNone/>
            </a:pPr>
            <a:r>
              <a:rPr lang="en-US" sz="1200" b="1">
                <a:solidFill>
                  <a:srgbClr val="FFFFFF"/>
                </a:solidFill>
              </a:rPr>
              <a:t>Flexible Scaling Options</a:t>
            </a:r>
          </a:p>
          <a:p>
            <a:pPr marL="0" lvl="1" indent="0">
              <a:lnSpc>
                <a:spcPct val="90000"/>
              </a:lnSpc>
              <a:buNone/>
            </a:pPr>
            <a:r>
              <a:rPr lang="en-US" sz="1200">
                <a:solidFill>
                  <a:srgbClr val="FFFFFF"/>
                </a:solidFill>
              </a:rPr>
              <a:t>Users can easily scale their resources up or down based on their needs, ensuring efficient resource utilization.</a:t>
            </a:r>
          </a:p>
          <a:p>
            <a:pPr marL="0" indent="0">
              <a:lnSpc>
                <a:spcPct val="90000"/>
              </a:lnSpc>
              <a:spcBef>
                <a:spcPts val="2500"/>
              </a:spcBef>
              <a:buNone/>
            </a:pPr>
            <a:r>
              <a:rPr lang="en-US" sz="1200" b="1">
                <a:solidFill>
                  <a:srgbClr val="FFFFFF"/>
                </a:solidFill>
              </a:rPr>
              <a:t>Support for Open-Source Tools</a:t>
            </a:r>
          </a:p>
          <a:p>
            <a:pPr marL="0" lvl="1" indent="0">
              <a:lnSpc>
                <a:spcPct val="90000"/>
              </a:lnSpc>
              <a:buNone/>
            </a:pPr>
            <a:r>
              <a:rPr lang="en-US" sz="1200">
                <a:solidFill>
                  <a:srgbClr val="FFFFFF"/>
                </a:solidFill>
              </a:rPr>
              <a:t>Dataproc integrates seamlessly with a variety of open-source tools, enhancing its functionality for data analysis projects.</a:t>
            </a:r>
          </a:p>
          <a:p>
            <a:pPr marL="0" indent="0">
              <a:lnSpc>
                <a:spcPct val="90000"/>
              </a:lnSpc>
              <a:spcBef>
                <a:spcPts val="2500"/>
              </a:spcBef>
              <a:buNone/>
            </a:pPr>
            <a:r>
              <a:rPr lang="en-US" sz="1200" b="1">
                <a:solidFill>
                  <a:srgbClr val="FFFFFF"/>
                </a:solidFill>
              </a:rPr>
              <a:t>Focus on Data Analysis</a:t>
            </a:r>
          </a:p>
          <a:p>
            <a:pPr marL="0" lvl="1" indent="0">
              <a:lnSpc>
                <a:spcPct val="90000"/>
              </a:lnSpc>
              <a:buNone/>
            </a:pPr>
            <a:r>
              <a:rPr lang="en-US" sz="1200">
                <a:solidFill>
                  <a:srgbClr val="FFFFFF"/>
                </a:solidFill>
              </a:rPr>
              <a:t>By abstracting infrastructure management, Dataproc allows users to concentrate on deriving insights from their data.</a:t>
            </a:r>
            <a:endParaRPr lang="en-IN" sz="1200">
              <a:solidFill>
                <a:srgbClr val="FFFFFF"/>
              </a:solidFill>
            </a:endParaRPr>
          </a:p>
        </p:txBody>
      </p:sp>
    </p:spTree>
    <p:extLst>
      <p:ext uri="{BB962C8B-B14F-4D97-AF65-F5344CB8AC3E}">
        <p14:creationId xmlns:p14="http://schemas.microsoft.com/office/powerpoint/2010/main" val="2090717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80E43BFD-5D8A-E29F-A14E-3E755ABFF58B}"/>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b="0" kern="1200" cap="all" dirty="0">
                <a:solidFill>
                  <a:schemeClr val="tx1">
                    <a:lumMod val="75000"/>
                    <a:lumOff val="25000"/>
                  </a:schemeClr>
                </a:solidFill>
                <a:latin typeface="+mj-lt"/>
                <a:ea typeface="+mj-ea"/>
                <a:cs typeface="+mj-cs"/>
              </a:rPr>
              <a:t>Use Cases and Applications</a:t>
            </a:r>
          </a:p>
        </p:txBody>
      </p:sp>
      <p:sp>
        <p:nvSpPr>
          <p:cNvPr id="16" name="Rectangle 15">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Female drawing flow chart">
            <a:extLst>
              <a:ext uri="{FF2B5EF4-FFF2-40B4-BE49-F238E27FC236}">
                <a16:creationId xmlns:a16="http://schemas.microsoft.com/office/drawing/2014/main" id="{1CA7A873-882B-434A-B56B-D9284DA58F26}"/>
              </a:ext>
            </a:extLst>
          </p:cNvPr>
          <p:cNvPicPr>
            <a:picLocks noGrp="1" noChangeAspect="1"/>
          </p:cNvPicPr>
          <p:nvPr>
            <p:ph sz="half" idx="1"/>
          </p:nvPr>
        </p:nvPicPr>
        <p:blipFill>
          <a:blip r:embed="rId3"/>
          <a:srcRect l="3049" r="7414" b="2"/>
          <a:stretch/>
        </p:blipFill>
        <p:spPr>
          <a:xfrm>
            <a:off x="611392" y="2347105"/>
            <a:ext cx="5074920" cy="3712464"/>
          </a:xfrm>
          <a:prstGeom prst="rect">
            <a:avLst/>
          </a:prstGeom>
        </p:spPr>
      </p:pic>
      <p:sp>
        <p:nvSpPr>
          <p:cNvPr id="4" name="Content Placeholder 3">
            <a:extLst>
              <a:ext uri="{FF2B5EF4-FFF2-40B4-BE49-F238E27FC236}">
                <a16:creationId xmlns:a16="http://schemas.microsoft.com/office/drawing/2014/main" id="{093F0D56-19CD-A07A-08A1-1A0902063A1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340830" y="2340864"/>
            <a:ext cx="5269977" cy="3634486"/>
          </a:xfrm>
        </p:spPr>
        <p:txBody>
          <a:bodyPr>
            <a:normAutofit/>
          </a:bodyPr>
          <a:lstStyle/>
          <a:p>
            <a:pPr marL="0" indent="0">
              <a:spcBef>
                <a:spcPts val="2500"/>
              </a:spcBef>
              <a:buNone/>
            </a:pPr>
            <a:r>
              <a:rPr lang="en-US" sz="1400" b="1"/>
              <a:t>Data Processing</a:t>
            </a:r>
          </a:p>
          <a:p>
            <a:pPr marL="0" lvl="1" indent="0">
              <a:buNone/>
            </a:pPr>
            <a:r>
              <a:rPr lang="en-US"/>
              <a:t>Dataproc excels in efficiently handling massive datasets for data processing tasks, ensuring quick insights and results.</a:t>
            </a:r>
          </a:p>
          <a:p>
            <a:pPr marL="0" indent="0">
              <a:spcBef>
                <a:spcPts val="2500"/>
              </a:spcBef>
              <a:buNone/>
            </a:pPr>
            <a:r>
              <a:rPr lang="en-US" sz="1400" b="1"/>
              <a:t>Machine Learning</a:t>
            </a:r>
          </a:p>
          <a:p>
            <a:pPr marL="0" lvl="1" indent="0">
              <a:buNone/>
            </a:pPr>
            <a:r>
              <a:rPr lang="en-US"/>
              <a:t>Organizations leverage Dataproc for machine learning applications to build and train models effectively and at scale.</a:t>
            </a:r>
          </a:p>
          <a:p>
            <a:pPr marL="0" indent="0">
              <a:spcBef>
                <a:spcPts val="2500"/>
              </a:spcBef>
              <a:buNone/>
            </a:pPr>
            <a:r>
              <a:rPr lang="en-US" sz="1400" b="1"/>
              <a:t>Data Analytics</a:t>
            </a:r>
          </a:p>
          <a:p>
            <a:pPr marL="0" lvl="1" indent="0">
              <a:buNone/>
            </a:pPr>
            <a:r>
              <a:rPr lang="en-US"/>
              <a:t>Dataproc supports advanced data analytics, enabling organizations to derive actionable insights from their data in real-time.</a:t>
            </a:r>
            <a:endParaRPr lang="en-IN"/>
          </a:p>
        </p:txBody>
      </p:sp>
    </p:spTree>
    <p:extLst>
      <p:ext uri="{BB962C8B-B14F-4D97-AF65-F5344CB8AC3E}">
        <p14:creationId xmlns:p14="http://schemas.microsoft.com/office/powerpoint/2010/main" val="13605819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E019540-1104-4B12-9F83-45F586741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47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D65CBF-89FB-DE9C-F8EA-148483A3AFA4}"/>
              </a:ext>
            </a:extLst>
          </p:cNvPr>
          <p:cNvSpPr>
            <a:spLocks noGrp="1"/>
          </p:cNvSpPr>
          <p:nvPr>
            <p:ph type="ctrTitle"/>
          </p:nvPr>
        </p:nvSpPr>
        <p:spPr>
          <a:xfrm>
            <a:off x="783771" y="1066800"/>
            <a:ext cx="5727760" cy="4724400"/>
          </a:xfrm>
        </p:spPr>
        <p:txBody>
          <a:bodyPr anchor="ctr">
            <a:normAutofit/>
          </a:bodyPr>
          <a:lstStyle/>
          <a:p>
            <a:pPr algn="r"/>
            <a:r>
              <a:rPr lang="en-IN" sz="6600">
                <a:solidFill>
                  <a:srgbClr val="FFFFFF">
                    <a:alpha val="90000"/>
                  </a:srgbClr>
                </a:solidFill>
              </a:rPr>
              <a:t>Setting Up a Dataproc Cluster</a:t>
            </a:r>
          </a:p>
        </p:txBody>
      </p:sp>
      <p:sp>
        <p:nvSpPr>
          <p:cNvPr id="9" name="Rectangle 8">
            <a:extLst>
              <a:ext uri="{FF2B5EF4-FFF2-40B4-BE49-F238E27FC236}">
                <a16:creationId xmlns:a16="http://schemas.microsoft.com/office/drawing/2014/main" id="{3580CFD6-E44A-486A-9E73-D8D948F78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171433" y="3396996"/>
            <a:ext cx="3703320" cy="640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12390907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6" name="Rectangle 15">
            <a:extLst>
              <a:ext uri="{FF2B5EF4-FFF2-40B4-BE49-F238E27FC236}">
                <a16:creationId xmlns:a16="http://schemas.microsoft.com/office/drawing/2014/main" id="{31C19FBE-33E9-4938-AB1E-CB36F4AF9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oup of 3d clouds with check mark">
            <a:extLst>
              <a:ext uri="{FF2B5EF4-FFF2-40B4-BE49-F238E27FC236}">
                <a16:creationId xmlns:a16="http://schemas.microsoft.com/office/drawing/2014/main" id="{4631FABD-5804-4B72-86ED-D2AFD9700196}"/>
              </a:ext>
            </a:extLst>
          </p:cNvPr>
          <p:cNvPicPr>
            <a:picLocks noGrp="1" noChangeAspect="1"/>
          </p:cNvPicPr>
          <p:nvPr>
            <p:ph sz="half" idx="1"/>
          </p:nvPr>
        </p:nvPicPr>
        <p:blipFill>
          <a:blip r:embed="rId3">
            <a:grayscl/>
          </a:blip>
          <a:srcRect t="14903" b="14342"/>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F16B031A-DFF2-4273-9F94-B34585B15C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11301984"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17C4E3E-20C3-45C7-A1E9-79660C1A3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618067"/>
            <a:ext cx="11305200" cy="5774265"/>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8282EDD-B8F9-88AF-46E2-33221A2790A9}"/>
              </a:ext>
            </a:extLst>
          </p:cNvPr>
          <p:cNvSpPr>
            <a:spLocks noGrp="1"/>
          </p:cNvSpPr>
          <p:nvPr>
            <p:ph type="title"/>
          </p:nvPr>
        </p:nvSpPr>
        <p:spPr>
          <a:xfrm>
            <a:off x="764883" y="1009397"/>
            <a:ext cx="10653766" cy="1369736"/>
          </a:xfrm>
        </p:spPr>
        <p:txBody>
          <a:bodyPr vert="horz" lIns="91440" tIns="45720" rIns="91440" bIns="45720" rtlCol="0" anchor="ctr">
            <a:normAutofit/>
          </a:bodyPr>
          <a:lstStyle/>
          <a:p>
            <a:r>
              <a:rPr lang="en-US" b="0" kern="1200" cap="all">
                <a:solidFill>
                  <a:srgbClr val="FFFFFF"/>
                </a:solidFill>
                <a:latin typeface="+mj-lt"/>
                <a:ea typeface="+mj-ea"/>
                <a:cs typeface="+mj-cs"/>
              </a:rPr>
              <a:t>Pre-Requisites and Initial Setup</a:t>
            </a:r>
          </a:p>
        </p:txBody>
      </p:sp>
      <p:sp>
        <p:nvSpPr>
          <p:cNvPr id="4" name="Content Placeholder 3">
            <a:extLst>
              <a:ext uri="{FF2B5EF4-FFF2-40B4-BE49-F238E27FC236}">
                <a16:creationId xmlns:a16="http://schemas.microsoft.com/office/drawing/2014/main" id="{C0446159-B990-4D85-2E63-C58941C5ED1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64883" y="2574470"/>
            <a:ext cx="10650760" cy="3166479"/>
          </a:xfrm>
        </p:spPr>
        <p:txBody>
          <a:bodyPr>
            <a:normAutofit/>
          </a:bodyPr>
          <a:lstStyle/>
          <a:p>
            <a:pPr marL="0" indent="0">
              <a:lnSpc>
                <a:spcPct val="90000"/>
              </a:lnSpc>
              <a:spcBef>
                <a:spcPts val="2500"/>
              </a:spcBef>
              <a:buNone/>
            </a:pPr>
            <a:r>
              <a:rPr lang="en-US" sz="1200" b="1">
                <a:solidFill>
                  <a:srgbClr val="FFFFFF"/>
                </a:solidFill>
              </a:rPr>
              <a:t>Google Cloud Account</a:t>
            </a:r>
          </a:p>
          <a:p>
            <a:pPr marL="0" lvl="1" indent="0">
              <a:lnSpc>
                <a:spcPct val="90000"/>
              </a:lnSpc>
              <a:buNone/>
            </a:pPr>
            <a:r>
              <a:rPr lang="en-US" sz="1200">
                <a:solidFill>
                  <a:srgbClr val="FFFFFF"/>
                </a:solidFill>
              </a:rPr>
              <a:t>You must have a Google Cloud account to create a Dataproc cluster and access its features.</a:t>
            </a:r>
          </a:p>
          <a:p>
            <a:pPr marL="0" indent="0">
              <a:lnSpc>
                <a:spcPct val="90000"/>
              </a:lnSpc>
              <a:spcBef>
                <a:spcPts val="2500"/>
              </a:spcBef>
              <a:buNone/>
            </a:pPr>
            <a:r>
              <a:rPr lang="en-US" sz="1200" b="1">
                <a:solidFill>
                  <a:srgbClr val="FFFFFF"/>
                </a:solidFill>
              </a:rPr>
              <a:t>Billing Enabled</a:t>
            </a:r>
          </a:p>
          <a:p>
            <a:pPr marL="0" lvl="1" indent="0">
              <a:lnSpc>
                <a:spcPct val="90000"/>
              </a:lnSpc>
              <a:buNone/>
            </a:pPr>
            <a:r>
              <a:rPr lang="en-US" sz="1200">
                <a:solidFill>
                  <a:srgbClr val="FFFFFF"/>
                </a:solidFill>
              </a:rPr>
              <a:t>Ensure that billing is enabled on your Google Cloud account to utilize Dataproc services without interruptions.</a:t>
            </a:r>
          </a:p>
          <a:p>
            <a:pPr marL="0" indent="0">
              <a:lnSpc>
                <a:spcPct val="90000"/>
              </a:lnSpc>
              <a:spcBef>
                <a:spcPts val="2500"/>
              </a:spcBef>
              <a:buNone/>
            </a:pPr>
            <a:r>
              <a:rPr lang="en-US" sz="1200" b="1">
                <a:solidFill>
                  <a:srgbClr val="FFFFFF"/>
                </a:solidFill>
              </a:rPr>
              <a:t>IAM Permissions</a:t>
            </a:r>
          </a:p>
          <a:p>
            <a:pPr marL="0" lvl="1" indent="0">
              <a:lnSpc>
                <a:spcPct val="90000"/>
              </a:lnSpc>
              <a:buNone/>
            </a:pPr>
            <a:r>
              <a:rPr lang="en-US" sz="1200">
                <a:solidFill>
                  <a:srgbClr val="FFFFFF"/>
                </a:solidFill>
              </a:rPr>
              <a:t>The necessary IAM permissions must be configured to allow access to Dataproc resources securely.</a:t>
            </a:r>
          </a:p>
          <a:p>
            <a:pPr marL="0" indent="0">
              <a:lnSpc>
                <a:spcPct val="90000"/>
              </a:lnSpc>
              <a:spcBef>
                <a:spcPts val="2500"/>
              </a:spcBef>
              <a:buNone/>
            </a:pPr>
            <a:r>
              <a:rPr lang="en-US" sz="1200" b="1">
                <a:solidFill>
                  <a:srgbClr val="FFFFFF"/>
                </a:solidFill>
              </a:rPr>
              <a:t>Google Cloud SDK</a:t>
            </a:r>
          </a:p>
          <a:p>
            <a:pPr marL="0" lvl="1" indent="0">
              <a:lnSpc>
                <a:spcPct val="90000"/>
              </a:lnSpc>
              <a:buNone/>
            </a:pPr>
            <a:r>
              <a:rPr lang="en-US" sz="1200">
                <a:solidFill>
                  <a:srgbClr val="FFFFFF"/>
                </a:solidFill>
              </a:rPr>
              <a:t>Install the Google Cloud SDK to perform command-line operations related to Dataproc cluster management.</a:t>
            </a:r>
            <a:endParaRPr lang="en-IN" sz="1200">
              <a:solidFill>
                <a:srgbClr val="FFFFFF"/>
              </a:solidFill>
            </a:endParaRPr>
          </a:p>
        </p:txBody>
      </p:sp>
    </p:spTree>
    <p:extLst>
      <p:ext uri="{BB962C8B-B14F-4D97-AF65-F5344CB8AC3E}">
        <p14:creationId xmlns:p14="http://schemas.microsoft.com/office/powerpoint/2010/main" val="16463966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Content Placeholder 4" descr="Laptop with error message and IT support">
            <a:extLst>
              <a:ext uri="{FF2B5EF4-FFF2-40B4-BE49-F238E27FC236}">
                <a16:creationId xmlns:a16="http://schemas.microsoft.com/office/drawing/2014/main" id="{2C64320A-AF70-4B94-B0C8-6AF54A5132AF}"/>
              </a:ext>
            </a:extLst>
          </p:cNvPr>
          <p:cNvPicPr>
            <a:picLocks noGrp="1" noChangeAspect="1"/>
          </p:cNvPicPr>
          <p:nvPr>
            <p:ph sz="half" idx="1"/>
          </p:nvPr>
        </p:nvPicPr>
        <p:blipFill>
          <a:blip r:embed="rId3"/>
          <a:srcRect t="10128" b="8054"/>
          <a:stretch/>
        </p:blipFill>
        <p:spPr>
          <a:xfrm>
            <a:off x="20" y="10"/>
            <a:ext cx="12191980" cy="6857988"/>
          </a:xfrm>
          <a:prstGeom prst="rect">
            <a:avLst/>
          </a:prstGeom>
        </p:spPr>
      </p:pic>
      <p:sp>
        <p:nvSpPr>
          <p:cNvPr id="16" name="Rectangle 15">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82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C4CED0A-C366-37DC-91EB-69837E3FEF20}"/>
              </a:ext>
            </a:extLst>
          </p:cNvPr>
          <p:cNvSpPr>
            <a:spLocks noGrp="1"/>
          </p:cNvSpPr>
          <p:nvPr>
            <p:ph type="title"/>
          </p:nvPr>
        </p:nvSpPr>
        <p:spPr>
          <a:xfrm>
            <a:off x="835819" y="938022"/>
            <a:ext cx="4367392" cy="1188720"/>
          </a:xfrm>
        </p:spPr>
        <p:txBody>
          <a:bodyPr vert="horz" lIns="91440" tIns="45720" rIns="91440" bIns="45720" rtlCol="0" anchor="b">
            <a:normAutofit/>
          </a:bodyPr>
          <a:lstStyle/>
          <a:p>
            <a:r>
              <a:rPr lang="en-US" b="0" kern="1200" cap="all">
                <a:solidFill>
                  <a:srgbClr val="FFFFFF"/>
                </a:solidFill>
                <a:latin typeface="+mj-lt"/>
                <a:ea typeface="+mj-ea"/>
                <a:cs typeface="+mj-cs"/>
              </a:rPr>
              <a:t>Creating a Cluster Using GCP Console</a:t>
            </a:r>
          </a:p>
        </p:txBody>
      </p:sp>
      <p:sp>
        <p:nvSpPr>
          <p:cNvPr id="4" name="Content Placeholder 3">
            <a:extLst>
              <a:ext uri="{FF2B5EF4-FFF2-40B4-BE49-F238E27FC236}">
                <a16:creationId xmlns:a16="http://schemas.microsoft.com/office/drawing/2014/main" id="{DA98309D-5251-FCD2-14E3-EB6D79A6776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35819" y="2340864"/>
            <a:ext cx="4367392" cy="3480387"/>
          </a:xfrm>
        </p:spPr>
        <p:txBody>
          <a:bodyPr>
            <a:normAutofit/>
          </a:bodyPr>
          <a:lstStyle/>
          <a:p>
            <a:pPr marL="0" indent="0">
              <a:spcBef>
                <a:spcPts val="2500"/>
              </a:spcBef>
              <a:buNone/>
            </a:pPr>
            <a:r>
              <a:rPr lang="en-US" sz="1400" b="1">
                <a:solidFill>
                  <a:srgbClr val="FFFFFF"/>
                </a:solidFill>
              </a:rPr>
              <a:t>Cluster Configuration</a:t>
            </a:r>
          </a:p>
          <a:p>
            <a:pPr marL="0" lvl="1" indent="0">
              <a:buNone/>
            </a:pPr>
            <a:r>
              <a:rPr lang="en-US">
                <a:solidFill>
                  <a:srgbClr val="FFFFFF"/>
                </a:solidFill>
              </a:rPr>
              <a:t>Users can select important configurations like cluster name, region, and machine types while creating a cluster.</a:t>
            </a:r>
          </a:p>
          <a:p>
            <a:pPr marL="0" indent="0">
              <a:spcBef>
                <a:spcPts val="2500"/>
              </a:spcBef>
              <a:buNone/>
            </a:pPr>
            <a:r>
              <a:rPr lang="en-US" sz="1400" b="1">
                <a:solidFill>
                  <a:srgbClr val="FFFFFF"/>
                </a:solidFill>
              </a:rPr>
              <a:t>User-Friendly Process</a:t>
            </a:r>
          </a:p>
          <a:p>
            <a:pPr marL="0" lvl="1" indent="0">
              <a:buNone/>
            </a:pPr>
            <a:r>
              <a:rPr lang="en-US">
                <a:solidFill>
                  <a:srgbClr val="FFFFFF"/>
                </a:solidFill>
              </a:rPr>
              <a:t>The GCP Console provides a guided and user-friendly experience for creating Dataproc clusters, making it accessible to all users.</a:t>
            </a:r>
            <a:endParaRPr lang="en-IN">
              <a:solidFill>
                <a:srgbClr val="FFFFFF"/>
              </a:solidFill>
            </a:endParaRPr>
          </a:p>
        </p:txBody>
      </p:sp>
    </p:spTree>
    <p:extLst>
      <p:ext uri="{BB962C8B-B14F-4D97-AF65-F5344CB8AC3E}">
        <p14:creationId xmlns:p14="http://schemas.microsoft.com/office/powerpoint/2010/main" val="134202859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{AB608238-38C1-4C3E-9F10-16B45A46B002}tf33552983_win32</Template>
  <TotalTime>3</TotalTime>
  <Words>1916</Words>
  <Application>Microsoft Office PowerPoint</Application>
  <PresentationFormat>Widescreen</PresentationFormat>
  <Paragraphs>173</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Franklin Gothic Book</vt:lpstr>
      <vt:lpstr>Franklin Gothic Demi</vt:lpstr>
      <vt:lpstr>Wingdings 2</vt:lpstr>
      <vt:lpstr>DividendVTI</vt:lpstr>
      <vt:lpstr>Exploring GCP Dataproc Cluster: Simplifying Big Data Processing</vt:lpstr>
      <vt:lpstr>Agenda Overview</vt:lpstr>
      <vt:lpstr>Introduction to GCP Dataproc</vt:lpstr>
      <vt:lpstr>What Is GCP Dataproc?</vt:lpstr>
      <vt:lpstr>Core Features and Benefits</vt:lpstr>
      <vt:lpstr>Use Cases and Applications</vt:lpstr>
      <vt:lpstr>Setting Up a Dataproc Cluster</vt:lpstr>
      <vt:lpstr>Pre-Requisites and Initial Setup</vt:lpstr>
      <vt:lpstr>Creating a Cluster Using GCP Console</vt:lpstr>
      <vt:lpstr>Configuration Options and Customization</vt:lpstr>
      <vt:lpstr>Managing and Scaling Dataproc Clusters</vt:lpstr>
      <vt:lpstr>Monitoring Cluster Performance</vt:lpstr>
      <vt:lpstr>Scaling Clusters up or Down</vt:lpstr>
      <vt:lpstr>Automating Cluster Management with Workflows</vt:lpstr>
      <vt:lpstr>Running Jobs on Dataproc Clusters</vt:lpstr>
      <vt:lpstr>Submitting Jobs Using GCP Console</vt:lpstr>
      <vt:lpstr>Integrating with Apache Spark and Hadoop</vt:lpstr>
      <vt:lpstr>Analyzing Job Results and Logs</vt:lpstr>
      <vt:lpstr>Cost Optimization and Best Practices</vt:lpstr>
      <vt:lpstr>Estimating and Controlling Costs</vt:lpstr>
      <vt:lpstr>Best Practices for Resource Utilization</vt:lpstr>
      <vt:lpstr>Security and Compliance Considerations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Nikhil Shah</dc:creator>
  <cp:lastModifiedBy>Nikhil Shah</cp:lastModifiedBy>
  <cp:revision>2</cp:revision>
  <dcterms:created xsi:type="dcterms:W3CDTF">2025-04-22T18:36:19Z</dcterms:created>
  <dcterms:modified xsi:type="dcterms:W3CDTF">2025-04-22T18:39:35Z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