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 id="2584" r:id="rId25"/>
    <p:sldId id="2585" r:id="rId26"/>
    <p:sldId id="2586" r:id="rId27"/>
    <p:sldId id="25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derstanding Apache Spark: Fundamentals, Architecture, and Comparative Analysis" id="{82CE4DCC-4A4C-4EC6-A2D5-9AE01AC152EE}">
          <p14:sldIdLst>
            <p14:sldId id="2561"/>
            <p14:sldId id="2562"/>
          </p14:sldIdLst>
        </p14:section>
        <p14:section name="Fundamentals of Apache Spark" id="{FA5D4809-6F41-49F5-8D1B-24571145B679}">
          <p14:sldIdLst>
            <p14:sldId id="2563"/>
            <p14:sldId id="2564"/>
            <p14:sldId id="2565"/>
            <p14:sldId id="2566"/>
          </p14:sldIdLst>
        </p14:section>
        <p14:section name="Spark Architecture" id="{9D91A7AF-94BC-4479-9C26-AE3478FBD8F5}">
          <p14:sldIdLst>
            <p14:sldId id="2567"/>
            <p14:sldId id="2568"/>
            <p14:sldId id="2569"/>
            <p14:sldId id="2570"/>
          </p14:sldIdLst>
        </p14:section>
        <p14:section name="Primary Components of Spark" id="{93074770-1A7B-4801-A8B1-315C4AF4420D}">
          <p14:sldIdLst>
            <p14:sldId id="2571"/>
            <p14:sldId id="2572"/>
            <p14:sldId id="2573"/>
            <p14:sldId id="2574"/>
          </p14:sldIdLst>
        </p14:section>
        <p14:section name="Benefits of Using Spark" id="{163EE92A-5867-4AAF-846F-FF536CE380FC}">
          <p14:sldIdLst>
            <p14:sldId id="2575"/>
            <p14:sldId id="2576"/>
            <p14:sldId id="2577"/>
            <p14:sldId id="2578"/>
          </p14:sldIdLst>
        </p14:section>
        <p14:section name="Spark vs MapReduce vs Hadoop" id="{BBD55A0E-9E30-4440-9779-EEC918CA158E}">
          <p14:sldIdLst>
            <p14:sldId id="2579"/>
            <p14:sldId id="2580"/>
            <p14:sldId id="2581"/>
            <p14:sldId id="2582"/>
          </p14:sldIdLst>
        </p14:section>
        <p14:section name="Setting Up Apache Spark" id="{05D190E4-11AB-4D50-9DD0-E29F2B44DBB5}">
          <p14:sldIdLst>
            <p14:sldId id="2583"/>
            <p14:sldId id="2584"/>
            <p14:sldId id="2585"/>
            <p14:sldId id="2586"/>
          </p14:sldIdLst>
        </p14:section>
        <p14:section name="Conclusion" id="{DA8D083B-7D71-4B35-919B-D8A47842083A}">
          <p14:sldIdLst>
            <p14:sldId id="25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90" d="100"/>
          <a:sy n="90" d="100"/>
        </p:scale>
        <p:origin x="175"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2676C-613C-46E3-B797-657BB2B15EBA}"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IN"/>
        </a:p>
      </dgm:t>
    </dgm:pt>
    <dgm:pt modelId="{E212AD01-82F2-4861-A807-DAB5B7473956}">
      <dgm:prSet/>
      <dgm:spPr/>
      <dgm:t>
        <a:bodyPr/>
        <a:lstStyle/>
        <a:p>
          <a:pPr>
            <a:lnSpc>
              <a:spcPct val="100000"/>
            </a:lnSpc>
            <a:defRPr b="1"/>
          </a:pPr>
          <a:r>
            <a:rPr lang="en-IN"/>
            <a:t>Comprehensive Installation Steps</a:t>
          </a:r>
        </a:p>
      </dgm:t>
    </dgm:pt>
    <dgm:pt modelId="{09793477-0543-4233-92E0-15B2CFB4F2B9}" type="parTrans" cxnId="{8BDDCD62-16E0-4200-B582-CC292BEA0002}">
      <dgm:prSet/>
      <dgm:spPr/>
      <dgm:t>
        <a:bodyPr/>
        <a:lstStyle/>
        <a:p>
          <a:endParaRPr lang="en-IN"/>
        </a:p>
      </dgm:t>
    </dgm:pt>
    <dgm:pt modelId="{BEA75734-73CB-4B59-83C8-460F408CD9E8}" type="sibTrans" cxnId="{8BDDCD62-16E0-4200-B582-CC292BEA0002}">
      <dgm:prSet/>
      <dgm:spPr/>
      <dgm:t>
        <a:bodyPr/>
        <a:lstStyle/>
        <a:p>
          <a:pPr>
            <a:lnSpc>
              <a:spcPct val="100000"/>
            </a:lnSpc>
            <a:defRPr b="1"/>
          </a:pPr>
          <a:endParaRPr lang="en-IN"/>
        </a:p>
      </dgm:t>
    </dgm:pt>
    <dgm:pt modelId="{3D6B46D8-B084-48B7-B0D8-5AD6B105C300}">
      <dgm:prSet/>
      <dgm:spPr/>
      <dgm:t>
        <a:bodyPr/>
        <a:lstStyle/>
        <a:p>
          <a:pPr>
            <a:lnSpc>
              <a:spcPct val="100000"/>
            </a:lnSpc>
          </a:pPr>
          <a:r>
            <a:rPr lang="en-IN"/>
            <a:t>This guide outlines each step necessary for installing Apache Spark effectively, ensuring a successful setup.</a:t>
          </a:r>
        </a:p>
      </dgm:t>
    </dgm:pt>
    <dgm:pt modelId="{8DF80E76-6BE0-469F-A5D8-9FF448C29D35}" type="parTrans" cxnId="{1049F4F4-41D8-49EA-BBEF-DC6B3864E265}">
      <dgm:prSet/>
      <dgm:spPr/>
      <dgm:t>
        <a:bodyPr/>
        <a:lstStyle/>
        <a:p>
          <a:endParaRPr lang="en-IN"/>
        </a:p>
      </dgm:t>
    </dgm:pt>
    <dgm:pt modelId="{D1E917A6-8C9F-4CA3-BFBE-4F080D1B2875}" type="sibTrans" cxnId="{1049F4F4-41D8-49EA-BBEF-DC6B3864E265}">
      <dgm:prSet/>
      <dgm:spPr/>
      <dgm:t>
        <a:bodyPr/>
        <a:lstStyle/>
        <a:p>
          <a:endParaRPr lang="en-IN"/>
        </a:p>
      </dgm:t>
    </dgm:pt>
    <dgm:pt modelId="{64275281-DE54-4824-858F-380C538928A5}">
      <dgm:prSet/>
      <dgm:spPr/>
      <dgm:t>
        <a:bodyPr/>
        <a:lstStyle/>
        <a:p>
          <a:pPr>
            <a:lnSpc>
              <a:spcPct val="100000"/>
            </a:lnSpc>
            <a:defRPr b="1"/>
          </a:pPr>
          <a:r>
            <a:rPr lang="en-IN"/>
            <a:t>Efficient Data Processing</a:t>
          </a:r>
        </a:p>
      </dgm:t>
    </dgm:pt>
    <dgm:pt modelId="{EBDCA534-2E5D-4ADB-AB83-2D610C9BC2AA}" type="parTrans" cxnId="{3C94D07D-0457-4F00-A4EF-B51B4B6B9AF3}">
      <dgm:prSet/>
      <dgm:spPr/>
      <dgm:t>
        <a:bodyPr/>
        <a:lstStyle/>
        <a:p>
          <a:endParaRPr lang="en-IN"/>
        </a:p>
      </dgm:t>
    </dgm:pt>
    <dgm:pt modelId="{DB3887D7-6FEC-40DF-8EB8-C7AEA25A06FA}" type="sibTrans" cxnId="{3C94D07D-0457-4F00-A4EF-B51B4B6B9AF3}">
      <dgm:prSet/>
      <dgm:spPr/>
      <dgm:t>
        <a:bodyPr/>
        <a:lstStyle/>
        <a:p>
          <a:pPr>
            <a:lnSpc>
              <a:spcPct val="100000"/>
            </a:lnSpc>
            <a:defRPr b="1"/>
          </a:pPr>
          <a:endParaRPr lang="en-IN"/>
        </a:p>
      </dgm:t>
    </dgm:pt>
    <dgm:pt modelId="{A25B4697-E59E-4080-A374-8BE11375C386}">
      <dgm:prSet/>
      <dgm:spPr/>
      <dgm:t>
        <a:bodyPr/>
        <a:lstStyle/>
        <a:p>
          <a:pPr>
            <a:lnSpc>
              <a:spcPct val="100000"/>
            </a:lnSpc>
          </a:pPr>
          <a:r>
            <a:rPr lang="en-IN"/>
            <a:t>Following the installation guide will enable you to start processing data efficiently with Apache Spark.</a:t>
          </a:r>
        </a:p>
      </dgm:t>
    </dgm:pt>
    <dgm:pt modelId="{48EEE85A-454C-4359-9CC6-5231196B6611}" type="parTrans" cxnId="{5C37EF4D-DD18-4CD9-B4DA-ECB8FB01F59E}">
      <dgm:prSet/>
      <dgm:spPr/>
      <dgm:t>
        <a:bodyPr/>
        <a:lstStyle/>
        <a:p>
          <a:endParaRPr lang="en-IN"/>
        </a:p>
      </dgm:t>
    </dgm:pt>
    <dgm:pt modelId="{E6920680-1A96-4BE5-A32A-F98F7B9D5327}" type="sibTrans" cxnId="{5C37EF4D-DD18-4CD9-B4DA-ECB8FB01F59E}">
      <dgm:prSet/>
      <dgm:spPr/>
      <dgm:t>
        <a:bodyPr/>
        <a:lstStyle/>
        <a:p>
          <a:endParaRPr lang="en-IN"/>
        </a:p>
      </dgm:t>
    </dgm:pt>
    <dgm:pt modelId="{C36FE29E-0CB7-4EA2-8ADA-93DAE497F541}">
      <dgm:prSet/>
      <dgm:spPr/>
      <dgm:t>
        <a:bodyPr/>
        <a:lstStyle/>
        <a:p>
          <a:pPr>
            <a:lnSpc>
              <a:spcPct val="100000"/>
            </a:lnSpc>
            <a:defRPr b="1"/>
          </a:pPr>
          <a:r>
            <a:rPr lang="en-IN"/>
            <a:t>Smooth Setup Process</a:t>
          </a:r>
        </a:p>
      </dgm:t>
    </dgm:pt>
    <dgm:pt modelId="{8A54DFB1-7322-40B1-9CB0-B5B01A581E11}" type="parTrans" cxnId="{1BC8E211-AB7E-4FA1-A9FA-58E84B5F70EA}">
      <dgm:prSet/>
      <dgm:spPr/>
      <dgm:t>
        <a:bodyPr/>
        <a:lstStyle/>
        <a:p>
          <a:endParaRPr lang="en-IN"/>
        </a:p>
      </dgm:t>
    </dgm:pt>
    <dgm:pt modelId="{1F7476CA-CB9D-4491-8D89-D88E5DE2DFA8}" type="sibTrans" cxnId="{1BC8E211-AB7E-4FA1-A9FA-58E84B5F70EA}">
      <dgm:prSet/>
      <dgm:spPr/>
      <dgm:t>
        <a:bodyPr/>
        <a:lstStyle/>
        <a:p>
          <a:endParaRPr lang="en-IN"/>
        </a:p>
      </dgm:t>
    </dgm:pt>
    <dgm:pt modelId="{049E8679-3FB8-4D5B-89A2-C534E6D4C36F}">
      <dgm:prSet/>
      <dgm:spPr/>
      <dgm:t>
        <a:bodyPr/>
        <a:lstStyle/>
        <a:p>
          <a:pPr>
            <a:lnSpc>
              <a:spcPct val="100000"/>
            </a:lnSpc>
          </a:pPr>
          <a:r>
            <a:rPr lang="en-IN"/>
            <a:t>Adhering to the outlined steps will provide a smooth setup process, minimizing installation issues.</a:t>
          </a:r>
        </a:p>
      </dgm:t>
    </dgm:pt>
    <dgm:pt modelId="{C5C770D6-93DE-4F5B-AAA1-A0498DE27CDA}" type="parTrans" cxnId="{106E9142-F4BD-4D97-9100-03D210F342B3}">
      <dgm:prSet/>
      <dgm:spPr/>
      <dgm:t>
        <a:bodyPr/>
        <a:lstStyle/>
        <a:p>
          <a:endParaRPr lang="en-IN"/>
        </a:p>
      </dgm:t>
    </dgm:pt>
    <dgm:pt modelId="{84BA79C8-43EA-4810-BCEC-A89BB0183FE9}" type="sibTrans" cxnId="{106E9142-F4BD-4D97-9100-03D210F342B3}">
      <dgm:prSet/>
      <dgm:spPr/>
      <dgm:t>
        <a:bodyPr/>
        <a:lstStyle/>
        <a:p>
          <a:endParaRPr lang="en-IN"/>
        </a:p>
      </dgm:t>
    </dgm:pt>
    <dgm:pt modelId="{15957774-7300-4904-A5F3-AEA5F8D053DC}" type="pres">
      <dgm:prSet presAssocID="{C712676C-613C-46E3-B797-657BB2B15EBA}" presName="Root" presStyleCnt="0">
        <dgm:presLayoutVars>
          <dgm:dir/>
          <dgm:resizeHandles val="exact"/>
        </dgm:presLayoutVars>
      </dgm:prSet>
      <dgm:spPr/>
    </dgm:pt>
    <dgm:pt modelId="{E1A5E720-D233-4D73-892A-7EDA2C7AF65D}" type="pres">
      <dgm:prSet presAssocID="{E212AD01-82F2-4861-A807-DAB5B7473956}" presName="Composite" presStyleCnt="0"/>
      <dgm:spPr/>
    </dgm:pt>
    <dgm:pt modelId="{27FC30B5-327B-4CCC-BAB8-CDBE5B18D788}" type="pres">
      <dgm:prSet presAssocID="{E212AD01-82F2-4861-A807-DAB5B7473956}"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1491" r="13505" b="-6"/>
          <a:stretch/>
        </a:blipFill>
      </dgm:spPr>
      <dgm:extLst>
        <a:ext uri="{E40237B7-FDA0-4F09-8148-C483321AD2D9}">
          <dgm14:cNvPr xmlns:dgm14="http://schemas.microsoft.com/office/drawing/2010/diagram" id="0" name="" descr="Cloud computing concept isolated on white background"/>
        </a:ext>
      </dgm:extLst>
    </dgm:pt>
    <dgm:pt modelId="{65CB4154-979B-4483-8DD7-B9A62099A971}" type="pres">
      <dgm:prSet presAssocID="{E212AD01-82F2-4861-A807-DAB5B7473956}" presName="Subtitle" presStyleLbl="revTx" presStyleIdx="0" presStyleCnt="6">
        <dgm:presLayoutVars>
          <dgm:chMax val="0"/>
          <dgm:bulletEnabled/>
        </dgm:presLayoutVars>
      </dgm:prSet>
      <dgm:spPr/>
    </dgm:pt>
    <dgm:pt modelId="{688B811C-2F90-46B1-B247-362A0F93E007}" type="pres">
      <dgm:prSet presAssocID="{E212AD01-82F2-4861-A807-DAB5B7473956}" presName="Description" presStyleLbl="revTx" presStyleIdx="1" presStyleCnt="6">
        <dgm:presLayoutVars>
          <dgm:bulletEnabled/>
        </dgm:presLayoutVars>
      </dgm:prSet>
      <dgm:spPr/>
    </dgm:pt>
    <dgm:pt modelId="{38074CDD-26E2-401C-8C2F-4953ECFDA69D}" type="pres">
      <dgm:prSet presAssocID="{BEA75734-73CB-4B59-83C8-460F408CD9E8}" presName="sibTrans" presStyleLbl="sibTrans2D1" presStyleIdx="0" presStyleCnt="0"/>
      <dgm:spPr/>
    </dgm:pt>
    <dgm:pt modelId="{1D913A1F-E870-410F-B35C-BF0885255622}" type="pres">
      <dgm:prSet presAssocID="{64275281-DE54-4824-858F-380C538928A5}" presName="Composite" presStyleCnt="0"/>
      <dgm:spPr/>
    </dgm:pt>
    <dgm:pt modelId="{721D998D-2ABD-4ED4-B6F2-6AA9983194DD}" type="pres">
      <dgm:prSet presAssocID="{64275281-DE54-4824-858F-380C538928A5}"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8014" r="25488" b="3"/>
          <a:stretch/>
        </a:blipFill>
      </dgm:spPr>
      <dgm:extLst>
        <a:ext uri="{E40237B7-FDA0-4F09-8148-C483321AD2D9}">
          <dgm14:cNvPr xmlns:dgm14="http://schemas.microsoft.com/office/drawing/2010/diagram" id="0" name="" descr=" Leadership Concept"/>
        </a:ext>
      </dgm:extLst>
    </dgm:pt>
    <dgm:pt modelId="{577513FA-1D1C-4244-A23F-B3012554CAA8}" type="pres">
      <dgm:prSet presAssocID="{64275281-DE54-4824-858F-380C538928A5}" presName="Subtitle" presStyleLbl="revTx" presStyleIdx="2" presStyleCnt="6">
        <dgm:presLayoutVars>
          <dgm:chMax val="0"/>
          <dgm:bulletEnabled/>
        </dgm:presLayoutVars>
      </dgm:prSet>
      <dgm:spPr/>
    </dgm:pt>
    <dgm:pt modelId="{AFFF543E-981E-47A0-979C-2E1CDF77C557}" type="pres">
      <dgm:prSet presAssocID="{64275281-DE54-4824-858F-380C538928A5}" presName="Description" presStyleLbl="revTx" presStyleIdx="3" presStyleCnt="6">
        <dgm:presLayoutVars>
          <dgm:bulletEnabled/>
        </dgm:presLayoutVars>
      </dgm:prSet>
      <dgm:spPr/>
    </dgm:pt>
    <dgm:pt modelId="{7BFD4F96-5A47-4BBF-9D9B-135B7D79C549}" type="pres">
      <dgm:prSet presAssocID="{DB3887D7-6FEC-40DF-8EB8-C7AEA25A06FA}" presName="sibTrans" presStyleLbl="sibTrans2D1" presStyleIdx="0" presStyleCnt="0"/>
      <dgm:spPr/>
    </dgm:pt>
    <dgm:pt modelId="{8A7C3B29-CF70-4C59-B61A-1C3B5BB8CE54}" type="pres">
      <dgm:prSet presAssocID="{C36FE29E-0CB7-4EA2-8ADA-93DAE497F541}" presName="Composite" presStyleCnt="0"/>
      <dgm:spPr/>
    </dgm:pt>
    <dgm:pt modelId="{7CFAC606-99FF-4A28-91A5-C04F3B6E14F9}" type="pres">
      <dgm:prSet presAssocID="{C36FE29E-0CB7-4EA2-8ADA-93DAE497F541}"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4293" r="16958" b="2"/>
          <a:stretch/>
        </a:blipFill>
      </dgm:spPr>
      <dgm:extLst>
        <a:ext uri="{E40237B7-FDA0-4F09-8148-C483321AD2D9}">
          <dgm14:cNvPr xmlns:dgm14="http://schemas.microsoft.com/office/drawing/2010/diagram" id="0" name="" descr="Laptop with error message and IT support"/>
        </a:ext>
      </dgm:extLst>
    </dgm:pt>
    <dgm:pt modelId="{1E5546E8-9CAE-4228-AC35-E247B8952DBF}" type="pres">
      <dgm:prSet presAssocID="{C36FE29E-0CB7-4EA2-8ADA-93DAE497F541}" presName="Subtitle" presStyleLbl="revTx" presStyleIdx="4" presStyleCnt="6">
        <dgm:presLayoutVars>
          <dgm:chMax val="0"/>
          <dgm:bulletEnabled/>
        </dgm:presLayoutVars>
      </dgm:prSet>
      <dgm:spPr/>
    </dgm:pt>
    <dgm:pt modelId="{D50A2927-7D56-4D49-B2FF-AEA1B99632A4}" type="pres">
      <dgm:prSet presAssocID="{C36FE29E-0CB7-4EA2-8ADA-93DAE497F541}" presName="Description" presStyleLbl="revTx" presStyleIdx="5" presStyleCnt="6">
        <dgm:presLayoutVars>
          <dgm:bulletEnabled/>
        </dgm:presLayoutVars>
      </dgm:prSet>
      <dgm:spPr/>
    </dgm:pt>
  </dgm:ptLst>
  <dgm:cxnLst>
    <dgm:cxn modelId="{1BC8E211-AB7E-4FA1-A9FA-58E84B5F70EA}" srcId="{C712676C-613C-46E3-B797-657BB2B15EBA}" destId="{C36FE29E-0CB7-4EA2-8ADA-93DAE497F541}" srcOrd="2" destOrd="0" parTransId="{8A54DFB1-7322-40B1-9CB0-B5B01A581E11}" sibTransId="{1F7476CA-CB9D-4491-8D89-D88E5DE2DFA8}"/>
    <dgm:cxn modelId="{E7B2962F-D11B-4059-A576-D2F369D331F7}" type="presOf" srcId="{64275281-DE54-4824-858F-380C538928A5}" destId="{577513FA-1D1C-4244-A23F-B3012554CAA8}" srcOrd="0" destOrd="0" presId="urn:microsoft.com/office/officeart/2024/3/layout/verticalVisualTextBlock1"/>
    <dgm:cxn modelId="{106E9142-F4BD-4D97-9100-03D210F342B3}" srcId="{C36FE29E-0CB7-4EA2-8ADA-93DAE497F541}" destId="{049E8679-3FB8-4D5B-89A2-C534E6D4C36F}" srcOrd="0" destOrd="0" parTransId="{C5C770D6-93DE-4F5B-AAA1-A0498DE27CDA}" sibTransId="{84BA79C8-43EA-4810-BCEC-A89BB0183FE9}"/>
    <dgm:cxn modelId="{8BDDCD62-16E0-4200-B582-CC292BEA0002}" srcId="{C712676C-613C-46E3-B797-657BB2B15EBA}" destId="{E212AD01-82F2-4861-A807-DAB5B7473956}" srcOrd="0" destOrd="0" parTransId="{09793477-0543-4233-92E0-15B2CFB4F2B9}" sibTransId="{BEA75734-73CB-4B59-83C8-460F408CD9E8}"/>
    <dgm:cxn modelId="{F8FBC768-7785-46C0-BC5E-8757EFD5CAB2}" type="presOf" srcId="{A25B4697-E59E-4080-A374-8BE11375C386}" destId="{AFFF543E-981E-47A0-979C-2E1CDF77C557}" srcOrd="0" destOrd="0" presId="urn:microsoft.com/office/officeart/2024/3/layout/verticalVisualTextBlock1"/>
    <dgm:cxn modelId="{5C37EF4D-DD18-4CD9-B4DA-ECB8FB01F59E}" srcId="{64275281-DE54-4824-858F-380C538928A5}" destId="{A25B4697-E59E-4080-A374-8BE11375C386}" srcOrd="0" destOrd="0" parTransId="{48EEE85A-454C-4359-9CC6-5231196B6611}" sibTransId="{E6920680-1A96-4BE5-A32A-F98F7B9D5327}"/>
    <dgm:cxn modelId="{734ED554-EB53-4CE0-8642-CEEA527DB250}" type="presOf" srcId="{3D6B46D8-B084-48B7-B0D8-5AD6B105C300}" destId="{688B811C-2F90-46B1-B247-362A0F93E007}" srcOrd="0" destOrd="0" presId="urn:microsoft.com/office/officeart/2024/3/layout/verticalVisualTextBlock1"/>
    <dgm:cxn modelId="{9058175A-EBEA-4531-BF77-E702DE43CC69}" type="presOf" srcId="{049E8679-3FB8-4D5B-89A2-C534E6D4C36F}" destId="{D50A2927-7D56-4D49-B2FF-AEA1B99632A4}" srcOrd="0" destOrd="0" presId="urn:microsoft.com/office/officeart/2024/3/layout/verticalVisualTextBlock1"/>
    <dgm:cxn modelId="{3C94D07D-0457-4F00-A4EF-B51B4B6B9AF3}" srcId="{C712676C-613C-46E3-B797-657BB2B15EBA}" destId="{64275281-DE54-4824-858F-380C538928A5}" srcOrd="1" destOrd="0" parTransId="{EBDCA534-2E5D-4ADB-AB83-2D610C9BC2AA}" sibTransId="{DB3887D7-6FEC-40DF-8EB8-C7AEA25A06FA}"/>
    <dgm:cxn modelId="{9F6AC798-6386-4B19-B80C-7552ACF8AA1C}" type="presOf" srcId="{C36FE29E-0CB7-4EA2-8ADA-93DAE497F541}" destId="{1E5546E8-9CAE-4228-AC35-E247B8952DBF}" srcOrd="0" destOrd="0" presId="urn:microsoft.com/office/officeart/2024/3/layout/verticalVisualTextBlock1"/>
    <dgm:cxn modelId="{3BDB5E9D-E73F-4962-8836-39E5AADE6995}" type="presOf" srcId="{BEA75734-73CB-4B59-83C8-460F408CD9E8}" destId="{38074CDD-26E2-401C-8C2F-4953ECFDA69D}" srcOrd="0" destOrd="0" presId="urn:microsoft.com/office/officeart/2024/3/layout/verticalVisualTextBlock1"/>
    <dgm:cxn modelId="{DE4759B2-C8A3-42D1-BB89-38E92C43504D}" type="presOf" srcId="{DB3887D7-6FEC-40DF-8EB8-C7AEA25A06FA}" destId="{7BFD4F96-5A47-4BBF-9D9B-135B7D79C549}" srcOrd="0" destOrd="0" presId="urn:microsoft.com/office/officeart/2024/3/layout/verticalVisualTextBlock1"/>
    <dgm:cxn modelId="{1049F4F4-41D8-49EA-BBEF-DC6B3864E265}" srcId="{E212AD01-82F2-4861-A807-DAB5B7473956}" destId="{3D6B46D8-B084-48B7-B0D8-5AD6B105C300}" srcOrd="0" destOrd="0" parTransId="{8DF80E76-6BE0-469F-A5D8-9FF448C29D35}" sibTransId="{D1E917A6-8C9F-4CA3-BFBE-4F080D1B2875}"/>
    <dgm:cxn modelId="{15F5F0F7-BAFF-4DFC-BC00-B3058E7DAB55}" type="presOf" srcId="{C712676C-613C-46E3-B797-657BB2B15EBA}" destId="{15957774-7300-4904-A5F3-AEA5F8D053DC}" srcOrd="0" destOrd="0" presId="urn:microsoft.com/office/officeart/2024/3/layout/verticalVisualTextBlock1"/>
    <dgm:cxn modelId="{7988A7FD-53E1-4867-BEA9-C7037CB2D819}" type="presOf" srcId="{E212AD01-82F2-4861-A807-DAB5B7473956}" destId="{65CB4154-979B-4483-8DD7-B9A62099A971}" srcOrd="0" destOrd="0" presId="urn:microsoft.com/office/officeart/2024/3/layout/verticalVisualTextBlock1"/>
    <dgm:cxn modelId="{684054BE-35C0-4098-B1E1-BFDBBC8B591E}" type="presParOf" srcId="{15957774-7300-4904-A5F3-AEA5F8D053DC}" destId="{E1A5E720-D233-4D73-892A-7EDA2C7AF65D}" srcOrd="0" destOrd="0" presId="urn:microsoft.com/office/officeart/2024/3/layout/verticalVisualTextBlock1"/>
    <dgm:cxn modelId="{39337E98-ACA3-41C8-BF24-0231B9742180}" type="presParOf" srcId="{E1A5E720-D233-4D73-892A-7EDA2C7AF65D}" destId="{27FC30B5-327B-4CCC-BAB8-CDBE5B18D788}" srcOrd="0" destOrd="0" presId="urn:microsoft.com/office/officeart/2024/3/layout/verticalVisualTextBlock1"/>
    <dgm:cxn modelId="{947DC4BB-4F42-4212-8441-DB1D31C3BB11}" type="presParOf" srcId="{E1A5E720-D233-4D73-892A-7EDA2C7AF65D}" destId="{65CB4154-979B-4483-8DD7-B9A62099A971}" srcOrd="1" destOrd="0" presId="urn:microsoft.com/office/officeart/2024/3/layout/verticalVisualTextBlock1"/>
    <dgm:cxn modelId="{F690DB24-0E2F-47EB-B3E5-4A05EED8BF1B}" type="presParOf" srcId="{E1A5E720-D233-4D73-892A-7EDA2C7AF65D}" destId="{688B811C-2F90-46B1-B247-362A0F93E007}" srcOrd="2" destOrd="0" presId="urn:microsoft.com/office/officeart/2024/3/layout/verticalVisualTextBlock1"/>
    <dgm:cxn modelId="{C34DAE33-A5ED-4D6B-99B0-851276A032A3}" type="presParOf" srcId="{15957774-7300-4904-A5F3-AEA5F8D053DC}" destId="{38074CDD-26E2-401C-8C2F-4953ECFDA69D}" srcOrd="1" destOrd="0" presId="urn:microsoft.com/office/officeart/2024/3/layout/verticalVisualTextBlock1"/>
    <dgm:cxn modelId="{B17D84C9-CA73-4149-87A7-5AEBA51B2B86}" type="presParOf" srcId="{15957774-7300-4904-A5F3-AEA5F8D053DC}" destId="{1D913A1F-E870-410F-B35C-BF0885255622}" srcOrd="2" destOrd="0" presId="urn:microsoft.com/office/officeart/2024/3/layout/verticalVisualTextBlock1"/>
    <dgm:cxn modelId="{6AF2172B-9B5F-4BC2-BA09-BD1B979E9775}" type="presParOf" srcId="{1D913A1F-E870-410F-B35C-BF0885255622}" destId="{721D998D-2ABD-4ED4-B6F2-6AA9983194DD}" srcOrd="0" destOrd="0" presId="urn:microsoft.com/office/officeart/2024/3/layout/verticalVisualTextBlock1"/>
    <dgm:cxn modelId="{B72ED957-F4BB-448D-9582-5B568F38A0F5}" type="presParOf" srcId="{1D913A1F-E870-410F-B35C-BF0885255622}" destId="{577513FA-1D1C-4244-A23F-B3012554CAA8}" srcOrd="1" destOrd="0" presId="urn:microsoft.com/office/officeart/2024/3/layout/verticalVisualTextBlock1"/>
    <dgm:cxn modelId="{A2C25D3B-93EC-4DB5-A22B-60837D129B3E}" type="presParOf" srcId="{1D913A1F-E870-410F-B35C-BF0885255622}" destId="{AFFF543E-981E-47A0-979C-2E1CDF77C557}" srcOrd="2" destOrd="0" presId="urn:microsoft.com/office/officeart/2024/3/layout/verticalVisualTextBlock1"/>
    <dgm:cxn modelId="{7360F29A-0693-482F-B74E-B678A909BFA7}" type="presParOf" srcId="{15957774-7300-4904-A5F3-AEA5F8D053DC}" destId="{7BFD4F96-5A47-4BBF-9D9B-135B7D79C549}" srcOrd="3" destOrd="0" presId="urn:microsoft.com/office/officeart/2024/3/layout/verticalVisualTextBlock1"/>
    <dgm:cxn modelId="{D79A5525-0E9B-474D-A823-8444E12DE698}" type="presParOf" srcId="{15957774-7300-4904-A5F3-AEA5F8D053DC}" destId="{8A7C3B29-CF70-4C59-B61A-1C3B5BB8CE54}" srcOrd="4" destOrd="0" presId="urn:microsoft.com/office/officeart/2024/3/layout/verticalVisualTextBlock1"/>
    <dgm:cxn modelId="{ADE0EB9C-2B28-4EC5-8015-E0A3DDDE0C65}" type="presParOf" srcId="{8A7C3B29-CF70-4C59-B61A-1C3B5BB8CE54}" destId="{7CFAC606-99FF-4A28-91A5-C04F3B6E14F9}" srcOrd="0" destOrd="0" presId="urn:microsoft.com/office/officeart/2024/3/layout/verticalVisualTextBlock1"/>
    <dgm:cxn modelId="{F4A37768-B122-4110-B7E4-342ACE515B32}" type="presParOf" srcId="{8A7C3B29-CF70-4C59-B61A-1C3B5BB8CE54}" destId="{1E5546E8-9CAE-4228-AC35-E247B8952DBF}" srcOrd="1" destOrd="0" presId="urn:microsoft.com/office/officeart/2024/3/layout/verticalVisualTextBlock1"/>
    <dgm:cxn modelId="{EA6630BA-4444-48AA-899C-246849E96A96}" type="presParOf" srcId="{8A7C3B29-CF70-4C59-B61A-1C3B5BB8CE54}" destId="{D50A2927-7D56-4D49-B2FF-AEA1B99632A4}"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467697-60B3-4EA9-AC44-1B661D76B2F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869ACBC3-61CB-4AF3-A0EC-CAAEAE522CAB}">
      <dgm:prSet/>
      <dgm:spPr/>
      <dgm:t>
        <a:bodyPr/>
        <a:lstStyle/>
        <a:p>
          <a:pPr>
            <a:lnSpc>
              <a:spcPct val="100000"/>
            </a:lnSpc>
            <a:defRPr b="1"/>
          </a:pPr>
          <a:r>
            <a:rPr lang="en-US"/>
            <a:t>Powerful Data Processing</a:t>
          </a:r>
        </a:p>
      </dgm:t>
    </dgm:pt>
    <dgm:pt modelId="{AFD3295B-4021-435B-9D0B-8B3210ABC0BC}" type="parTrans" cxnId="{43B710B3-DC3C-4A58-9A74-3617ABA71CE0}">
      <dgm:prSet/>
      <dgm:spPr/>
      <dgm:t>
        <a:bodyPr/>
        <a:lstStyle/>
        <a:p>
          <a:endParaRPr lang="en-US"/>
        </a:p>
      </dgm:t>
    </dgm:pt>
    <dgm:pt modelId="{B7E4A19C-0937-4FDE-9226-22A55BE0C902}" type="sibTrans" cxnId="{43B710B3-DC3C-4A58-9A74-3617ABA71CE0}">
      <dgm:prSet/>
      <dgm:spPr/>
      <dgm:t>
        <a:bodyPr/>
        <a:lstStyle/>
        <a:p>
          <a:pPr>
            <a:lnSpc>
              <a:spcPct val="100000"/>
            </a:lnSpc>
            <a:defRPr b="1"/>
          </a:pPr>
          <a:endParaRPr lang="en-US"/>
        </a:p>
      </dgm:t>
    </dgm:pt>
    <dgm:pt modelId="{D4B1C000-EA24-4489-A40E-8A8C267CCA8D}">
      <dgm:prSet/>
      <dgm:spPr/>
      <dgm:t>
        <a:bodyPr/>
        <a:lstStyle/>
        <a:p>
          <a:pPr>
            <a:lnSpc>
              <a:spcPct val="100000"/>
            </a:lnSpc>
          </a:pPr>
          <a:r>
            <a:rPr lang="en-US"/>
            <a:t>Apache Spark stands out as a powerful tool for processing large volumes of data efficiently and effectively.</a:t>
          </a:r>
        </a:p>
      </dgm:t>
    </dgm:pt>
    <dgm:pt modelId="{A501765B-DD9D-4A00-B95E-1BA83D2B2173}" type="parTrans" cxnId="{DB5A1267-9CF7-4012-9CBD-FDBAA35DF935}">
      <dgm:prSet/>
      <dgm:spPr/>
      <dgm:t>
        <a:bodyPr/>
        <a:lstStyle/>
        <a:p>
          <a:endParaRPr lang="en-US"/>
        </a:p>
      </dgm:t>
    </dgm:pt>
    <dgm:pt modelId="{68F68FE6-D06B-47DE-82B1-7FDB49E6D239}" type="sibTrans" cxnId="{DB5A1267-9CF7-4012-9CBD-FDBAA35DF935}">
      <dgm:prSet/>
      <dgm:spPr/>
      <dgm:t>
        <a:bodyPr/>
        <a:lstStyle/>
        <a:p>
          <a:endParaRPr lang="en-US"/>
        </a:p>
      </dgm:t>
    </dgm:pt>
    <dgm:pt modelId="{DF5831BF-601C-4CE2-8E9B-504C045F8A68}">
      <dgm:prSet/>
      <dgm:spPr/>
      <dgm:t>
        <a:bodyPr/>
        <a:lstStyle/>
        <a:p>
          <a:pPr>
            <a:lnSpc>
              <a:spcPct val="100000"/>
            </a:lnSpc>
            <a:defRPr b="1"/>
          </a:pPr>
          <a:r>
            <a:rPr lang="en-US"/>
            <a:t>Speed and Flexibility</a:t>
          </a:r>
        </a:p>
      </dgm:t>
    </dgm:pt>
    <dgm:pt modelId="{2F52C65C-5BF4-4791-8A2F-0B461A199FFC}" type="parTrans" cxnId="{BE0A11C2-7A24-46E4-ADC8-1B1B6435FCC4}">
      <dgm:prSet/>
      <dgm:spPr/>
      <dgm:t>
        <a:bodyPr/>
        <a:lstStyle/>
        <a:p>
          <a:endParaRPr lang="en-US"/>
        </a:p>
      </dgm:t>
    </dgm:pt>
    <dgm:pt modelId="{39719449-92E0-4D3E-B0F5-1A3A12FC9EA4}" type="sibTrans" cxnId="{BE0A11C2-7A24-46E4-ADC8-1B1B6435FCC4}">
      <dgm:prSet/>
      <dgm:spPr/>
      <dgm:t>
        <a:bodyPr/>
        <a:lstStyle/>
        <a:p>
          <a:pPr>
            <a:lnSpc>
              <a:spcPct val="100000"/>
            </a:lnSpc>
            <a:defRPr b="1"/>
          </a:pPr>
          <a:endParaRPr lang="en-US"/>
        </a:p>
      </dgm:t>
    </dgm:pt>
    <dgm:pt modelId="{F6823625-5013-438C-8D77-C21C02592723}">
      <dgm:prSet/>
      <dgm:spPr/>
      <dgm:t>
        <a:bodyPr/>
        <a:lstStyle/>
        <a:p>
          <a:pPr>
            <a:lnSpc>
              <a:spcPct val="100000"/>
            </a:lnSpc>
          </a:pPr>
          <a:r>
            <a:rPr lang="en-US"/>
            <a:t>With its fast data processing capabilities, Spark provides flexibility in handling various data processing tasks across different platforms.</a:t>
          </a:r>
        </a:p>
      </dgm:t>
    </dgm:pt>
    <dgm:pt modelId="{6598CCD9-5E8E-4D44-8581-2374D139D265}" type="parTrans" cxnId="{7C4CC42D-D8AA-4454-BB64-A35FE277F80E}">
      <dgm:prSet/>
      <dgm:spPr/>
      <dgm:t>
        <a:bodyPr/>
        <a:lstStyle/>
        <a:p>
          <a:endParaRPr lang="en-US"/>
        </a:p>
      </dgm:t>
    </dgm:pt>
    <dgm:pt modelId="{2A62D8FC-339C-4E38-BAE8-4DF1EA00D143}" type="sibTrans" cxnId="{7C4CC42D-D8AA-4454-BB64-A35FE277F80E}">
      <dgm:prSet/>
      <dgm:spPr/>
      <dgm:t>
        <a:bodyPr/>
        <a:lstStyle/>
        <a:p>
          <a:endParaRPr lang="en-US"/>
        </a:p>
      </dgm:t>
    </dgm:pt>
    <dgm:pt modelId="{66F9CCB9-10E5-487F-ABE1-4A12C92CCE25}">
      <dgm:prSet/>
      <dgm:spPr/>
      <dgm:t>
        <a:bodyPr/>
        <a:lstStyle/>
        <a:p>
          <a:pPr>
            <a:lnSpc>
              <a:spcPct val="100000"/>
            </a:lnSpc>
            <a:defRPr b="1"/>
          </a:pPr>
          <a:r>
            <a:rPr lang="en-US"/>
            <a:t>Informed Decision Making</a:t>
          </a:r>
        </a:p>
      </dgm:t>
    </dgm:pt>
    <dgm:pt modelId="{0AD53CB8-6366-48A7-81E5-436BF2FCF79A}" type="parTrans" cxnId="{302ADCDA-DD3E-494D-A93A-CC780C26D87D}">
      <dgm:prSet/>
      <dgm:spPr/>
      <dgm:t>
        <a:bodyPr/>
        <a:lstStyle/>
        <a:p>
          <a:endParaRPr lang="en-US"/>
        </a:p>
      </dgm:t>
    </dgm:pt>
    <dgm:pt modelId="{93BC8824-14AB-4F48-A0B8-7B2738E12828}" type="sibTrans" cxnId="{302ADCDA-DD3E-494D-A93A-CC780C26D87D}">
      <dgm:prSet/>
      <dgm:spPr/>
      <dgm:t>
        <a:bodyPr/>
        <a:lstStyle/>
        <a:p>
          <a:endParaRPr lang="en-US"/>
        </a:p>
      </dgm:t>
    </dgm:pt>
    <dgm:pt modelId="{C40CBD5A-F5A1-4F63-8E70-0C5C9219BF95}">
      <dgm:prSet/>
      <dgm:spPr/>
      <dgm:t>
        <a:bodyPr/>
        <a:lstStyle/>
        <a:p>
          <a:pPr>
            <a:lnSpc>
              <a:spcPct val="100000"/>
            </a:lnSpc>
          </a:pPr>
          <a:r>
            <a:rPr lang="en-US"/>
            <a:t>Understanding Spark's architecture and benefits is crucial for organizations to make informed choices regarding their data strategies.</a:t>
          </a:r>
        </a:p>
      </dgm:t>
    </dgm:pt>
    <dgm:pt modelId="{6986B389-6C72-4386-9006-73493C831296}" type="parTrans" cxnId="{75DE90E6-9BDB-4437-A0EC-E39E4FC3CD15}">
      <dgm:prSet/>
      <dgm:spPr/>
      <dgm:t>
        <a:bodyPr/>
        <a:lstStyle/>
        <a:p>
          <a:endParaRPr lang="en-US"/>
        </a:p>
      </dgm:t>
    </dgm:pt>
    <dgm:pt modelId="{4893C6ED-513C-4789-BEBE-59BBA23CE80A}" type="sibTrans" cxnId="{75DE90E6-9BDB-4437-A0EC-E39E4FC3CD15}">
      <dgm:prSet/>
      <dgm:spPr/>
      <dgm:t>
        <a:bodyPr/>
        <a:lstStyle/>
        <a:p>
          <a:endParaRPr lang="en-US"/>
        </a:p>
      </dgm:t>
    </dgm:pt>
    <dgm:pt modelId="{FF3CCC86-8F01-4A8D-A8D6-DB4B07FB8D19}" type="pres">
      <dgm:prSet presAssocID="{40467697-60B3-4EA9-AC44-1B661D76B2FE}" presName="Name0" presStyleCnt="0">
        <dgm:presLayoutVars>
          <dgm:dir/>
          <dgm:resizeHandles val="exact"/>
        </dgm:presLayoutVars>
      </dgm:prSet>
      <dgm:spPr/>
    </dgm:pt>
    <dgm:pt modelId="{D4EFED98-A787-42B1-A095-A6AA91CCAF76}" type="pres">
      <dgm:prSet presAssocID="{869ACBC3-61CB-4AF3-A0EC-CAAEAE522CAB}" presName="compNode" presStyleCnt="0"/>
      <dgm:spPr/>
    </dgm:pt>
    <dgm:pt modelId="{633A81C1-DDBA-47D7-AFED-0A3B4B0096F4}" type="pres">
      <dgm:prSet presAssocID="{869ACBC3-61CB-4AF3-A0EC-CAAEAE522CAB}" presName="pictRect" presStyleLbl="revTx" presStyleIdx="0" presStyleCnt="6">
        <dgm:presLayoutVars>
          <dgm:chMax val="0"/>
          <dgm:bulletEnabled/>
        </dgm:presLayoutVars>
      </dgm:prSet>
      <dgm:spPr/>
    </dgm:pt>
    <dgm:pt modelId="{6C755AEA-02FC-449A-93F2-93499B8E5370}" type="pres">
      <dgm:prSet presAssocID="{869ACBC3-61CB-4AF3-A0EC-CAAEAE522CAB}" presName="textRect" presStyleLbl="revTx" presStyleIdx="1" presStyleCnt="6">
        <dgm:presLayoutVars>
          <dgm:bulletEnabled/>
        </dgm:presLayoutVars>
      </dgm:prSet>
      <dgm:spPr/>
    </dgm:pt>
    <dgm:pt modelId="{60214423-C08C-4697-AE6D-F0C6E0EA83E9}" type="pres">
      <dgm:prSet presAssocID="{B7E4A19C-0937-4FDE-9226-22A55BE0C902}" presName="sibTrans" presStyleLbl="sibTrans2D1" presStyleIdx="0" presStyleCnt="0"/>
      <dgm:spPr/>
    </dgm:pt>
    <dgm:pt modelId="{55A4F5ED-ED3F-4ACB-9C27-EC95FF82E092}" type="pres">
      <dgm:prSet presAssocID="{DF5831BF-601C-4CE2-8E9B-504C045F8A68}" presName="compNode" presStyleCnt="0"/>
      <dgm:spPr/>
    </dgm:pt>
    <dgm:pt modelId="{02182848-2605-418E-98F1-296B7E8E078C}" type="pres">
      <dgm:prSet presAssocID="{DF5831BF-601C-4CE2-8E9B-504C045F8A68}" presName="pictRect" presStyleLbl="revTx" presStyleIdx="2" presStyleCnt="6">
        <dgm:presLayoutVars>
          <dgm:chMax val="0"/>
          <dgm:bulletEnabled/>
        </dgm:presLayoutVars>
      </dgm:prSet>
      <dgm:spPr/>
    </dgm:pt>
    <dgm:pt modelId="{AC018746-5480-4BDA-938D-3C1A14963037}" type="pres">
      <dgm:prSet presAssocID="{DF5831BF-601C-4CE2-8E9B-504C045F8A68}" presName="textRect" presStyleLbl="revTx" presStyleIdx="3" presStyleCnt="6">
        <dgm:presLayoutVars>
          <dgm:bulletEnabled/>
        </dgm:presLayoutVars>
      </dgm:prSet>
      <dgm:spPr/>
    </dgm:pt>
    <dgm:pt modelId="{C0D0ECA4-3962-43EE-8CC4-0449509446AE}" type="pres">
      <dgm:prSet presAssocID="{39719449-92E0-4D3E-B0F5-1A3A12FC9EA4}" presName="sibTrans" presStyleLbl="sibTrans2D1" presStyleIdx="0" presStyleCnt="0"/>
      <dgm:spPr/>
    </dgm:pt>
    <dgm:pt modelId="{82AFDC2C-BCCB-4C80-B1FC-A02EEBA91DD7}" type="pres">
      <dgm:prSet presAssocID="{66F9CCB9-10E5-487F-ABE1-4A12C92CCE25}" presName="compNode" presStyleCnt="0"/>
      <dgm:spPr/>
    </dgm:pt>
    <dgm:pt modelId="{FEB2E561-99E6-4B07-AC10-8435A3F13B15}" type="pres">
      <dgm:prSet presAssocID="{66F9CCB9-10E5-487F-ABE1-4A12C92CCE25}" presName="pictRect" presStyleLbl="revTx" presStyleIdx="4" presStyleCnt="6">
        <dgm:presLayoutVars>
          <dgm:chMax val="0"/>
          <dgm:bulletEnabled/>
        </dgm:presLayoutVars>
      </dgm:prSet>
      <dgm:spPr/>
    </dgm:pt>
    <dgm:pt modelId="{90BF317B-1013-4EBA-BF0D-A801F7320B16}" type="pres">
      <dgm:prSet presAssocID="{66F9CCB9-10E5-487F-ABE1-4A12C92CCE25}" presName="textRect" presStyleLbl="revTx" presStyleIdx="5" presStyleCnt="6">
        <dgm:presLayoutVars>
          <dgm:bulletEnabled/>
        </dgm:presLayoutVars>
      </dgm:prSet>
      <dgm:spPr/>
    </dgm:pt>
  </dgm:ptLst>
  <dgm:cxnLst>
    <dgm:cxn modelId="{EBF7E01A-1198-4345-BC10-E4626388F3E8}" type="presOf" srcId="{869ACBC3-61CB-4AF3-A0EC-CAAEAE522CAB}" destId="{633A81C1-DDBA-47D7-AFED-0A3B4B0096F4}" srcOrd="0" destOrd="0" presId="urn:microsoft.com/office/officeart/2024/3/layout/hArchList1"/>
    <dgm:cxn modelId="{7C4CC42D-D8AA-4454-BB64-A35FE277F80E}" srcId="{DF5831BF-601C-4CE2-8E9B-504C045F8A68}" destId="{F6823625-5013-438C-8D77-C21C02592723}" srcOrd="0" destOrd="0" parTransId="{6598CCD9-5E8E-4D44-8581-2374D139D265}" sibTransId="{2A62D8FC-339C-4E38-BAE8-4DF1EA00D143}"/>
    <dgm:cxn modelId="{54A7ED3F-38D9-4352-9294-25933B80BB6F}" type="presOf" srcId="{40467697-60B3-4EA9-AC44-1B661D76B2FE}" destId="{FF3CCC86-8F01-4A8D-A8D6-DB4B07FB8D19}" srcOrd="0" destOrd="0" presId="urn:microsoft.com/office/officeart/2024/3/layout/hArchList1"/>
    <dgm:cxn modelId="{4660DE46-E86A-4683-9134-BB9A3BB23603}" type="presOf" srcId="{F6823625-5013-438C-8D77-C21C02592723}" destId="{AC018746-5480-4BDA-938D-3C1A14963037}" srcOrd="0" destOrd="0" presId="urn:microsoft.com/office/officeart/2024/3/layout/hArchList1"/>
    <dgm:cxn modelId="{DB5A1267-9CF7-4012-9CBD-FDBAA35DF935}" srcId="{869ACBC3-61CB-4AF3-A0EC-CAAEAE522CAB}" destId="{D4B1C000-EA24-4489-A40E-8A8C267CCA8D}" srcOrd="0" destOrd="0" parTransId="{A501765B-DD9D-4A00-B95E-1BA83D2B2173}" sibTransId="{68F68FE6-D06B-47DE-82B1-7FDB49E6D239}"/>
    <dgm:cxn modelId="{2B1F1872-6F09-4376-A9BA-D4458FCA1402}" type="presOf" srcId="{B7E4A19C-0937-4FDE-9226-22A55BE0C902}" destId="{60214423-C08C-4697-AE6D-F0C6E0EA83E9}" srcOrd="0" destOrd="0" presId="urn:microsoft.com/office/officeart/2024/3/layout/hArchList1"/>
    <dgm:cxn modelId="{E4350E7D-D008-42B3-9CFC-3451EEE60FC6}" type="presOf" srcId="{39719449-92E0-4D3E-B0F5-1A3A12FC9EA4}" destId="{C0D0ECA4-3962-43EE-8CC4-0449509446AE}" srcOrd="0" destOrd="0" presId="urn:microsoft.com/office/officeart/2024/3/layout/hArchList1"/>
    <dgm:cxn modelId="{A62B0A89-5D3C-4268-AA5C-AE31A3844F02}" type="presOf" srcId="{D4B1C000-EA24-4489-A40E-8A8C267CCA8D}" destId="{6C755AEA-02FC-449A-93F2-93499B8E5370}" srcOrd="0" destOrd="0" presId="urn:microsoft.com/office/officeart/2024/3/layout/hArchList1"/>
    <dgm:cxn modelId="{BA3BF99C-7F0C-483F-89E8-F3A2E82B46C8}" type="presOf" srcId="{DF5831BF-601C-4CE2-8E9B-504C045F8A68}" destId="{02182848-2605-418E-98F1-296B7E8E078C}" srcOrd="0" destOrd="0" presId="urn:microsoft.com/office/officeart/2024/3/layout/hArchList1"/>
    <dgm:cxn modelId="{BF32C5A3-D86E-4A81-A884-D4897564A790}" type="presOf" srcId="{66F9CCB9-10E5-487F-ABE1-4A12C92CCE25}" destId="{FEB2E561-99E6-4B07-AC10-8435A3F13B15}" srcOrd="0" destOrd="0" presId="urn:microsoft.com/office/officeart/2024/3/layout/hArchList1"/>
    <dgm:cxn modelId="{43B710B3-DC3C-4A58-9A74-3617ABA71CE0}" srcId="{40467697-60B3-4EA9-AC44-1B661D76B2FE}" destId="{869ACBC3-61CB-4AF3-A0EC-CAAEAE522CAB}" srcOrd="0" destOrd="0" parTransId="{AFD3295B-4021-435B-9D0B-8B3210ABC0BC}" sibTransId="{B7E4A19C-0937-4FDE-9226-22A55BE0C902}"/>
    <dgm:cxn modelId="{BE0A11C2-7A24-46E4-ADC8-1B1B6435FCC4}" srcId="{40467697-60B3-4EA9-AC44-1B661D76B2FE}" destId="{DF5831BF-601C-4CE2-8E9B-504C045F8A68}" srcOrd="1" destOrd="0" parTransId="{2F52C65C-5BF4-4791-8A2F-0B461A199FFC}" sibTransId="{39719449-92E0-4D3E-B0F5-1A3A12FC9EA4}"/>
    <dgm:cxn modelId="{8F029DDA-F730-4E70-B1E4-71B4F9AFBADA}" type="presOf" srcId="{C40CBD5A-F5A1-4F63-8E70-0C5C9219BF95}" destId="{90BF317B-1013-4EBA-BF0D-A801F7320B16}" srcOrd="0" destOrd="0" presId="urn:microsoft.com/office/officeart/2024/3/layout/hArchList1"/>
    <dgm:cxn modelId="{302ADCDA-DD3E-494D-A93A-CC780C26D87D}" srcId="{40467697-60B3-4EA9-AC44-1B661D76B2FE}" destId="{66F9CCB9-10E5-487F-ABE1-4A12C92CCE25}" srcOrd="2" destOrd="0" parTransId="{0AD53CB8-6366-48A7-81E5-436BF2FCF79A}" sibTransId="{93BC8824-14AB-4F48-A0B8-7B2738E12828}"/>
    <dgm:cxn modelId="{75DE90E6-9BDB-4437-A0EC-E39E4FC3CD15}" srcId="{66F9CCB9-10E5-487F-ABE1-4A12C92CCE25}" destId="{C40CBD5A-F5A1-4F63-8E70-0C5C9219BF95}" srcOrd="0" destOrd="0" parTransId="{6986B389-6C72-4386-9006-73493C831296}" sibTransId="{4893C6ED-513C-4789-BEBE-59BBA23CE80A}"/>
    <dgm:cxn modelId="{8EC9BE16-06BE-4D4B-B9BF-37E78B1711C3}" type="presParOf" srcId="{FF3CCC86-8F01-4A8D-A8D6-DB4B07FB8D19}" destId="{D4EFED98-A787-42B1-A095-A6AA91CCAF76}" srcOrd="0" destOrd="0" presId="urn:microsoft.com/office/officeart/2024/3/layout/hArchList1"/>
    <dgm:cxn modelId="{F472CF01-80E0-47E9-B5CA-242D92EBD212}" type="presParOf" srcId="{D4EFED98-A787-42B1-A095-A6AA91CCAF76}" destId="{633A81C1-DDBA-47D7-AFED-0A3B4B0096F4}" srcOrd="0" destOrd="0" presId="urn:microsoft.com/office/officeart/2024/3/layout/hArchList1"/>
    <dgm:cxn modelId="{D11D481C-71BD-4484-80D0-853823092EF7}" type="presParOf" srcId="{D4EFED98-A787-42B1-A095-A6AA91CCAF76}" destId="{6C755AEA-02FC-449A-93F2-93499B8E5370}" srcOrd="1" destOrd="0" presId="urn:microsoft.com/office/officeart/2024/3/layout/hArchList1"/>
    <dgm:cxn modelId="{F41BF2DE-A681-466E-91F7-C3E2C5F8C4EC}" type="presParOf" srcId="{FF3CCC86-8F01-4A8D-A8D6-DB4B07FB8D19}" destId="{60214423-C08C-4697-AE6D-F0C6E0EA83E9}" srcOrd="1" destOrd="0" presId="urn:microsoft.com/office/officeart/2024/3/layout/hArchList1"/>
    <dgm:cxn modelId="{55527473-E5C6-47EC-A369-19C4A9A3CE2C}" type="presParOf" srcId="{FF3CCC86-8F01-4A8D-A8D6-DB4B07FB8D19}" destId="{55A4F5ED-ED3F-4ACB-9C27-EC95FF82E092}" srcOrd="2" destOrd="0" presId="urn:microsoft.com/office/officeart/2024/3/layout/hArchList1"/>
    <dgm:cxn modelId="{C7782848-326B-434F-BFC3-74584A774665}" type="presParOf" srcId="{55A4F5ED-ED3F-4ACB-9C27-EC95FF82E092}" destId="{02182848-2605-418E-98F1-296B7E8E078C}" srcOrd="0" destOrd="0" presId="urn:microsoft.com/office/officeart/2024/3/layout/hArchList1"/>
    <dgm:cxn modelId="{46A3B77D-9DAD-4136-8BFB-5F9B04296B9A}" type="presParOf" srcId="{55A4F5ED-ED3F-4ACB-9C27-EC95FF82E092}" destId="{AC018746-5480-4BDA-938D-3C1A14963037}" srcOrd="1" destOrd="0" presId="urn:microsoft.com/office/officeart/2024/3/layout/hArchList1"/>
    <dgm:cxn modelId="{60E4D438-6F4E-4331-81FB-89B7BA86580E}" type="presParOf" srcId="{FF3CCC86-8F01-4A8D-A8D6-DB4B07FB8D19}" destId="{C0D0ECA4-3962-43EE-8CC4-0449509446AE}" srcOrd="3" destOrd="0" presId="urn:microsoft.com/office/officeart/2024/3/layout/hArchList1"/>
    <dgm:cxn modelId="{7AF6E218-814E-4A1A-A3B1-B10C43932368}" type="presParOf" srcId="{FF3CCC86-8F01-4A8D-A8D6-DB4B07FB8D19}" destId="{82AFDC2C-BCCB-4C80-B1FC-A02EEBA91DD7}" srcOrd="4" destOrd="0" presId="urn:microsoft.com/office/officeart/2024/3/layout/hArchList1"/>
    <dgm:cxn modelId="{26CD6519-6BCA-426A-8112-85502E0B2749}" type="presParOf" srcId="{82AFDC2C-BCCB-4C80-B1FC-A02EEBA91DD7}" destId="{FEB2E561-99E6-4B07-AC10-8435A3F13B15}" srcOrd="0" destOrd="0" presId="urn:microsoft.com/office/officeart/2024/3/layout/hArchList1"/>
    <dgm:cxn modelId="{E9E06915-A44C-478F-9860-D825EC6CACB3}" type="presParOf" srcId="{82AFDC2C-BCCB-4C80-B1FC-A02EEBA91DD7}" destId="{90BF317B-1013-4EBA-BF0D-A801F7320B16}"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C30B5-327B-4CCC-BAB8-CDBE5B18D788}">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1491" r="13505" b="-6"/>
          <a:stretch/>
        </a:blipFill>
        <a:ln>
          <a:noFill/>
        </a:ln>
        <a:effectLst/>
      </dsp:spPr>
      <dsp:style>
        <a:lnRef idx="0">
          <a:scrgbClr r="0" g="0" b="0"/>
        </a:lnRef>
        <a:fillRef idx="3">
          <a:scrgbClr r="0" g="0" b="0"/>
        </a:fillRef>
        <a:effectRef idx="2">
          <a:scrgbClr r="0" g="0" b="0"/>
        </a:effectRef>
        <a:fontRef idx="minor">
          <a:schemeClr val="lt1"/>
        </a:fontRef>
      </dsp:style>
    </dsp:sp>
    <dsp:sp modelId="{65CB4154-979B-4483-8DD7-B9A62099A971}">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Comprehensive Installation Steps</a:t>
          </a:r>
        </a:p>
      </dsp:txBody>
      <dsp:txXfrm>
        <a:off x="1861599" y="0"/>
        <a:ext cx="5167674" cy="346182"/>
      </dsp:txXfrm>
    </dsp:sp>
    <dsp:sp modelId="{688B811C-2F90-46B1-B247-362A0F93E007}">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This guide outlines each step necessary for installing Apache Spark effectively, ensuring a successful setup.</a:t>
          </a:r>
        </a:p>
      </dsp:txBody>
      <dsp:txXfrm>
        <a:off x="1861599" y="346182"/>
        <a:ext cx="5167674" cy="1335417"/>
      </dsp:txXfrm>
    </dsp:sp>
    <dsp:sp modelId="{721D998D-2ABD-4ED4-B6F2-6AA9983194DD}">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8014" r="25488" b="3"/>
          <a:stretch/>
        </a:blipFill>
        <a:ln>
          <a:noFill/>
        </a:ln>
        <a:effectLst/>
      </dsp:spPr>
      <dsp:style>
        <a:lnRef idx="0">
          <a:scrgbClr r="0" g="0" b="0"/>
        </a:lnRef>
        <a:fillRef idx="3">
          <a:scrgbClr r="0" g="0" b="0"/>
        </a:fillRef>
        <a:effectRef idx="2">
          <a:scrgbClr r="0" g="0" b="0"/>
        </a:effectRef>
        <a:fontRef idx="minor">
          <a:schemeClr val="lt1"/>
        </a:fontRef>
      </dsp:style>
    </dsp:sp>
    <dsp:sp modelId="{577513FA-1D1C-4244-A23F-B3012554CAA8}">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Efficient Data Processing</a:t>
          </a:r>
        </a:p>
      </dsp:txBody>
      <dsp:txXfrm>
        <a:off x="1861599" y="1816127"/>
        <a:ext cx="5167674" cy="346182"/>
      </dsp:txXfrm>
    </dsp:sp>
    <dsp:sp modelId="{AFFF543E-981E-47A0-979C-2E1CDF77C557}">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Following the installation guide will enable you to start processing data efficiently with Apache Spark.</a:t>
          </a:r>
        </a:p>
      </dsp:txBody>
      <dsp:txXfrm>
        <a:off x="1861599" y="2162310"/>
        <a:ext cx="5167674" cy="1335417"/>
      </dsp:txXfrm>
    </dsp:sp>
    <dsp:sp modelId="{7CFAC606-99FF-4A28-91A5-C04F3B6E14F9}">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4293" r="16958" b="2"/>
          <a:stretch/>
        </a:blipFill>
        <a:ln>
          <a:noFill/>
        </a:ln>
        <a:effectLst/>
      </dsp:spPr>
      <dsp:style>
        <a:lnRef idx="0">
          <a:scrgbClr r="0" g="0" b="0"/>
        </a:lnRef>
        <a:fillRef idx="3">
          <a:scrgbClr r="0" g="0" b="0"/>
        </a:fillRef>
        <a:effectRef idx="2">
          <a:scrgbClr r="0" g="0" b="0"/>
        </a:effectRef>
        <a:fontRef idx="minor">
          <a:schemeClr val="lt1"/>
        </a:fontRef>
      </dsp:style>
    </dsp:sp>
    <dsp:sp modelId="{1E5546E8-9CAE-4228-AC35-E247B8952DBF}">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Smooth Setup Process</a:t>
          </a:r>
        </a:p>
      </dsp:txBody>
      <dsp:txXfrm>
        <a:off x="1861599" y="3632255"/>
        <a:ext cx="5167674" cy="346182"/>
      </dsp:txXfrm>
    </dsp:sp>
    <dsp:sp modelId="{D50A2927-7D56-4D49-B2FF-AEA1B99632A4}">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Adhering to the outlined steps will provide a smooth setup process, minimizing installation issues.</a:t>
          </a:r>
        </a:p>
      </dsp:txBody>
      <dsp:txXfrm>
        <a:off x="1861599" y="3978438"/>
        <a:ext cx="5167674" cy="1335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A81C1-DDBA-47D7-AFED-0A3B4B0096F4}">
      <dsp:nvSpPr>
        <dsp:cNvPr id="0" name=""/>
        <dsp:cNvSpPr/>
      </dsp:nvSpPr>
      <dsp:spPr>
        <a:xfrm>
          <a:off x="0"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Powerful Data Processing</a:t>
          </a:r>
        </a:p>
      </dsp:txBody>
      <dsp:txXfrm>
        <a:off x="0" y="0"/>
        <a:ext cx="3377565" cy="320182"/>
      </dsp:txXfrm>
    </dsp:sp>
    <dsp:sp modelId="{6C755AEA-02FC-449A-93F2-93499B8E5370}">
      <dsp:nvSpPr>
        <dsp:cNvPr id="0" name=""/>
        <dsp:cNvSpPr/>
      </dsp:nvSpPr>
      <dsp:spPr>
        <a:xfrm>
          <a:off x="0"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Apache Spark stands out as a powerful tool for processing large volumes of data efficiently and effectively.</a:t>
          </a:r>
        </a:p>
      </dsp:txBody>
      <dsp:txXfrm>
        <a:off x="0" y="320182"/>
        <a:ext cx="3377565" cy="2135895"/>
      </dsp:txXfrm>
    </dsp:sp>
    <dsp:sp modelId="{02182848-2605-418E-98F1-296B7E8E078C}">
      <dsp:nvSpPr>
        <dsp:cNvPr id="0" name=""/>
        <dsp:cNvSpPr/>
      </dsp:nvSpPr>
      <dsp:spPr>
        <a:xfrm>
          <a:off x="3715321"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Speed and Flexibility</a:t>
          </a:r>
        </a:p>
      </dsp:txBody>
      <dsp:txXfrm>
        <a:off x="3715321" y="0"/>
        <a:ext cx="3377565" cy="320182"/>
      </dsp:txXfrm>
    </dsp:sp>
    <dsp:sp modelId="{AC018746-5480-4BDA-938D-3C1A14963037}">
      <dsp:nvSpPr>
        <dsp:cNvPr id="0" name=""/>
        <dsp:cNvSpPr/>
      </dsp:nvSpPr>
      <dsp:spPr>
        <a:xfrm>
          <a:off x="3715321"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With its fast data processing capabilities, Spark provides flexibility in handling various data processing tasks across different platforms.</a:t>
          </a:r>
        </a:p>
      </dsp:txBody>
      <dsp:txXfrm>
        <a:off x="3715321" y="320182"/>
        <a:ext cx="3377565" cy="2135895"/>
      </dsp:txXfrm>
    </dsp:sp>
    <dsp:sp modelId="{FEB2E561-99E6-4B07-AC10-8435A3F13B15}">
      <dsp:nvSpPr>
        <dsp:cNvPr id="0" name=""/>
        <dsp:cNvSpPr/>
      </dsp:nvSpPr>
      <dsp:spPr>
        <a:xfrm>
          <a:off x="7430643"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Informed Decision Making</a:t>
          </a:r>
        </a:p>
      </dsp:txBody>
      <dsp:txXfrm>
        <a:off x="7430643" y="0"/>
        <a:ext cx="3377565" cy="320182"/>
      </dsp:txXfrm>
    </dsp:sp>
    <dsp:sp modelId="{90BF317B-1013-4EBA-BF0D-A801F7320B16}">
      <dsp:nvSpPr>
        <dsp:cNvPr id="0" name=""/>
        <dsp:cNvSpPr/>
      </dsp:nvSpPr>
      <dsp:spPr>
        <a:xfrm>
          <a:off x="7430643"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Spark's architecture and benefits is crucial for organizations to make informed choices regarding their data strategies.</a:t>
          </a:r>
        </a:p>
      </dsp:txBody>
      <dsp:txXfrm>
        <a:off x="7430643" y="320182"/>
        <a:ext cx="3377565" cy="213589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38C1B-48D3-4885-BD13-97266FD5979B}"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5749B-2C28-4791-AF54-7A9F840EBFD4}" type="slidenum">
              <a:rPr lang="en-IN" smtClean="0"/>
              <a:t>‹#›</a:t>
            </a:fld>
            <a:endParaRPr lang="en-IN"/>
          </a:p>
        </p:txBody>
      </p:sp>
    </p:spTree>
    <p:extLst>
      <p:ext uri="{BB962C8B-B14F-4D97-AF65-F5344CB8AC3E}">
        <p14:creationId xmlns:p14="http://schemas.microsoft.com/office/powerpoint/2010/main" val="36935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
Apache Spark is an open-source distributed computing system that provides an interface for programming entire clusters with implicit data parallelism and fault tolerance. In this presentation, we will explore the fundamentals, architecture, benefits, and a comparative analysis with other frameworks.
</a:t>
            </a:r>
          </a:p>
        </p:txBody>
      </p:sp>
      <p:sp>
        <p:nvSpPr>
          <p:cNvPr id="4" name="Slide Number Placeholder 3"/>
          <p:cNvSpPr>
            <a:spLocks noGrp="1"/>
          </p:cNvSpPr>
          <p:nvPr>
            <p:ph type="sldNum" sz="quarter" idx="5"/>
          </p:nvPr>
        </p:nvSpPr>
        <p:spPr/>
        <p:txBody>
          <a:bodyPr/>
          <a:lstStyle/>
          <a:p>
            <a:fld id="{5D4A84EC-FD1D-4B1C-B58A-CB352AB160E9}" type="slidenum">
              <a:rPr lang="en-IN" smtClean="0"/>
              <a:t>1</a:t>
            </a:fld>
            <a:endParaRPr lang="en-IN"/>
          </a:p>
        </p:txBody>
      </p:sp>
    </p:spTree>
    <p:extLst>
      <p:ext uri="{BB962C8B-B14F-4D97-AF65-F5344CB8AC3E}">
        <p14:creationId xmlns:p14="http://schemas.microsoft.com/office/powerpoint/2010/main" val="37179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Spark Driver orchestrates the execution of tasks, while Executors are responsible for running the tasks and returning results. This separation allows for efficient management of resources in a distributed environment.</a:t>
            </a:r>
          </a:p>
        </p:txBody>
      </p:sp>
      <p:sp>
        <p:nvSpPr>
          <p:cNvPr id="4" name="Slide Number Placeholder 3"/>
          <p:cNvSpPr>
            <a:spLocks noGrp="1"/>
          </p:cNvSpPr>
          <p:nvPr>
            <p:ph type="sldNum" sz="quarter" idx="5"/>
          </p:nvPr>
        </p:nvSpPr>
        <p:spPr/>
        <p:txBody>
          <a:bodyPr/>
          <a:lstStyle/>
          <a:p>
            <a:fld id="{5D4A84EC-FD1D-4B1C-B58A-CB352AB160E9}" type="slidenum">
              <a:rPr lang="en-IN" smtClean="0"/>
              <a:t>10</a:t>
            </a:fld>
            <a:endParaRPr lang="en-IN"/>
          </a:p>
        </p:txBody>
      </p:sp>
    </p:spTree>
    <p:extLst>
      <p:ext uri="{BB962C8B-B14F-4D97-AF65-F5344CB8AC3E}">
        <p14:creationId xmlns:p14="http://schemas.microsoft.com/office/powerpoint/2010/main" val="154204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Apache Spark consists of several components that enhance its data processing capabilities. We will explore these primary components that cater to different data processing requirements.</a:t>
            </a:r>
          </a:p>
        </p:txBody>
      </p:sp>
      <p:sp>
        <p:nvSpPr>
          <p:cNvPr id="4" name="Slide Number Placeholder 3"/>
          <p:cNvSpPr>
            <a:spLocks noGrp="1"/>
          </p:cNvSpPr>
          <p:nvPr>
            <p:ph type="sldNum" sz="quarter" idx="5"/>
          </p:nvPr>
        </p:nvSpPr>
        <p:spPr/>
        <p:txBody>
          <a:bodyPr/>
          <a:lstStyle/>
          <a:p>
            <a:fld id="{5D4A84EC-FD1D-4B1C-B58A-CB352AB160E9}" type="slidenum">
              <a:rPr lang="en-IN" smtClean="0"/>
              <a:t>11</a:t>
            </a:fld>
            <a:endParaRPr lang="en-IN"/>
          </a:p>
        </p:txBody>
      </p:sp>
    </p:spTree>
    <p:extLst>
      <p:ext uri="{BB962C8B-B14F-4D97-AF65-F5344CB8AC3E}">
        <p14:creationId xmlns:p14="http://schemas.microsoft.com/office/powerpoint/2010/main" val="520889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Spark Core is the foundation of the Spark framework, providing essential functionalities such as task scheduling, memory management, fault recovery, and interaction with storage systems.</a:t>
            </a:r>
          </a:p>
        </p:txBody>
      </p:sp>
      <p:sp>
        <p:nvSpPr>
          <p:cNvPr id="4" name="Slide Number Placeholder 3"/>
          <p:cNvSpPr>
            <a:spLocks noGrp="1"/>
          </p:cNvSpPr>
          <p:nvPr>
            <p:ph type="sldNum" sz="quarter" idx="5"/>
          </p:nvPr>
        </p:nvSpPr>
        <p:spPr/>
        <p:txBody>
          <a:bodyPr/>
          <a:lstStyle/>
          <a:p>
            <a:fld id="{5D4A84EC-FD1D-4B1C-B58A-CB352AB160E9}" type="slidenum">
              <a:rPr lang="en-IN" smtClean="0"/>
              <a:t>12</a:t>
            </a:fld>
            <a:endParaRPr lang="en-IN"/>
          </a:p>
        </p:txBody>
      </p:sp>
    </p:spTree>
    <p:extLst>
      <p:ext uri="{BB962C8B-B14F-4D97-AF65-F5344CB8AC3E}">
        <p14:creationId xmlns:p14="http://schemas.microsoft.com/office/powerpoint/2010/main" val="3623244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Spark SQL is a module for working with structured data. It enables users to run SQL queries alongside data processing using DataFrames and Datasets, offering a powerful tool for data analytics.</a:t>
            </a:r>
          </a:p>
        </p:txBody>
      </p:sp>
      <p:sp>
        <p:nvSpPr>
          <p:cNvPr id="4" name="Slide Number Placeholder 3"/>
          <p:cNvSpPr>
            <a:spLocks noGrp="1"/>
          </p:cNvSpPr>
          <p:nvPr>
            <p:ph type="sldNum" sz="quarter" idx="5"/>
          </p:nvPr>
        </p:nvSpPr>
        <p:spPr/>
        <p:txBody>
          <a:bodyPr/>
          <a:lstStyle/>
          <a:p>
            <a:fld id="{5D4A84EC-FD1D-4B1C-B58A-CB352AB160E9}" type="slidenum">
              <a:rPr lang="en-IN" smtClean="0"/>
              <a:t>13</a:t>
            </a:fld>
            <a:endParaRPr lang="en-IN"/>
          </a:p>
        </p:txBody>
      </p:sp>
    </p:spTree>
    <p:extLst>
      <p:ext uri="{BB962C8B-B14F-4D97-AF65-F5344CB8AC3E}">
        <p14:creationId xmlns:p14="http://schemas.microsoft.com/office/powerpoint/2010/main" val="23399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Spark Streaming allows for real-time data processing. It integrates seamlessly with Spark Core and enables developers to build applications that can process live data streams.</a:t>
            </a:r>
          </a:p>
        </p:txBody>
      </p:sp>
      <p:sp>
        <p:nvSpPr>
          <p:cNvPr id="4" name="Slide Number Placeholder 3"/>
          <p:cNvSpPr>
            <a:spLocks noGrp="1"/>
          </p:cNvSpPr>
          <p:nvPr>
            <p:ph type="sldNum" sz="quarter" idx="5"/>
          </p:nvPr>
        </p:nvSpPr>
        <p:spPr/>
        <p:txBody>
          <a:bodyPr/>
          <a:lstStyle/>
          <a:p>
            <a:fld id="{5D4A84EC-FD1D-4B1C-B58A-CB352AB160E9}" type="slidenum">
              <a:rPr lang="en-IN" smtClean="0"/>
              <a:t>14</a:t>
            </a:fld>
            <a:endParaRPr lang="en-IN"/>
          </a:p>
        </p:txBody>
      </p:sp>
    </p:spTree>
    <p:extLst>
      <p:ext uri="{BB962C8B-B14F-4D97-AF65-F5344CB8AC3E}">
        <p14:creationId xmlns:p14="http://schemas.microsoft.com/office/powerpoint/2010/main" val="1731325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Apache Spark offers numerous benefits that make it a preferred choice for data processing. We will now look at the advantages that set Spark apart from other frameworks.</a:t>
            </a:r>
          </a:p>
        </p:txBody>
      </p:sp>
      <p:sp>
        <p:nvSpPr>
          <p:cNvPr id="4" name="Slide Number Placeholder 3"/>
          <p:cNvSpPr>
            <a:spLocks noGrp="1"/>
          </p:cNvSpPr>
          <p:nvPr>
            <p:ph type="sldNum" sz="quarter" idx="5"/>
          </p:nvPr>
        </p:nvSpPr>
        <p:spPr/>
        <p:txBody>
          <a:bodyPr/>
          <a:lstStyle/>
          <a:p>
            <a:fld id="{5D4A84EC-FD1D-4B1C-B58A-CB352AB160E9}" type="slidenum">
              <a:rPr lang="en-IN" smtClean="0"/>
              <a:t>15</a:t>
            </a:fld>
            <a:endParaRPr lang="en-IN"/>
          </a:p>
        </p:txBody>
      </p:sp>
    </p:spTree>
    <p:extLst>
      <p:ext uri="{BB962C8B-B14F-4D97-AF65-F5344CB8AC3E}">
        <p14:creationId xmlns:p14="http://schemas.microsoft.com/office/powerpoint/2010/main" val="727803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One of the primary benefits of Spark is its speed. By utilizing in-memory processing, Spark can outperform traditional disk-based processing frameworks, significantly reducing execution times.</a:t>
            </a:r>
          </a:p>
        </p:txBody>
      </p:sp>
      <p:sp>
        <p:nvSpPr>
          <p:cNvPr id="4" name="Slide Number Placeholder 3"/>
          <p:cNvSpPr>
            <a:spLocks noGrp="1"/>
          </p:cNvSpPr>
          <p:nvPr>
            <p:ph type="sldNum" sz="quarter" idx="5"/>
          </p:nvPr>
        </p:nvSpPr>
        <p:spPr/>
        <p:txBody>
          <a:bodyPr/>
          <a:lstStyle/>
          <a:p>
            <a:fld id="{5D4A84EC-FD1D-4B1C-B58A-CB352AB160E9}" type="slidenum">
              <a:rPr lang="en-IN" smtClean="0"/>
              <a:t>16</a:t>
            </a:fld>
            <a:endParaRPr lang="en-IN"/>
          </a:p>
        </p:txBody>
      </p:sp>
    </p:spTree>
    <p:extLst>
      <p:ext uri="{BB962C8B-B14F-4D97-AF65-F5344CB8AC3E}">
        <p14:creationId xmlns:p14="http://schemas.microsoft.com/office/powerpoint/2010/main" val="197660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Spark provides user-friendly APIs in various languages, making it accessible for developers. Its simplicity allows users to write code quickly and efficiently, enhancing productivity.</a:t>
            </a:r>
          </a:p>
        </p:txBody>
      </p:sp>
      <p:sp>
        <p:nvSpPr>
          <p:cNvPr id="4" name="Slide Number Placeholder 3"/>
          <p:cNvSpPr>
            <a:spLocks noGrp="1"/>
          </p:cNvSpPr>
          <p:nvPr>
            <p:ph type="sldNum" sz="quarter" idx="5"/>
          </p:nvPr>
        </p:nvSpPr>
        <p:spPr/>
        <p:txBody>
          <a:bodyPr/>
          <a:lstStyle/>
          <a:p>
            <a:fld id="{5D4A84EC-FD1D-4B1C-B58A-CB352AB160E9}" type="slidenum">
              <a:rPr lang="en-IN" smtClean="0"/>
              <a:t>17</a:t>
            </a:fld>
            <a:endParaRPr lang="en-IN"/>
          </a:p>
        </p:txBody>
      </p:sp>
    </p:spTree>
    <p:extLst>
      <p:ext uri="{BB962C8B-B14F-4D97-AF65-F5344CB8AC3E}">
        <p14:creationId xmlns:p14="http://schemas.microsoft.com/office/powerpoint/2010/main" val="167181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Spark's versatility allows it to handle batch processing, streaming data, machine learning, and graph processing all within a single framework, providing a unified solution for diverse workloads.</a:t>
            </a:r>
          </a:p>
        </p:txBody>
      </p:sp>
      <p:sp>
        <p:nvSpPr>
          <p:cNvPr id="4" name="Slide Number Placeholder 3"/>
          <p:cNvSpPr>
            <a:spLocks noGrp="1"/>
          </p:cNvSpPr>
          <p:nvPr>
            <p:ph type="sldNum" sz="quarter" idx="5"/>
          </p:nvPr>
        </p:nvSpPr>
        <p:spPr/>
        <p:txBody>
          <a:bodyPr/>
          <a:lstStyle/>
          <a:p>
            <a:fld id="{5D4A84EC-FD1D-4B1C-B58A-CB352AB160E9}" type="slidenum">
              <a:rPr lang="en-IN" smtClean="0"/>
              <a:t>18</a:t>
            </a:fld>
            <a:endParaRPr lang="en-IN"/>
          </a:p>
        </p:txBody>
      </p:sp>
    </p:spTree>
    <p:extLst>
      <p:ext uri="{BB962C8B-B14F-4D97-AF65-F5344CB8AC3E}">
        <p14:creationId xmlns:p14="http://schemas.microsoft.com/office/powerpoint/2010/main" val="2399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this section, we will conduct a comparative analysis of Apache Spark with MapReduce and Hadoop to highlight their differences and use cases.</a:t>
            </a:r>
          </a:p>
        </p:txBody>
      </p:sp>
      <p:sp>
        <p:nvSpPr>
          <p:cNvPr id="4" name="Slide Number Placeholder 3"/>
          <p:cNvSpPr>
            <a:spLocks noGrp="1"/>
          </p:cNvSpPr>
          <p:nvPr>
            <p:ph type="sldNum" sz="quarter" idx="5"/>
          </p:nvPr>
        </p:nvSpPr>
        <p:spPr/>
        <p:txBody>
          <a:bodyPr/>
          <a:lstStyle/>
          <a:p>
            <a:fld id="{5D4A84EC-FD1D-4B1C-B58A-CB352AB160E9}" type="slidenum">
              <a:rPr lang="en-IN" smtClean="0"/>
              <a:t>19</a:t>
            </a:fld>
            <a:endParaRPr lang="en-IN"/>
          </a:p>
        </p:txBody>
      </p:sp>
    </p:spTree>
    <p:extLst>
      <p:ext uri="{BB962C8B-B14F-4D97-AF65-F5344CB8AC3E}">
        <p14:creationId xmlns:p14="http://schemas.microsoft.com/office/powerpoint/2010/main" val="84892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presentation will cover various aspects of Apache Spark, including its fundamentals, architectural components, primary features, benefits, and how it compares to other data processing frameworks like MapReduce and Hadoop. We will also provide a guide on setting up Apache Spark.</a:t>
            </a:r>
          </a:p>
        </p:txBody>
      </p:sp>
      <p:sp>
        <p:nvSpPr>
          <p:cNvPr id="4" name="Slide Number Placeholder 3"/>
          <p:cNvSpPr>
            <a:spLocks noGrp="1"/>
          </p:cNvSpPr>
          <p:nvPr>
            <p:ph type="sldNum" sz="quarter" idx="5"/>
          </p:nvPr>
        </p:nvSpPr>
        <p:spPr/>
        <p:txBody>
          <a:bodyPr/>
          <a:lstStyle/>
          <a:p>
            <a:fld id="{5D4A84EC-FD1D-4B1C-B58A-CB352AB160E9}" type="slidenum">
              <a:rPr lang="en-IN" smtClean="0"/>
              <a:t>2</a:t>
            </a:fld>
            <a:endParaRPr lang="en-IN"/>
          </a:p>
        </p:txBody>
      </p:sp>
    </p:spTree>
    <p:extLst>
      <p:ext uri="{BB962C8B-B14F-4D97-AF65-F5344CB8AC3E}">
        <p14:creationId xmlns:p14="http://schemas.microsoft.com/office/powerpoint/2010/main" val="2274977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Spark and MapReduce serve similar purposes in big data processing but differ significantly in speed and ease of use. Spark’s in-memory processing makes it faster, while MapReduce relies on disk-based storage.</a:t>
            </a:r>
          </a:p>
        </p:txBody>
      </p:sp>
      <p:sp>
        <p:nvSpPr>
          <p:cNvPr id="4" name="Slide Number Placeholder 3"/>
          <p:cNvSpPr>
            <a:spLocks noGrp="1"/>
          </p:cNvSpPr>
          <p:nvPr>
            <p:ph type="sldNum" sz="quarter" idx="5"/>
          </p:nvPr>
        </p:nvSpPr>
        <p:spPr/>
        <p:txBody>
          <a:bodyPr/>
          <a:lstStyle/>
          <a:p>
            <a:fld id="{5D4A84EC-FD1D-4B1C-B58A-CB352AB160E9}" type="slidenum">
              <a:rPr lang="en-IN" smtClean="0"/>
              <a:t>20</a:t>
            </a:fld>
            <a:endParaRPr lang="en-IN"/>
          </a:p>
        </p:txBody>
      </p:sp>
    </p:spTree>
    <p:extLst>
      <p:ext uri="{BB962C8B-B14F-4D97-AF65-F5344CB8AC3E}">
        <p14:creationId xmlns:p14="http://schemas.microsoft.com/office/powerpoint/2010/main" val="386106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While both frameworks are used for big data processing, Hadoop is primarily a storage system, whereas Spark is a processing engine. This distinction leads to different use case scenarios and performance characteristics.</a:t>
            </a:r>
          </a:p>
        </p:txBody>
      </p:sp>
      <p:sp>
        <p:nvSpPr>
          <p:cNvPr id="4" name="Slide Number Placeholder 3"/>
          <p:cNvSpPr>
            <a:spLocks noGrp="1"/>
          </p:cNvSpPr>
          <p:nvPr>
            <p:ph type="sldNum" sz="quarter" idx="5"/>
          </p:nvPr>
        </p:nvSpPr>
        <p:spPr/>
        <p:txBody>
          <a:bodyPr/>
          <a:lstStyle/>
          <a:p>
            <a:fld id="{5D4A84EC-FD1D-4B1C-B58A-CB352AB160E9}" type="slidenum">
              <a:rPr lang="en-IN" smtClean="0"/>
              <a:t>21</a:t>
            </a:fld>
            <a:endParaRPr lang="en-IN"/>
          </a:p>
        </p:txBody>
      </p:sp>
    </p:spTree>
    <p:extLst>
      <p:ext uri="{BB962C8B-B14F-4D97-AF65-F5344CB8AC3E}">
        <p14:creationId xmlns:p14="http://schemas.microsoft.com/office/powerpoint/2010/main" val="3121557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Each framework has its strengths and is suited for different scenarios. Spark is ideal for real-time analytics and iterative algorithms, while Hadoop is better for batch processing of large datasets.</a:t>
            </a:r>
          </a:p>
        </p:txBody>
      </p:sp>
      <p:sp>
        <p:nvSpPr>
          <p:cNvPr id="4" name="Slide Number Placeholder 3"/>
          <p:cNvSpPr>
            <a:spLocks noGrp="1"/>
          </p:cNvSpPr>
          <p:nvPr>
            <p:ph type="sldNum" sz="quarter" idx="5"/>
          </p:nvPr>
        </p:nvSpPr>
        <p:spPr/>
        <p:txBody>
          <a:bodyPr/>
          <a:lstStyle/>
          <a:p>
            <a:fld id="{5D4A84EC-FD1D-4B1C-B58A-CB352AB160E9}" type="slidenum">
              <a:rPr lang="en-IN" smtClean="0"/>
              <a:t>22</a:t>
            </a:fld>
            <a:endParaRPr lang="en-IN"/>
          </a:p>
        </p:txBody>
      </p:sp>
    </p:spTree>
    <p:extLst>
      <p:ext uri="{BB962C8B-B14F-4D97-AF65-F5344CB8AC3E}">
        <p14:creationId xmlns:p14="http://schemas.microsoft.com/office/powerpoint/2010/main" val="605660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leverage the power of Apache Spark, setting it up correctly is essential. We will discuss prerequisites and provide a step-by-step guide for installation and configuration.</a:t>
            </a:r>
          </a:p>
        </p:txBody>
      </p:sp>
      <p:sp>
        <p:nvSpPr>
          <p:cNvPr id="4" name="Slide Number Placeholder 3"/>
          <p:cNvSpPr>
            <a:spLocks noGrp="1"/>
          </p:cNvSpPr>
          <p:nvPr>
            <p:ph type="sldNum" sz="quarter" idx="5"/>
          </p:nvPr>
        </p:nvSpPr>
        <p:spPr/>
        <p:txBody>
          <a:bodyPr/>
          <a:lstStyle/>
          <a:p>
            <a:fld id="{5D4A84EC-FD1D-4B1C-B58A-CB352AB160E9}" type="slidenum">
              <a:rPr lang="en-IN" smtClean="0"/>
              <a:t>23</a:t>
            </a:fld>
            <a:endParaRPr lang="en-IN"/>
          </a:p>
        </p:txBody>
      </p:sp>
    </p:spTree>
    <p:extLst>
      <p:ext uri="{BB962C8B-B14F-4D97-AF65-F5344CB8AC3E}">
        <p14:creationId xmlns:p14="http://schemas.microsoft.com/office/powerpoint/2010/main" val="3014107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Before installing Apache Spark, ensure that your system meets the necessary prerequisites, including a compatible version of Java and adequate system resources for optimal performance.</a:t>
            </a:r>
          </a:p>
        </p:txBody>
      </p:sp>
      <p:sp>
        <p:nvSpPr>
          <p:cNvPr id="4" name="Slide Number Placeholder 3"/>
          <p:cNvSpPr>
            <a:spLocks noGrp="1"/>
          </p:cNvSpPr>
          <p:nvPr>
            <p:ph type="sldNum" sz="quarter" idx="5"/>
          </p:nvPr>
        </p:nvSpPr>
        <p:spPr/>
        <p:txBody>
          <a:bodyPr/>
          <a:lstStyle/>
          <a:p>
            <a:fld id="{5D4A84EC-FD1D-4B1C-B58A-CB352AB160E9}" type="slidenum">
              <a:rPr lang="en-IN" smtClean="0"/>
              <a:t>24</a:t>
            </a:fld>
            <a:endParaRPr lang="en-IN"/>
          </a:p>
        </p:txBody>
      </p:sp>
    </p:spTree>
    <p:extLst>
      <p:ext uri="{BB962C8B-B14F-4D97-AF65-F5344CB8AC3E}">
        <p14:creationId xmlns:p14="http://schemas.microsoft.com/office/powerpoint/2010/main" val="1566325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provides a comprehensive installation guide for Apache Spark. Following these steps will ensure a smooth setup process, allowing you to start processing data efficiently.</a:t>
            </a:r>
          </a:p>
        </p:txBody>
      </p:sp>
      <p:sp>
        <p:nvSpPr>
          <p:cNvPr id="4" name="Slide Number Placeholder 3"/>
          <p:cNvSpPr>
            <a:spLocks noGrp="1"/>
          </p:cNvSpPr>
          <p:nvPr>
            <p:ph type="sldNum" sz="quarter" idx="5"/>
          </p:nvPr>
        </p:nvSpPr>
        <p:spPr/>
        <p:txBody>
          <a:bodyPr/>
          <a:lstStyle/>
          <a:p>
            <a:fld id="{5D4A84EC-FD1D-4B1C-B58A-CB352AB160E9}" type="slidenum">
              <a:rPr lang="en-IN" smtClean="0"/>
              <a:t>25</a:t>
            </a:fld>
            <a:endParaRPr lang="en-IN"/>
          </a:p>
        </p:txBody>
      </p:sp>
    </p:spTree>
    <p:extLst>
      <p:ext uri="{BB962C8B-B14F-4D97-AF65-F5344CB8AC3E}">
        <p14:creationId xmlns:p14="http://schemas.microsoft.com/office/powerpoint/2010/main" val="2068657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After installation, proper configuration is vital for running Spark applications. This slide will cover how to configure Spark settings and execute applications effectively.</a:t>
            </a:r>
          </a:p>
        </p:txBody>
      </p:sp>
      <p:sp>
        <p:nvSpPr>
          <p:cNvPr id="4" name="Slide Number Placeholder 3"/>
          <p:cNvSpPr>
            <a:spLocks noGrp="1"/>
          </p:cNvSpPr>
          <p:nvPr>
            <p:ph type="sldNum" sz="quarter" idx="5"/>
          </p:nvPr>
        </p:nvSpPr>
        <p:spPr/>
        <p:txBody>
          <a:bodyPr/>
          <a:lstStyle/>
          <a:p>
            <a:fld id="{5D4A84EC-FD1D-4B1C-B58A-CB352AB160E9}" type="slidenum">
              <a:rPr lang="en-IN" smtClean="0"/>
              <a:t>26</a:t>
            </a:fld>
            <a:endParaRPr lang="en-IN"/>
          </a:p>
        </p:txBody>
      </p:sp>
    </p:spTree>
    <p:extLst>
      <p:ext uri="{BB962C8B-B14F-4D97-AF65-F5344CB8AC3E}">
        <p14:creationId xmlns:p14="http://schemas.microsoft.com/office/powerpoint/2010/main" val="2946353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conclusion, Apache Spark is a powerful tool for big data processing, offering speed, flexibility, and ease of use. Understanding its fundamentals, architecture, and benefits can help organizations make informed decisions about data processing strategies.</a:t>
            </a:r>
          </a:p>
        </p:txBody>
      </p:sp>
      <p:sp>
        <p:nvSpPr>
          <p:cNvPr id="4" name="Slide Number Placeholder 3"/>
          <p:cNvSpPr>
            <a:spLocks noGrp="1"/>
          </p:cNvSpPr>
          <p:nvPr>
            <p:ph type="sldNum" sz="quarter" idx="5"/>
          </p:nvPr>
        </p:nvSpPr>
        <p:spPr/>
        <p:txBody>
          <a:bodyPr/>
          <a:lstStyle/>
          <a:p>
            <a:fld id="{5D4A84EC-FD1D-4B1C-B58A-CB352AB160E9}" type="slidenum">
              <a:rPr lang="en-IN" smtClean="0"/>
              <a:t>27</a:t>
            </a:fld>
            <a:endParaRPr lang="en-IN"/>
          </a:p>
        </p:txBody>
      </p:sp>
    </p:spTree>
    <p:extLst>
      <p:ext uri="{BB962C8B-B14F-4D97-AF65-F5344CB8AC3E}">
        <p14:creationId xmlns:p14="http://schemas.microsoft.com/office/powerpoint/2010/main" val="281188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understand Apache Spark, we will begin with its fundamental concepts, including its purpose and capabilities in big data processing. It is vital to grasp what makes Spark a popular choice among data engineers.</a:t>
            </a:r>
          </a:p>
        </p:txBody>
      </p:sp>
      <p:sp>
        <p:nvSpPr>
          <p:cNvPr id="4" name="Slide Number Placeholder 3"/>
          <p:cNvSpPr>
            <a:spLocks noGrp="1"/>
          </p:cNvSpPr>
          <p:nvPr>
            <p:ph type="sldNum" sz="quarter" idx="5"/>
          </p:nvPr>
        </p:nvSpPr>
        <p:spPr/>
        <p:txBody>
          <a:bodyPr/>
          <a:lstStyle/>
          <a:p>
            <a:fld id="{5D4A84EC-FD1D-4B1C-B58A-CB352AB160E9}" type="slidenum">
              <a:rPr lang="en-IN" smtClean="0"/>
              <a:t>3</a:t>
            </a:fld>
            <a:endParaRPr lang="en-IN"/>
          </a:p>
        </p:txBody>
      </p:sp>
    </p:spTree>
    <p:extLst>
      <p:ext uri="{BB962C8B-B14F-4D97-AF65-F5344CB8AC3E}">
        <p14:creationId xmlns:p14="http://schemas.microsoft.com/office/powerpoint/2010/main" val="170388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Apache Spark is designed to be fast and general-purpose. It provides APIs in Java, Scala, Python, and R, enabling users to perform data processing tasks efficiently across various data sources.</a:t>
            </a:r>
          </a:p>
        </p:txBody>
      </p:sp>
      <p:sp>
        <p:nvSpPr>
          <p:cNvPr id="4" name="Slide Number Placeholder 3"/>
          <p:cNvSpPr>
            <a:spLocks noGrp="1"/>
          </p:cNvSpPr>
          <p:nvPr>
            <p:ph type="sldNum" sz="quarter" idx="5"/>
          </p:nvPr>
        </p:nvSpPr>
        <p:spPr/>
        <p:txBody>
          <a:bodyPr/>
          <a:lstStyle/>
          <a:p>
            <a:fld id="{5D4A84EC-FD1D-4B1C-B58A-CB352AB160E9}" type="slidenum">
              <a:rPr lang="en-IN" smtClean="0"/>
              <a:t>4</a:t>
            </a:fld>
            <a:endParaRPr lang="en-IN"/>
          </a:p>
        </p:txBody>
      </p:sp>
    </p:spTree>
    <p:extLst>
      <p:ext uri="{BB962C8B-B14F-4D97-AF65-F5344CB8AC3E}">
        <p14:creationId xmlns:p14="http://schemas.microsoft.com/office/powerpoint/2010/main" val="13673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Some of the key features of Apache Spark include in-memory data processing, fault tolerance, and ease of integration with various data sources. These features make it highly efficient for big data tasks.</a:t>
            </a:r>
          </a:p>
        </p:txBody>
      </p:sp>
      <p:sp>
        <p:nvSpPr>
          <p:cNvPr id="4" name="Slide Number Placeholder 3"/>
          <p:cNvSpPr>
            <a:spLocks noGrp="1"/>
          </p:cNvSpPr>
          <p:nvPr>
            <p:ph type="sldNum" sz="quarter" idx="5"/>
          </p:nvPr>
        </p:nvSpPr>
        <p:spPr/>
        <p:txBody>
          <a:bodyPr/>
          <a:lstStyle/>
          <a:p>
            <a:fld id="{5D4A84EC-FD1D-4B1C-B58A-CB352AB160E9}" type="slidenum">
              <a:rPr lang="en-IN" smtClean="0"/>
              <a:t>5</a:t>
            </a:fld>
            <a:endParaRPr lang="en-IN"/>
          </a:p>
        </p:txBody>
      </p:sp>
    </p:spTree>
    <p:extLst>
      <p:ext uri="{BB962C8B-B14F-4D97-AF65-F5344CB8AC3E}">
        <p14:creationId xmlns:p14="http://schemas.microsoft.com/office/powerpoint/2010/main" val="372378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RDDs are the fundamental building blocks of Apache Spark. They provide an abstraction for data that can be processed in parallel across a cluster, enabling fault tolerance and automatic data distribution.</a:t>
            </a:r>
          </a:p>
        </p:txBody>
      </p:sp>
      <p:sp>
        <p:nvSpPr>
          <p:cNvPr id="4" name="Slide Number Placeholder 3"/>
          <p:cNvSpPr>
            <a:spLocks noGrp="1"/>
          </p:cNvSpPr>
          <p:nvPr>
            <p:ph type="sldNum" sz="quarter" idx="5"/>
          </p:nvPr>
        </p:nvSpPr>
        <p:spPr/>
        <p:txBody>
          <a:bodyPr/>
          <a:lstStyle/>
          <a:p>
            <a:fld id="{5D4A84EC-FD1D-4B1C-B58A-CB352AB160E9}" type="slidenum">
              <a:rPr lang="en-IN" smtClean="0"/>
              <a:t>6</a:t>
            </a:fld>
            <a:endParaRPr lang="en-IN"/>
          </a:p>
        </p:txBody>
      </p:sp>
    </p:spTree>
    <p:extLst>
      <p:ext uri="{BB962C8B-B14F-4D97-AF65-F5344CB8AC3E}">
        <p14:creationId xmlns:p14="http://schemas.microsoft.com/office/powerpoint/2010/main" val="243120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architecture of Apache Spark is crucial for understanding how it processes data. We will now examine its core components and the execution model that facilitates data operations.</a:t>
            </a:r>
          </a:p>
        </p:txBody>
      </p:sp>
      <p:sp>
        <p:nvSpPr>
          <p:cNvPr id="4" name="Slide Number Placeholder 3"/>
          <p:cNvSpPr>
            <a:spLocks noGrp="1"/>
          </p:cNvSpPr>
          <p:nvPr>
            <p:ph type="sldNum" sz="quarter" idx="5"/>
          </p:nvPr>
        </p:nvSpPr>
        <p:spPr/>
        <p:txBody>
          <a:bodyPr/>
          <a:lstStyle/>
          <a:p>
            <a:fld id="{5D4A84EC-FD1D-4B1C-B58A-CB352AB160E9}" type="slidenum">
              <a:rPr lang="en-IN" smtClean="0"/>
              <a:t>7</a:t>
            </a:fld>
            <a:endParaRPr lang="en-IN"/>
          </a:p>
        </p:txBody>
      </p:sp>
    </p:spTree>
    <p:extLst>
      <p:ext uri="{BB962C8B-B14F-4D97-AF65-F5344CB8AC3E}">
        <p14:creationId xmlns:p14="http://schemas.microsoft.com/office/powerpoint/2010/main" val="76621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Spark's architecture includes several core components, such as the Driver, Cluster Manager, and Executors. Each plays a vital role in managing resources and executing tasks across the cluster.</a:t>
            </a:r>
          </a:p>
        </p:txBody>
      </p:sp>
      <p:sp>
        <p:nvSpPr>
          <p:cNvPr id="4" name="Slide Number Placeholder 3"/>
          <p:cNvSpPr>
            <a:spLocks noGrp="1"/>
          </p:cNvSpPr>
          <p:nvPr>
            <p:ph type="sldNum" sz="quarter" idx="5"/>
          </p:nvPr>
        </p:nvSpPr>
        <p:spPr/>
        <p:txBody>
          <a:bodyPr/>
          <a:lstStyle/>
          <a:p>
            <a:fld id="{5D4A84EC-FD1D-4B1C-B58A-CB352AB160E9}" type="slidenum">
              <a:rPr lang="en-IN" smtClean="0"/>
              <a:t>8</a:t>
            </a:fld>
            <a:endParaRPr lang="en-IN"/>
          </a:p>
        </p:txBody>
      </p:sp>
    </p:spTree>
    <p:extLst>
      <p:ext uri="{BB962C8B-B14F-4D97-AF65-F5344CB8AC3E}">
        <p14:creationId xmlns:p14="http://schemas.microsoft.com/office/powerpoint/2010/main" val="176094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Spark execution model is designed for efficiency and speed. It divides tasks into stages and executes them in parallel, which maximizes resource utilization and reduces processing time.</a:t>
            </a:r>
          </a:p>
        </p:txBody>
      </p:sp>
      <p:sp>
        <p:nvSpPr>
          <p:cNvPr id="4" name="Slide Number Placeholder 3"/>
          <p:cNvSpPr>
            <a:spLocks noGrp="1"/>
          </p:cNvSpPr>
          <p:nvPr>
            <p:ph type="sldNum" sz="quarter" idx="5"/>
          </p:nvPr>
        </p:nvSpPr>
        <p:spPr/>
        <p:txBody>
          <a:bodyPr/>
          <a:lstStyle/>
          <a:p>
            <a:fld id="{5D4A84EC-FD1D-4B1C-B58A-CB352AB160E9}" type="slidenum">
              <a:rPr lang="en-IN" smtClean="0"/>
              <a:t>9</a:t>
            </a:fld>
            <a:endParaRPr lang="en-IN"/>
          </a:p>
        </p:txBody>
      </p:sp>
    </p:spTree>
    <p:extLst>
      <p:ext uri="{BB962C8B-B14F-4D97-AF65-F5344CB8AC3E}">
        <p14:creationId xmlns:p14="http://schemas.microsoft.com/office/powerpoint/2010/main" val="116290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3402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8826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6967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Picture 2" descr="Apache Spark - Wikipedia">
            <a:extLst>
              <a:ext uri="{FF2B5EF4-FFF2-40B4-BE49-F238E27FC236}">
                <a16:creationId xmlns:a16="http://schemas.microsoft.com/office/drawing/2014/main" id="{3FCA65BD-0640-267D-0C5A-89BFB885BA5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57877" y="0"/>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8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8138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0271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5885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pic>
        <p:nvPicPr>
          <p:cNvPr id="6" name="Picture 2" descr="Apache Spark - Wikipedia">
            <a:extLst>
              <a:ext uri="{FF2B5EF4-FFF2-40B4-BE49-F238E27FC236}">
                <a16:creationId xmlns:a16="http://schemas.microsoft.com/office/drawing/2014/main" id="{54831AA6-52AC-0794-BE40-03E2A67E91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57877" y="0"/>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4762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1842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Apache Spark">
            <a:extLst>
              <a:ext uri="{FF2B5EF4-FFF2-40B4-BE49-F238E27FC236}">
                <a16:creationId xmlns:a16="http://schemas.microsoft.com/office/drawing/2014/main" id="{8BDDAE87-5D49-14C6-FB76-85F397298E0A}"/>
              </a:ext>
              <a:ext uri="{C183D7F6-B498-43B3-948B-1728B52AA6E4}">
                <adec:decorative xmlns:adec="http://schemas.microsoft.com/office/drawing/2017/decorative" val="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157877" y="0"/>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524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76D9670-12A2-7275-C2C9-2E57B095C704}"/>
              </a:ext>
            </a:extLst>
          </p:cNvPr>
          <p:cNvSpPr>
            <a:spLocks noGrp="1"/>
          </p:cNvSpPr>
          <p:nvPr>
            <p:ph type="ctrTitle"/>
          </p:nvPr>
        </p:nvSpPr>
        <p:spPr>
          <a:xfrm>
            <a:off x="574400" y="997527"/>
            <a:ext cx="4053018" cy="3505057"/>
          </a:xfrm>
        </p:spPr>
        <p:txBody>
          <a:bodyPr anchor="t">
            <a:normAutofit/>
          </a:bodyPr>
          <a:lstStyle/>
          <a:p>
            <a:pPr>
              <a:lnSpc>
                <a:spcPct val="90000"/>
              </a:lnSpc>
            </a:pPr>
            <a:r>
              <a:rPr lang="en-IN" sz="4000"/>
              <a:t>Understanding Apache Spark: Fundamentals, Architecture, and Comparative Analysis</a:t>
            </a:r>
          </a:p>
        </p:txBody>
      </p:sp>
      <p:sp>
        <p:nvSpPr>
          <p:cNvPr id="3" name="Subtitle 2">
            <a:extLst>
              <a:ext uri="{FF2B5EF4-FFF2-40B4-BE49-F238E27FC236}">
                <a16:creationId xmlns:a16="http://schemas.microsoft.com/office/drawing/2014/main" id="{9828CD04-74F8-5796-6A30-6E12811AFF96}"/>
              </a:ext>
            </a:extLst>
          </p:cNvPr>
          <p:cNvSpPr>
            <a:spLocks noGrp="1"/>
          </p:cNvSpPr>
          <p:nvPr>
            <p:ph type="subTitle" idx="1"/>
          </p:nvPr>
        </p:nvSpPr>
        <p:spPr>
          <a:xfrm>
            <a:off x="574399" y="4608945"/>
            <a:ext cx="3919961" cy="1334655"/>
          </a:xfrm>
        </p:spPr>
        <p:txBody>
          <a:bodyPr anchor="b">
            <a:normAutofit/>
          </a:bodyPr>
          <a:lstStyle/>
          <a:p>
            <a:r>
              <a:rPr lang="en-IN"/>
              <a:t>Exploring the core principles of Apache Spark</a:t>
            </a:r>
          </a:p>
        </p:txBody>
      </p:sp>
      <p:pic>
        <p:nvPicPr>
          <p:cNvPr id="4" name="Picture 3" descr="Abstract pattern with metallic, red and transparent elements connected together by wires and pipes. Modern technology background with futuristic design. Digitally generated image. Copy space on white background.">
            <a:extLst>
              <a:ext uri="{FF2B5EF4-FFF2-40B4-BE49-F238E27FC236}">
                <a16:creationId xmlns:a16="http://schemas.microsoft.com/office/drawing/2014/main" id="{4E4387CF-27EE-41A5-A160-289C4B5A7873}"/>
              </a:ext>
            </a:extLst>
          </p:cNvPr>
          <p:cNvPicPr>
            <a:picLocks noChangeAspect="1"/>
          </p:cNvPicPr>
          <p:nvPr/>
        </p:nvPicPr>
        <p:blipFill>
          <a:blip r:embed="rId3"/>
          <a:srcRect l="17639" r="4485" b="2"/>
          <a:stretch/>
        </p:blipFill>
        <p:spPr>
          <a:xfrm>
            <a:off x="5218980" y="672912"/>
            <a:ext cx="6973019" cy="5596128"/>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215128" y="6274446"/>
            <a:ext cx="697687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CE3E-11B6-C79D-483D-A3CDD35B0FBE}"/>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Role of Spark Driver and Executors</a:t>
            </a:r>
          </a:p>
        </p:txBody>
      </p:sp>
      <p:pic>
        <p:nvPicPr>
          <p:cNvPr id="5" name="Content Placeholder 4" descr="Solving problem concept with two businessman. First with search symbol instead of head, second with &quot; idea&quot; symbol. Between is data cloud with progress / thinking / growth symbols.">
            <a:extLst>
              <a:ext uri="{FF2B5EF4-FFF2-40B4-BE49-F238E27FC236}">
                <a16:creationId xmlns:a16="http://schemas.microsoft.com/office/drawing/2014/main" id="{CB9BF7BF-0726-4A3A-B4D1-D55FFDD0BCF3}"/>
              </a:ext>
            </a:extLst>
          </p:cNvPr>
          <p:cNvPicPr>
            <a:picLocks noGrp="1" noChangeAspect="1"/>
          </p:cNvPicPr>
          <p:nvPr>
            <p:ph sz="half" idx="1"/>
          </p:nvPr>
        </p:nvPicPr>
        <p:blipFill>
          <a:blip r:embed="rId3"/>
          <a:srcRect l="21397" r="13841" b="-3"/>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E089D92-49E9-B640-D330-83ACCFE4CDF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Spark Driver Function</a:t>
            </a:r>
          </a:p>
          <a:p>
            <a:pPr marL="0" lvl="1" indent="0">
              <a:buNone/>
            </a:pPr>
            <a:r>
              <a:rPr lang="en-US" sz="1400"/>
              <a:t>The Spark Driver is responsible for orchestrating the execution of tasks across the cluster, ensuring efficient operation.</a:t>
            </a:r>
          </a:p>
          <a:p>
            <a:pPr marL="0" indent="0">
              <a:spcBef>
                <a:spcPts val="2500"/>
              </a:spcBef>
              <a:buNone/>
            </a:pPr>
            <a:r>
              <a:rPr lang="en-US" sz="1400" b="1"/>
              <a:t>Executors' Responsibility</a:t>
            </a:r>
          </a:p>
          <a:p>
            <a:pPr marL="0" lvl="1" indent="0">
              <a:buNone/>
            </a:pPr>
            <a:r>
              <a:rPr lang="en-US" sz="1400"/>
              <a:t>Executors are responsible for running the assigned tasks and returning the results to the Driver, enabling distributed processing.</a:t>
            </a:r>
          </a:p>
          <a:p>
            <a:pPr marL="0" indent="0">
              <a:spcBef>
                <a:spcPts val="2500"/>
              </a:spcBef>
              <a:buNone/>
            </a:pPr>
            <a:r>
              <a:rPr lang="en-US" sz="1400" b="1"/>
              <a:t>Resource Management</a:t>
            </a:r>
          </a:p>
          <a:p>
            <a:pPr marL="0" lvl="1" indent="0">
              <a:buNone/>
            </a:pPr>
            <a:r>
              <a:rPr lang="en-US" sz="1400"/>
              <a:t>This separation of roles allows for efficient management of resources, optimizing performance in a distributed computing environment.</a:t>
            </a:r>
            <a:endParaRPr lang="en-IN" sz="1400"/>
          </a:p>
        </p:txBody>
      </p:sp>
    </p:spTree>
    <p:extLst>
      <p:ext uri="{BB962C8B-B14F-4D97-AF65-F5344CB8AC3E}">
        <p14:creationId xmlns:p14="http://schemas.microsoft.com/office/powerpoint/2010/main" val="1401182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43F2A8B-11F7-F26F-4EA1-55265916D75A}"/>
              </a:ext>
            </a:extLst>
          </p:cNvPr>
          <p:cNvSpPr>
            <a:spLocks noGrp="1"/>
          </p:cNvSpPr>
          <p:nvPr>
            <p:ph type="ctrTitle"/>
          </p:nvPr>
        </p:nvSpPr>
        <p:spPr>
          <a:xfrm>
            <a:off x="559219" y="1115844"/>
            <a:ext cx="7680960" cy="4631911"/>
          </a:xfrm>
        </p:spPr>
        <p:txBody>
          <a:bodyPr anchor="b">
            <a:normAutofit/>
          </a:bodyPr>
          <a:lstStyle/>
          <a:p>
            <a:r>
              <a:rPr lang="en-IN" sz="6500"/>
              <a:t>Primary Components of Spark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748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B0CFBB7-2528-D002-3580-83712CBDDD95}"/>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Spark Core</a:t>
            </a:r>
          </a:p>
        </p:txBody>
      </p:sp>
      <p:pic>
        <p:nvPicPr>
          <p:cNvPr id="5" name="Content Placeholder 4" descr="Person writing on a notepad">
            <a:extLst>
              <a:ext uri="{FF2B5EF4-FFF2-40B4-BE49-F238E27FC236}">
                <a16:creationId xmlns:a16="http://schemas.microsoft.com/office/drawing/2014/main" id="{6E2967DE-63A8-47BD-A0BE-B10EF8C9C1D8}"/>
              </a:ext>
            </a:extLst>
          </p:cNvPr>
          <p:cNvPicPr>
            <a:picLocks noGrp="1" noChangeAspect="1"/>
          </p:cNvPicPr>
          <p:nvPr>
            <p:ph sz="half" idx="1"/>
          </p:nvPr>
        </p:nvPicPr>
        <p:blipFill>
          <a:blip r:embed="rId3"/>
          <a:srcRect t="4225" r="-2" b="1667"/>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B7034C3-6BF2-BD49-72D2-B1650B1C573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Foundation of Spark Framework</a:t>
            </a:r>
          </a:p>
          <a:p>
            <a:pPr marL="0" lvl="1" indent="0">
              <a:buNone/>
            </a:pPr>
            <a:r>
              <a:rPr lang="en-US" sz="1400"/>
              <a:t>Spark Core serves as the backbone of the Spark framework, enabling efficient data processing and analytics.</a:t>
            </a:r>
          </a:p>
          <a:p>
            <a:pPr marL="0" indent="0">
              <a:spcBef>
                <a:spcPts val="2500"/>
              </a:spcBef>
              <a:buNone/>
            </a:pPr>
            <a:r>
              <a:rPr lang="en-US" sz="1400" b="1"/>
              <a:t>Task Scheduling</a:t>
            </a:r>
          </a:p>
          <a:p>
            <a:pPr marL="0" lvl="1" indent="0">
              <a:buNone/>
            </a:pPr>
            <a:r>
              <a:rPr lang="en-US" sz="1400"/>
              <a:t>It provides essential functionalities for task scheduling, ensuring optimal resource utilization and performance in data processing.</a:t>
            </a:r>
          </a:p>
          <a:p>
            <a:pPr marL="0" indent="0">
              <a:spcBef>
                <a:spcPts val="2500"/>
              </a:spcBef>
              <a:buNone/>
            </a:pPr>
            <a:r>
              <a:rPr lang="en-US" sz="1400" b="1"/>
              <a:t>Memory Management</a:t>
            </a:r>
          </a:p>
          <a:p>
            <a:pPr marL="0" lvl="1" indent="0">
              <a:buNone/>
            </a:pPr>
            <a:r>
              <a:rPr lang="en-US" sz="1400"/>
              <a:t>Efficient memory management within Spark Core enhances performance and allows for handling large datasets effectively.</a:t>
            </a:r>
          </a:p>
          <a:p>
            <a:pPr marL="0" indent="0">
              <a:spcBef>
                <a:spcPts val="2500"/>
              </a:spcBef>
              <a:buNone/>
            </a:pPr>
            <a:r>
              <a:rPr lang="en-US" sz="1400" b="1"/>
              <a:t>Fault Recovery</a:t>
            </a:r>
          </a:p>
          <a:p>
            <a:pPr marL="0" lvl="1" indent="0">
              <a:buNone/>
            </a:pPr>
            <a:r>
              <a:rPr lang="en-US" sz="1400"/>
              <a:t>Spark Core features built-in fault recovery mechanisms to ensure reliability and continuity during data processing tasks.</a:t>
            </a:r>
            <a:endParaRPr lang="en-IN" sz="1400"/>
          </a:p>
        </p:txBody>
      </p:sp>
    </p:spTree>
    <p:extLst>
      <p:ext uri="{BB962C8B-B14F-4D97-AF65-F5344CB8AC3E}">
        <p14:creationId xmlns:p14="http://schemas.microsoft.com/office/powerpoint/2010/main" val="3243323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94636-4941-6D2E-EF3B-47FDDD0A436C}"/>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Spark SQL</a:t>
            </a:r>
          </a:p>
        </p:txBody>
      </p:sp>
      <p:pic>
        <p:nvPicPr>
          <p:cNvPr id="5" name="Content Placeholder 4" descr="Financial graphs on a dark display">
            <a:extLst>
              <a:ext uri="{FF2B5EF4-FFF2-40B4-BE49-F238E27FC236}">
                <a16:creationId xmlns:a16="http://schemas.microsoft.com/office/drawing/2014/main" id="{E196A4D2-3844-482A-B532-E39E0A8CA820}"/>
              </a:ext>
            </a:extLst>
          </p:cNvPr>
          <p:cNvPicPr>
            <a:picLocks noGrp="1" noChangeAspect="1"/>
          </p:cNvPicPr>
          <p:nvPr>
            <p:ph sz="half" idx="1"/>
          </p:nvPr>
        </p:nvPicPr>
        <p:blipFill>
          <a:blip r:embed="rId3"/>
          <a:srcRect l="21573" r="26866"/>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48F7FD3-62F2-2224-4439-D6B91B33299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Structured Data Module</a:t>
            </a:r>
          </a:p>
          <a:p>
            <a:pPr marL="0" lvl="1" indent="0">
              <a:buNone/>
            </a:pPr>
            <a:r>
              <a:rPr lang="en-US" sz="1400"/>
              <a:t>Spark SQL is designed for processing structured data efficiently within the Spark ecosystem, enabling effective data management.</a:t>
            </a:r>
          </a:p>
          <a:p>
            <a:pPr marL="0" indent="0">
              <a:spcBef>
                <a:spcPts val="2500"/>
              </a:spcBef>
              <a:buNone/>
            </a:pPr>
            <a:r>
              <a:rPr lang="en-US" sz="1400" b="1"/>
              <a:t>SQL Queries Integration</a:t>
            </a:r>
          </a:p>
          <a:p>
            <a:pPr marL="0" lvl="1" indent="0">
              <a:buNone/>
            </a:pPr>
            <a:r>
              <a:rPr lang="en-US" sz="1400"/>
              <a:t>It allows users to run SQL queries directly on data, combining traditional database capabilities with big data processing.</a:t>
            </a:r>
          </a:p>
          <a:p>
            <a:pPr marL="0" indent="0">
              <a:spcBef>
                <a:spcPts val="2500"/>
              </a:spcBef>
              <a:buNone/>
            </a:pPr>
            <a:r>
              <a:rPr lang="en-US" sz="1400" b="1"/>
              <a:t>DataFrames and Datasets</a:t>
            </a:r>
          </a:p>
          <a:p>
            <a:pPr marL="0" lvl="1" indent="0">
              <a:buNone/>
            </a:pPr>
            <a:r>
              <a:rPr lang="en-US" sz="1400"/>
              <a:t>Users can leverage DataFrames and Datasets for optimized data processing, making analytics more powerful and efficient.</a:t>
            </a:r>
            <a:endParaRPr lang="en-IN" sz="1400"/>
          </a:p>
        </p:txBody>
      </p:sp>
    </p:spTree>
    <p:extLst>
      <p:ext uri="{BB962C8B-B14F-4D97-AF65-F5344CB8AC3E}">
        <p14:creationId xmlns:p14="http://schemas.microsoft.com/office/powerpoint/2010/main" val="2968837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CE23B-34D2-0367-79AE-39505C24015C}"/>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a:t>Spark Streaming</a:t>
            </a:r>
          </a:p>
        </p:txBody>
      </p:sp>
      <p:sp>
        <p:nvSpPr>
          <p:cNvPr id="4" name="Content Placeholder 3">
            <a:extLst>
              <a:ext uri="{FF2B5EF4-FFF2-40B4-BE49-F238E27FC236}">
                <a16:creationId xmlns:a16="http://schemas.microsoft.com/office/drawing/2014/main" id="{DFA07A1A-F2A6-D613-A3E0-2AA8337A82F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Real-Time Data Processing</a:t>
            </a:r>
          </a:p>
          <a:p>
            <a:pPr marL="0" lvl="1" indent="0">
              <a:buNone/>
            </a:pPr>
            <a:r>
              <a:rPr lang="en-US" sz="1400"/>
              <a:t>Spark Streaming enables real-time data processing, allowing applications to handle data as it arrives instantly.</a:t>
            </a:r>
          </a:p>
          <a:p>
            <a:pPr marL="0" indent="0">
              <a:spcBef>
                <a:spcPts val="2500"/>
              </a:spcBef>
              <a:buNone/>
            </a:pPr>
            <a:r>
              <a:rPr lang="en-US" sz="1400" b="1"/>
              <a:t>Integration with Spark Core</a:t>
            </a:r>
          </a:p>
          <a:p>
            <a:pPr marL="0" lvl="1" indent="0">
              <a:buNone/>
            </a:pPr>
            <a:r>
              <a:rPr lang="en-US" sz="1400"/>
              <a:t>Seamless integration with Spark Core enhances its capabilities for real-time data applications, making it a powerful tool for developers.</a:t>
            </a:r>
          </a:p>
          <a:p>
            <a:pPr marL="0" indent="0">
              <a:spcBef>
                <a:spcPts val="2500"/>
              </a:spcBef>
              <a:buNone/>
            </a:pPr>
            <a:r>
              <a:rPr lang="en-US" sz="1400" b="1"/>
              <a:t>Building Streaming Applications</a:t>
            </a:r>
          </a:p>
          <a:p>
            <a:pPr marL="0" lvl="1" indent="0">
              <a:buNone/>
            </a:pPr>
            <a:r>
              <a:rPr lang="en-US" sz="1400"/>
              <a:t>Developers can create applications that process live data streams, facilitating timely decision-making and insights.</a:t>
            </a:r>
            <a:endParaRPr lang="en-IN" sz="1400"/>
          </a:p>
        </p:txBody>
      </p:sp>
      <p:pic>
        <p:nvPicPr>
          <p:cNvPr id="5" name="Content Placeholder 4" descr="3d illustration">
            <a:extLst>
              <a:ext uri="{FF2B5EF4-FFF2-40B4-BE49-F238E27FC236}">
                <a16:creationId xmlns:a16="http://schemas.microsoft.com/office/drawing/2014/main" id="{644C3326-31CD-4D16-9C27-276E6E0C6A19}"/>
              </a:ext>
            </a:extLst>
          </p:cNvPr>
          <p:cNvPicPr>
            <a:picLocks noGrp="1" noChangeAspect="1"/>
          </p:cNvPicPr>
          <p:nvPr>
            <p:ph sz="half" idx="1"/>
          </p:nvPr>
        </p:nvPicPr>
        <p:blipFill>
          <a:blip r:embed="rId3"/>
          <a:srcRect l="1690" r="15905"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239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5958FEC1-2489-8E7B-0E34-ADFB840F627A}"/>
              </a:ext>
            </a:extLst>
          </p:cNvPr>
          <p:cNvSpPr>
            <a:spLocks noGrp="1"/>
          </p:cNvSpPr>
          <p:nvPr>
            <p:ph type="ctrTitle"/>
          </p:nvPr>
        </p:nvSpPr>
        <p:spPr>
          <a:xfrm>
            <a:off x="559219" y="1115844"/>
            <a:ext cx="7680960" cy="4631911"/>
          </a:xfrm>
        </p:spPr>
        <p:txBody>
          <a:bodyPr anchor="b">
            <a:normAutofit/>
          </a:bodyPr>
          <a:lstStyle/>
          <a:p>
            <a:r>
              <a:rPr lang="en-IN" sz="6500"/>
              <a:t>Benefits of Using Spark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723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AC2D6-51A0-42DF-7AB5-F3A960D0894B}"/>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800"/>
              <a:t>Speed and Performance Advantages</a:t>
            </a:r>
          </a:p>
        </p:txBody>
      </p:sp>
      <p:pic>
        <p:nvPicPr>
          <p:cNvPr id="5" name="Content Placeholder 4" descr="3D rendered computer CPU chip concept: Technological background with blank space for additional text message. Software Bot to automatically find and book appointment for renewal/creation of a passport or national identity card.">
            <a:extLst>
              <a:ext uri="{FF2B5EF4-FFF2-40B4-BE49-F238E27FC236}">
                <a16:creationId xmlns:a16="http://schemas.microsoft.com/office/drawing/2014/main" id="{1FAAD4C8-19F2-4E07-B46F-4DB691E608A0}"/>
              </a:ext>
            </a:extLst>
          </p:cNvPr>
          <p:cNvPicPr>
            <a:picLocks noGrp="1" noChangeAspect="1"/>
          </p:cNvPicPr>
          <p:nvPr>
            <p:ph sz="half" idx="1"/>
          </p:nvPr>
        </p:nvPicPr>
        <p:blipFill>
          <a:blip r:embed="rId3"/>
          <a:srcRect l="19518" r="18306" b="1"/>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BDD82AF-CECF-CDB2-6CFF-4A2BEBA58AD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In-Memory Processing</a:t>
            </a:r>
          </a:p>
          <a:p>
            <a:pPr marL="0" lvl="1" indent="0">
              <a:buNone/>
            </a:pPr>
            <a:r>
              <a:rPr lang="en-US" sz="1400"/>
              <a:t>In-memory processing allows Spark to access data directly from memory, which greatly speeds up data retrieval and computation.</a:t>
            </a:r>
          </a:p>
          <a:p>
            <a:pPr marL="0" indent="0">
              <a:spcBef>
                <a:spcPts val="2500"/>
              </a:spcBef>
              <a:buNone/>
            </a:pPr>
            <a:r>
              <a:rPr lang="en-US" sz="1400" b="1"/>
              <a:t>Performance Over Traditional Frameworks</a:t>
            </a:r>
          </a:p>
          <a:p>
            <a:pPr marL="0" lvl="1" indent="0">
              <a:buNone/>
            </a:pPr>
            <a:r>
              <a:rPr lang="en-US" sz="1400"/>
              <a:t>Spark's architecture outperforms traditional disk-based systems, leading to faster execution times for data processing tasks.</a:t>
            </a:r>
            <a:endParaRPr lang="en-IN" sz="1400"/>
          </a:p>
        </p:txBody>
      </p:sp>
    </p:spTree>
    <p:extLst>
      <p:ext uri="{BB962C8B-B14F-4D97-AF65-F5344CB8AC3E}">
        <p14:creationId xmlns:p14="http://schemas.microsoft.com/office/powerpoint/2010/main" val="1819917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6B147-1AA6-AB83-05FB-0D707B55CB2A}"/>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Ease of Use and APIs</a:t>
            </a:r>
          </a:p>
        </p:txBody>
      </p:sp>
      <p:pic>
        <p:nvPicPr>
          <p:cNvPr id="5" name="Content Placeholder 4" descr="Side view of young female programmer using laptop. Female entrepreneur is working at desk. She is at office.">
            <a:extLst>
              <a:ext uri="{FF2B5EF4-FFF2-40B4-BE49-F238E27FC236}">
                <a16:creationId xmlns:a16="http://schemas.microsoft.com/office/drawing/2014/main" id="{21B5C68D-05E3-4F17-97E3-4FCBFC90D577}"/>
              </a:ext>
            </a:extLst>
          </p:cNvPr>
          <p:cNvPicPr>
            <a:picLocks noGrp="1" noChangeAspect="1"/>
          </p:cNvPicPr>
          <p:nvPr>
            <p:ph sz="half" idx="1"/>
          </p:nvPr>
        </p:nvPicPr>
        <p:blipFill>
          <a:blip r:embed="rId3"/>
          <a:srcRect r="16996" b="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336BD24-64E7-ABFA-1D94-72B70E855E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User-Friendly APIs</a:t>
            </a:r>
          </a:p>
          <a:p>
            <a:pPr marL="0" lvl="1" indent="0">
              <a:buNone/>
            </a:pPr>
            <a:r>
              <a:rPr lang="en-US" sz="1400"/>
              <a:t>Spark offers user-friendly APIs in multiple programming languages, catering to a wide range of developers.</a:t>
            </a:r>
          </a:p>
          <a:p>
            <a:pPr marL="0" indent="0">
              <a:spcBef>
                <a:spcPts val="2500"/>
              </a:spcBef>
              <a:buNone/>
            </a:pPr>
            <a:r>
              <a:rPr lang="en-US" sz="1400" b="1"/>
              <a:t>Enhanced Productivity</a:t>
            </a:r>
          </a:p>
          <a:p>
            <a:pPr marL="0" lvl="1" indent="0">
              <a:buNone/>
            </a:pPr>
            <a:r>
              <a:rPr lang="en-US" sz="1400"/>
              <a:t>The simplicity of Spark's APIs enables users to write code quickly and efficiently, leading to increased productivity.</a:t>
            </a:r>
            <a:endParaRPr lang="en-IN" sz="1400"/>
          </a:p>
        </p:txBody>
      </p:sp>
    </p:spTree>
    <p:extLst>
      <p:ext uri="{BB962C8B-B14F-4D97-AF65-F5344CB8AC3E}">
        <p14:creationId xmlns:p14="http://schemas.microsoft.com/office/powerpoint/2010/main" val="3425092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72A08E5-3174-F97D-90C6-09C65567B98F}"/>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400"/>
              <a:t>Versatility and Unified Processing Engine</a:t>
            </a:r>
          </a:p>
        </p:txBody>
      </p:sp>
      <p:pic>
        <p:nvPicPr>
          <p:cNvPr id="5" name="Content Placeholder 4" descr="Biomedical engineering robot in a lab">
            <a:extLst>
              <a:ext uri="{FF2B5EF4-FFF2-40B4-BE49-F238E27FC236}">
                <a16:creationId xmlns:a16="http://schemas.microsoft.com/office/drawing/2014/main" id="{0C20845B-4381-4FDD-ACF9-5728F4DBA467}"/>
              </a:ext>
            </a:extLst>
          </p:cNvPr>
          <p:cNvPicPr>
            <a:picLocks noGrp="1" noChangeAspect="1"/>
          </p:cNvPicPr>
          <p:nvPr>
            <p:ph sz="half" idx="1"/>
          </p:nvPr>
        </p:nvPicPr>
        <p:blipFill>
          <a:blip r:embed="rId3"/>
          <a:srcRect r="10499"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C88BA1E-AC09-AF58-9223-40A0B2478EF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Batch Processing</a:t>
            </a:r>
          </a:p>
          <a:p>
            <a:pPr marL="0" lvl="1" indent="0">
              <a:buNone/>
            </a:pPr>
            <a:r>
              <a:rPr lang="en-US" sz="1400"/>
              <a:t>Spark efficiently manages batch processing, enabling high-speed data analysis on large datasets using its powerful framework.</a:t>
            </a:r>
          </a:p>
          <a:p>
            <a:pPr marL="0" indent="0">
              <a:spcBef>
                <a:spcPts val="2500"/>
              </a:spcBef>
              <a:buNone/>
            </a:pPr>
            <a:r>
              <a:rPr lang="en-US" sz="1400" b="1"/>
              <a:t>Streaming Data</a:t>
            </a:r>
          </a:p>
          <a:p>
            <a:pPr marL="0" lvl="1" indent="0">
              <a:buNone/>
            </a:pPr>
            <a:r>
              <a:rPr lang="en-US" sz="1400"/>
              <a:t>With Spark, real-time data streaming is seamlessly integrated, allowing for instant data processing and analysis as it arrives.</a:t>
            </a:r>
          </a:p>
          <a:p>
            <a:pPr marL="0" indent="0">
              <a:spcBef>
                <a:spcPts val="2500"/>
              </a:spcBef>
              <a:buNone/>
            </a:pPr>
            <a:r>
              <a:rPr lang="en-US" sz="1400" b="1"/>
              <a:t>Machine Learning</a:t>
            </a:r>
          </a:p>
          <a:p>
            <a:pPr marL="0" lvl="1" indent="0">
              <a:buNone/>
            </a:pPr>
            <a:r>
              <a:rPr lang="en-US" sz="1400"/>
              <a:t>Spark includes robust machine learning capabilities, empowering users to build and deploy predictive models at scale.</a:t>
            </a:r>
          </a:p>
          <a:p>
            <a:pPr marL="0" indent="0">
              <a:spcBef>
                <a:spcPts val="2500"/>
              </a:spcBef>
              <a:buNone/>
            </a:pPr>
            <a:r>
              <a:rPr lang="en-US" sz="1400" b="1"/>
              <a:t>Graph Processing</a:t>
            </a:r>
          </a:p>
          <a:p>
            <a:pPr marL="0" lvl="1" indent="0">
              <a:buNone/>
            </a:pPr>
            <a:r>
              <a:rPr lang="en-US" sz="1400"/>
              <a:t>Spark's unified framework supports graph processing, allowing complex data relationships to be analyzed effectively.</a:t>
            </a:r>
            <a:endParaRPr lang="en-IN" sz="1400"/>
          </a:p>
        </p:txBody>
      </p:sp>
    </p:spTree>
    <p:extLst>
      <p:ext uri="{BB962C8B-B14F-4D97-AF65-F5344CB8AC3E}">
        <p14:creationId xmlns:p14="http://schemas.microsoft.com/office/powerpoint/2010/main" val="47289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871E3DD4-E95A-236B-6E96-F964C414FA42}"/>
              </a:ext>
            </a:extLst>
          </p:cNvPr>
          <p:cNvSpPr>
            <a:spLocks noGrp="1"/>
          </p:cNvSpPr>
          <p:nvPr>
            <p:ph type="ctrTitle"/>
          </p:nvPr>
        </p:nvSpPr>
        <p:spPr>
          <a:xfrm>
            <a:off x="559219" y="1115844"/>
            <a:ext cx="7680960" cy="4631911"/>
          </a:xfrm>
        </p:spPr>
        <p:txBody>
          <a:bodyPr anchor="b">
            <a:normAutofit/>
          </a:bodyPr>
          <a:lstStyle/>
          <a:p>
            <a:r>
              <a:rPr lang="en-IN" sz="6500"/>
              <a:t>Spark vs MapReduce vs Hadoop</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800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E5A8C-FC06-FFC1-1A4A-D896A2A3A9E6}"/>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Agenda for Apache Spark Presentation</a:t>
            </a:r>
          </a:p>
        </p:txBody>
      </p:sp>
      <p:pic>
        <p:nvPicPr>
          <p:cNvPr id="5" name="Content Placeholder 4" descr="File folder big data internet network cloud computing">
            <a:extLst>
              <a:ext uri="{FF2B5EF4-FFF2-40B4-BE49-F238E27FC236}">
                <a16:creationId xmlns:a16="http://schemas.microsoft.com/office/drawing/2014/main" id="{4455A594-AB26-4B65-8201-9125A7EF0688}"/>
              </a:ext>
            </a:extLst>
          </p:cNvPr>
          <p:cNvPicPr>
            <a:picLocks noGrp="1" noChangeAspect="1"/>
          </p:cNvPicPr>
          <p:nvPr>
            <p:ph sz="half" idx="1"/>
          </p:nvPr>
        </p:nvPicPr>
        <p:blipFill>
          <a:blip r:embed="rId3"/>
          <a:srcRect l="11089" r="11191"/>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03D9FF9-8F52-BDCB-8CE6-021E0D9869A7}"/>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r>
              <a:rPr lang="en-US"/>
              <a:t>Fundamentals of Apache Spark</a:t>
            </a:r>
          </a:p>
          <a:p>
            <a:r>
              <a:rPr lang="en-US"/>
              <a:t>Spark Architecture</a:t>
            </a:r>
          </a:p>
          <a:p>
            <a:r>
              <a:rPr lang="en-US"/>
              <a:t>Primary Components of Spark</a:t>
            </a:r>
          </a:p>
          <a:p>
            <a:r>
              <a:rPr lang="en-US"/>
              <a:t>Benefits of Using Spark</a:t>
            </a:r>
          </a:p>
          <a:p>
            <a:r>
              <a:rPr lang="en-US"/>
              <a:t>Spark vs MapReduce vs Hadoop</a:t>
            </a:r>
          </a:p>
          <a:p>
            <a:r>
              <a:rPr lang="en-US"/>
              <a:t>Setting Up Apache Spark</a:t>
            </a:r>
          </a:p>
        </p:txBody>
      </p:sp>
    </p:spTree>
    <p:extLst>
      <p:ext uri="{BB962C8B-B14F-4D97-AF65-F5344CB8AC3E}">
        <p14:creationId xmlns:p14="http://schemas.microsoft.com/office/powerpoint/2010/main" val="1202930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12167-C0C8-6B5C-AC2E-44E8C5C5B87D}"/>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Comparative Analysis of Spark and MapReduce</a:t>
            </a:r>
          </a:p>
        </p:txBody>
      </p:sp>
      <p:pic>
        <p:nvPicPr>
          <p:cNvPr id="5" name="Content Placeholder 4" descr="Global communication and collaboration intricately involving electronic ropes and keys through social networking of smart phones equipped with AI.">
            <a:extLst>
              <a:ext uri="{FF2B5EF4-FFF2-40B4-BE49-F238E27FC236}">
                <a16:creationId xmlns:a16="http://schemas.microsoft.com/office/drawing/2014/main" id="{445C33A9-DBE1-476E-B45C-378EB2B69C83}"/>
              </a:ext>
            </a:extLst>
          </p:cNvPr>
          <p:cNvPicPr>
            <a:picLocks noGrp="1" noChangeAspect="1"/>
          </p:cNvPicPr>
          <p:nvPr>
            <p:ph sz="half" idx="1"/>
          </p:nvPr>
        </p:nvPicPr>
        <p:blipFill>
          <a:blip r:embed="rId3"/>
          <a:srcRect l="26452" r="18482"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3DD13E3-4405-5C37-D6A1-D8E960699F9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Speed of Processing</a:t>
            </a:r>
          </a:p>
          <a:p>
            <a:pPr marL="0" lvl="1" indent="0">
              <a:buNone/>
            </a:pPr>
            <a:r>
              <a:rPr lang="en-US" sz="1400"/>
              <a:t>Spark's in-memory processing allows for significantly faster data processing compared to MapReduce's disk-based storage approach.</a:t>
            </a:r>
          </a:p>
          <a:p>
            <a:pPr marL="0" indent="0">
              <a:spcBef>
                <a:spcPts val="2500"/>
              </a:spcBef>
              <a:buNone/>
            </a:pPr>
            <a:r>
              <a:rPr lang="en-US" sz="1400" b="1"/>
              <a:t>Ease of Use</a:t>
            </a:r>
          </a:p>
          <a:p>
            <a:pPr marL="0" lvl="1" indent="0">
              <a:buNone/>
            </a:pPr>
            <a:r>
              <a:rPr lang="en-US" sz="1400"/>
              <a:t>Spark provides a more user-friendly API and higher-level abstractions than MapReduce, making it easier for developers to use.</a:t>
            </a:r>
          </a:p>
          <a:p>
            <a:pPr marL="0" indent="0">
              <a:spcBef>
                <a:spcPts val="2500"/>
              </a:spcBef>
              <a:buNone/>
            </a:pPr>
            <a:r>
              <a:rPr lang="en-US" sz="1400" b="1"/>
              <a:t>Data Processing Approaches</a:t>
            </a:r>
          </a:p>
          <a:p>
            <a:pPr marL="0" lvl="1" indent="0">
              <a:buNone/>
            </a:pPr>
            <a:r>
              <a:rPr lang="en-US" sz="1400"/>
              <a:t>Spark's in-memory processing contrasts with MapReduce's reliance on multiple disk I/O operations, affecting overall performance.</a:t>
            </a:r>
            <a:endParaRPr lang="en-IN" sz="1400"/>
          </a:p>
        </p:txBody>
      </p:sp>
    </p:spTree>
    <p:extLst>
      <p:ext uri="{BB962C8B-B14F-4D97-AF65-F5344CB8AC3E}">
        <p14:creationId xmlns:p14="http://schemas.microsoft.com/office/powerpoint/2010/main" val="2100122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34D17-3D33-5A31-4122-6BB0D3F3D329}"/>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Differences Between Spark and Hadoop</a:t>
            </a:r>
          </a:p>
        </p:txBody>
      </p:sp>
      <p:sp>
        <p:nvSpPr>
          <p:cNvPr id="4" name="Content Placeholder 3">
            <a:extLst>
              <a:ext uri="{FF2B5EF4-FFF2-40B4-BE49-F238E27FC236}">
                <a16:creationId xmlns:a16="http://schemas.microsoft.com/office/drawing/2014/main" id="{99CF056C-7786-8557-F7DC-3E8C4E89F72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Hadoop as Storage System</a:t>
            </a:r>
          </a:p>
          <a:p>
            <a:pPr marL="0" lvl="1" indent="0">
              <a:buNone/>
            </a:pPr>
            <a:r>
              <a:rPr lang="en-US" sz="1400"/>
              <a:t>Hadoop is primarily designed as a distributed storage system, enabling large-scale data storage across multiple nodes.</a:t>
            </a:r>
          </a:p>
          <a:p>
            <a:pPr marL="0" indent="0">
              <a:spcBef>
                <a:spcPts val="2500"/>
              </a:spcBef>
              <a:buNone/>
            </a:pPr>
            <a:r>
              <a:rPr lang="en-US" sz="1400" b="1"/>
              <a:t>Spark as Processing Engine</a:t>
            </a:r>
          </a:p>
          <a:p>
            <a:pPr marL="0" lvl="1" indent="0">
              <a:buNone/>
            </a:pPr>
            <a:r>
              <a:rPr lang="en-US" sz="1400"/>
              <a:t>Spark functions as a fast processing engine, allowing for real-time data processing and analytics on large datasets.</a:t>
            </a:r>
          </a:p>
          <a:p>
            <a:pPr marL="0" indent="0">
              <a:spcBef>
                <a:spcPts val="2500"/>
              </a:spcBef>
              <a:buNone/>
            </a:pPr>
            <a:r>
              <a:rPr lang="en-US" sz="1400" b="1"/>
              <a:t>Use Case Scenarios</a:t>
            </a:r>
          </a:p>
          <a:p>
            <a:pPr marL="0" lvl="1" indent="0">
              <a:buNone/>
            </a:pPr>
            <a:r>
              <a:rPr lang="en-US" sz="1400"/>
              <a:t>The differences in design lead to varying use case scenarios, with Hadoop suited for batch processing and Spark for real-time analytics.</a:t>
            </a:r>
            <a:endParaRPr lang="en-IN" sz="1400"/>
          </a:p>
        </p:txBody>
      </p:sp>
      <p:pic>
        <p:nvPicPr>
          <p:cNvPr id="5" name="Content Placeholder 4" descr="Searching files and documents concept on digital display">
            <a:extLst>
              <a:ext uri="{FF2B5EF4-FFF2-40B4-BE49-F238E27FC236}">
                <a16:creationId xmlns:a16="http://schemas.microsoft.com/office/drawing/2014/main" id="{41C6529B-5821-48E8-B4A4-A69343DC50F6}"/>
              </a:ext>
            </a:extLst>
          </p:cNvPr>
          <p:cNvPicPr>
            <a:picLocks noGrp="1" noChangeAspect="1"/>
          </p:cNvPicPr>
          <p:nvPr>
            <p:ph sz="half" idx="1"/>
          </p:nvPr>
        </p:nvPicPr>
        <p:blipFill>
          <a:blip r:embed="rId3"/>
          <a:srcRect l="20972" r="23403" b="-1"/>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894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BB4A-DC87-314E-96E0-5F961AFA845A}"/>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800"/>
              <a:t>Use Cases and Scenarios for Each Framework</a:t>
            </a:r>
          </a:p>
        </p:txBody>
      </p:sp>
      <p:pic>
        <p:nvPicPr>
          <p:cNvPr id="5" name="Content Placeholder 4" descr="Airplanes Flying as Graph Image">
            <a:extLst>
              <a:ext uri="{FF2B5EF4-FFF2-40B4-BE49-F238E27FC236}">
                <a16:creationId xmlns:a16="http://schemas.microsoft.com/office/drawing/2014/main" id="{656D61E7-46FC-4CE2-AFD7-378E96D42993}"/>
              </a:ext>
            </a:extLst>
          </p:cNvPr>
          <p:cNvPicPr>
            <a:picLocks noGrp="1" noChangeAspect="1"/>
          </p:cNvPicPr>
          <p:nvPr>
            <p:ph sz="half" idx="1"/>
          </p:nvPr>
        </p:nvPicPr>
        <p:blipFill>
          <a:blip r:embed="rId3"/>
          <a:srcRect r="10775" b="-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07C4ADE-F25C-BD9B-48A5-73D859F4783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Spark for Real-Time Analytics</a:t>
            </a:r>
          </a:p>
          <a:p>
            <a:pPr marL="0" lvl="1" indent="0">
              <a:buNone/>
            </a:pPr>
            <a:r>
              <a:rPr lang="en-US" sz="1400"/>
              <a:t>Spark excels in scenarios requiring real-time data processing and analytics, making it ideal for time-sensitive applications.</a:t>
            </a:r>
          </a:p>
          <a:p>
            <a:pPr marL="0" indent="0">
              <a:spcBef>
                <a:spcPts val="2500"/>
              </a:spcBef>
              <a:buNone/>
            </a:pPr>
            <a:r>
              <a:rPr lang="en-US" sz="1400" b="1"/>
              <a:t>Hadoop for Batch Processing</a:t>
            </a:r>
          </a:p>
          <a:p>
            <a:pPr marL="0" lvl="1" indent="0">
              <a:buNone/>
            </a:pPr>
            <a:r>
              <a:rPr lang="en-US" sz="1400"/>
              <a:t>Hadoop is designed for processing large datasets in batch mode, making it suitable for long-term data analysis and storage.</a:t>
            </a:r>
            <a:endParaRPr lang="en-IN" sz="1400"/>
          </a:p>
        </p:txBody>
      </p:sp>
    </p:spTree>
    <p:extLst>
      <p:ext uri="{BB962C8B-B14F-4D97-AF65-F5344CB8AC3E}">
        <p14:creationId xmlns:p14="http://schemas.microsoft.com/office/powerpoint/2010/main" val="3772165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CF83037-CB90-F996-ED1F-43F8737C2889}"/>
              </a:ext>
            </a:extLst>
          </p:cNvPr>
          <p:cNvSpPr>
            <a:spLocks noGrp="1"/>
          </p:cNvSpPr>
          <p:nvPr>
            <p:ph type="ctrTitle"/>
          </p:nvPr>
        </p:nvSpPr>
        <p:spPr>
          <a:xfrm>
            <a:off x="559219" y="1115844"/>
            <a:ext cx="7680960" cy="4631911"/>
          </a:xfrm>
        </p:spPr>
        <p:txBody>
          <a:bodyPr anchor="b">
            <a:normAutofit/>
          </a:bodyPr>
          <a:lstStyle/>
          <a:p>
            <a:r>
              <a:rPr lang="en-IN" sz="6500"/>
              <a:t>Setting Up Apache Spark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298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C28F8-95E3-9C34-7528-CBE5B6395F6F}"/>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Prerequisites for Spark Installation</a:t>
            </a:r>
          </a:p>
        </p:txBody>
      </p:sp>
      <p:sp>
        <p:nvSpPr>
          <p:cNvPr id="4" name="Content Placeholder 3">
            <a:extLst>
              <a:ext uri="{FF2B5EF4-FFF2-40B4-BE49-F238E27FC236}">
                <a16:creationId xmlns:a16="http://schemas.microsoft.com/office/drawing/2014/main" id="{01895DCE-275E-AE16-6E23-73E102258B6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a:t>Java Compatibility</a:t>
            </a:r>
          </a:p>
          <a:p>
            <a:pPr marL="0" lvl="1" indent="0">
              <a:buNone/>
            </a:pPr>
            <a:r>
              <a:rPr lang="en-US" sz="1400"/>
              <a:t>Ensure your system has a compatible version of Java installed, as it is essential for running Apache Spark.</a:t>
            </a:r>
          </a:p>
          <a:p>
            <a:pPr marL="0" indent="0">
              <a:spcBef>
                <a:spcPts val="2500"/>
              </a:spcBef>
              <a:buNone/>
            </a:pPr>
            <a:r>
              <a:rPr lang="en-US" sz="1400" b="1"/>
              <a:t>System Resource Requirements</a:t>
            </a:r>
          </a:p>
          <a:p>
            <a:pPr marL="0" lvl="1" indent="0">
              <a:buNone/>
            </a:pPr>
            <a:r>
              <a:rPr lang="en-US" sz="1400"/>
              <a:t>Verify that your system has adequate resources including memory and storage for optimal performance of Apache Spark.</a:t>
            </a:r>
            <a:endParaRPr lang="en-IN" sz="1400"/>
          </a:p>
        </p:txBody>
      </p:sp>
      <p:pic>
        <p:nvPicPr>
          <p:cNvPr id="5" name="Content Placeholder 4" descr="close up of computer chip">
            <a:extLst>
              <a:ext uri="{FF2B5EF4-FFF2-40B4-BE49-F238E27FC236}">
                <a16:creationId xmlns:a16="http://schemas.microsoft.com/office/drawing/2014/main" id="{67B9143E-B1E4-4401-BBBB-416415B49D74}"/>
              </a:ext>
            </a:extLst>
          </p:cNvPr>
          <p:cNvPicPr>
            <a:picLocks noGrp="1" noChangeAspect="1"/>
          </p:cNvPicPr>
          <p:nvPr>
            <p:ph sz="half" idx="1"/>
          </p:nvPr>
        </p:nvPicPr>
        <p:blipFill>
          <a:blip r:embed="rId3"/>
          <a:srcRect t="6963" r="-1" b="3798"/>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919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42E1701-89FC-FB80-C555-A286A1ED6B67}"/>
              </a:ext>
            </a:extLst>
          </p:cNvPr>
          <p:cNvSpPr>
            <a:spLocks noGrp="1"/>
          </p:cNvSpPr>
          <p:nvPr>
            <p:ph type="title"/>
          </p:nvPr>
        </p:nvSpPr>
        <p:spPr>
          <a:xfrm>
            <a:off x="640080" y="914400"/>
            <a:ext cx="3412998" cy="1839433"/>
          </a:xfrm>
        </p:spPr>
        <p:txBody>
          <a:bodyPr>
            <a:normAutofit/>
          </a:bodyPr>
          <a:lstStyle/>
          <a:p>
            <a:r>
              <a:rPr lang="en-IN" sz="3600"/>
              <a:t>Step-by-Step Installation Guide</a:t>
            </a:r>
          </a:p>
        </p:txBody>
      </p:sp>
      <p:graphicFrame>
        <p:nvGraphicFramePr>
          <p:cNvPr id="4" name="Content Placeholder 4">
            <a:extLst>
              <a:ext uri="{FF2B5EF4-FFF2-40B4-BE49-F238E27FC236}">
                <a16:creationId xmlns:a16="http://schemas.microsoft.com/office/drawing/2014/main" id="{1922ADBD-59C4-4C3A-876D-06E2E31E7FF5}"/>
              </a:ext>
            </a:extLst>
          </p:cNvPr>
          <p:cNvGraphicFramePr>
            <a:graphicFrameLocks noGrp="1"/>
          </p:cNvGraphicFramePr>
          <p:nvPr>
            <p:ph idx="1"/>
            <p:extLst>
              <p:ext uri="{D42A27DB-BD31-4B8C-83A1-F6EECF244321}">
                <p14:modId xmlns:p14="http://schemas.microsoft.com/office/powerpoint/2010/main" val="190605539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01498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9748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FBFA9-762E-8E34-279E-7E238C9EF58B}"/>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Configuring and Running Spark Applications</a:t>
            </a:r>
          </a:p>
        </p:txBody>
      </p:sp>
      <p:sp>
        <p:nvSpPr>
          <p:cNvPr id="4" name="Content Placeholder 3">
            <a:extLst>
              <a:ext uri="{FF2B5EF4-FFF2-40B4-BE49-F238E27FC236}">
                <a16:creationId xmlns:a16="http://schemas.microsoft.com/office/drawing/2014/main" id="{DDE516B1-FF17-71C8-FD93-B64FA9E9071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Importance of Configuration</a:t>
            </a:r>
          </a:p>
          <a:p>
            <a:pPr marL="0" lvl="1" indent="0">
              <a:buNone/>
            </a:pPr>
            <a:r>
              <a:rPr lang="en-US" sz="1400"/>
              <a:t>Proper configuration is essential for the successful execution of Spark applications, impacting performance and resource management.</a:t>
            </a:r>
          </a:p>
          <a:p>
            <a:pPr marL="0" indent="0">
              <a:spcBef>
                <a:spcPts val="2500"/>
              </a:spcBef>
              <a:buNone/>
            </a:pPr>
            <a:r>
              <a:rPr lang="en-US" sz="1400" b="1"/>
              <a:t>Configuring Spark Settings</a:t>
            </a:r>
          </a:p>
          <a:p>
            <a:pPr marL="0" lvl="1" indent="0">
              <a:buNone/>
            </a:pPr>
            <a:r>
              <a:rPr lang="en-US" sz="1400"/>
              <a:t>Learn how to adjust Spark settings to optimize performance based on your application needs and resources available.</a:t>
            </a:r>
          </a:p>
          <a:p>
            <a:pPr marL="0" indent="0">
              <a:spcBef>
                <a:spcPts val="2500"/>
              </a:spcBef>
              <a:buNone/>
            </a:pPr>
            <a:r>
              <a:rPr lang="en-US" sz="1400" b="1"/>
              <a:t>Executing Spark Applications</a:t>
            </a:r>
          </a:p>
          <a:p>
            <a:pPr marL="0" lvl="1" indent="0">
              <a:buNone/>
            </a:pPr>
            <a:r>
              <a:rPr lang="en-US" sz="1400"/>
              <a:t>Understand the process of running Spark applications effectively, ensuring smooth operation and efficient resource utilization.</a:t>
            </a:r>
            <a:endParaRPr lang="en-IN" sz="1400"/>
          </a:p>
        </p:txBody>
      </p:sp>
      <p:pic>
        <p:nvPicPr>
          <p:cNvPr id="5" name="Content Placeholder 4" descr="Medical interface of the future, a system for managing medical data obtained by scanning and visualizing the neural network of the human brain. The medicine of the future should have all modern methods of diagnosis and therapy, as well as high-tech equipment.">
            <a:extLst>
              <a:ext uri="{FF2B5EF4-FFF2-40B4-BE49-F238E27FC236}">
                <a16:creationId xmlns:a16="http://schemas.microsoft.com/office/drawing/2014/main" id="{6E615083-EB97-46F6-B968-D4306AF105A3}"/>
              </a:ext>
            </a:extLst>
          </p:cNvPr>
          <p:cNvPicPr>
            <a:picLocks noGrp="1" noChangeAspect="1"/>
          </p:cNvPicPr>
          <p:nvPr>
            <p:ph sz="half" idx="1"/>
          </p:nvPr>
        </p:nvPicPr>
        <p:blipFill>
          <a:blip r:embed="rId3"/>
          <a:srcRect l="29313" r="27218" b="-1"/>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3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6E98F4E-6FF6-CB3E-950A-BC8BE1671320}"/>
              </a:ext>
            </a:extLst>
          </p:cNvPr>
          <p:cNvSpPr>
            <a:spLocks noGrp="1"/>
          </p:cNvSpPr>
          <p:nvPr>
            <p:ph type="title"/>
          </p:nvPr>
        </p:nvSpPr>
        <p:spPr>
          <a:xfrm>
            <a:off x="640079" y="1572768"/>
            <a:ext cx="8162176" cy="1406993"/>
          </a:xfrm>
        </p:spPr>
        <p:txBody>
          <a:bodyPr anchor="b">
            <a:normAutofit/>
          </a:bodyPr>
          <a:lstStyle/>
          <a:p>
            <a:r>
              <a:rPr lang="en-IN" sz="6000"/>
              <a:t>Conclusion</a:t>
            </a:r>
          </a:p>
        </p:txBody>
      </p:sp>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CAF2927C-320D-1448-7A60-EEADE3714413}"/>
              </a:ext>
            </a:extLst>
          </p:cNvPr>
          <p:cNvGraphicFramePr>
            <a:graphicFrameLocks noGrp="1"/>
          </p:cNvGraphicFramePr>
          <p:nvPr>
            <p:ph idx="1"/>
            <p:extLst>
              <p:ext uri="{D42A27DB-BD31-4B8C-83A1-F6EECF244321}">
                <p14:modId xmlns:p14="http://schemas.microsoft.com/office/powerpoint/2010/main" val="71832098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3679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900D974-0B9C-6C68-59EF-9983BFF6370B}"/>
              </a:ext>
            </a:extLst>
          </p:cNvPr>
          <p:cNvSpPr>
            <a:spLocks noGrp="1"/>
          </p:cNvSpPr>
          <p:nvPr>
            <p:ph type="ctrTitle"/>
          </p:nvPr>
        </p:nvSpPr>
        <p:spPr>
          <a:xfrm>
            <a:off x="559219" y="1115844"/>
            <a:ext cx="7680960" cy="4631911"/>
          </a:xfrm>
        </p:spPr>
        <p:txBody>
          <a:bodyPr anchor="b">
            <a:normAutofit/>
          </a:bodyPr>
          <a:lstStyle/>
          <a:p>
            <a:r>
              <a:rPr lang="en-IN" sz="6500"/>
              <a:t>Fundamentals of Apache Spark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89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75FB8-C5D5-37E9-2006-DC2791F52652}"/>
              </a:ext>
            </a:extLst>
          </p:cNvPr>
          <p:cNvSpPr>
            <a:spLocks noGrp="1"/>
          </p:cNvSpPr>
          <p:nvPr>
            <p:ph type="title"/>
          </p:nvPr>
        </p:nvSpPr>
        <p:spPr>
          <a:xfrm>
            <a:off x="640080" y="1371600"/>
            <a:ext cx="5737859" cy="1097280"/>
          </a:xfrm>
        </p:spPr>
        <p:txBody>
          <a:bodyPr vert="horz" lIns="91440" tIns="45720" rIns="91440" bIns="45720" rtlCol="0" anchor="t">
            <a:normAutofit/>
          </a:bodyPr>
          <a:lstStyle/>
          <a:p>
            <a:pPr>
              <a:lnSpc>
                <a:spcPct val="90000"/>
              </a:lnSpc>
            </a:pPr>
            <a:r>
              <a:rPr lang="en-US" sz="3400"/>
              <a:t>Introduction to Apache Spark</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CD765A6-CC7F-B477-FB22-B6A7DB0DAB4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spcBef>
                <a:spcPts val="2500"/>
              </a:spcBef>
              <a:buNone/>
            </a:pPr>
            <a:r>
              <a:rPr lang="en-US" sz="1400" b="1"/>
              <a:t>Fast Data Processing</a:t>
            </a:r>
          </a:p>
          <a:p>
            <a:pPr marL="0" lvl="1" indent="0">
              <a:buNone/>
            </a:pPr>
            <a:r>
              <a:rPr lang="en-US" sz="1400"/>
              <a:t>Apache Spark is built for speed, enabling quick processing of large data sets across various platforms.</a:t>
            </a:r>
          </a:p>
          <a:p>
            <a:pPr marL="0" indent="0">
              <a:spcBef>
                <a:spcPts val="2500"/>
              </a:spcBef>
              <a:buNone/>
            </a:pPr>
            <a:r>
              <a:rPr lang="en-US" sz="1400" b="1"/>
              <a:t>General-Purpose Framework</a:t>
            </a:r>
          </a:p>
          <a:p>
            <a:pPr marL="0" lvl="1" indent="0">
              <a:buNone/>
            </a:pPr>
            <a:r>
              <a:rPr lang="en-US" sz="1400"/>
              <a:t>Spark serves as a general-purpose framework that supports a variety of data processing tasks like batch and stream processing.</a:t>
            </a:r>
          </a:p>
          <a:p>
            <a:pPr marL="0" indent="0">
              <a:spcBef>
                <a:spcPts val="2500"/>
              </a:spcBef>
              <a:buNone/>
            </a:pPr>
            <a:r>
              <a:rPr lang="en-US" sz="1400" b="1"/>
              <a:t>Multi-Language Support</a:t>
            </a:r>
          </a:p>
          <a:p>
            <a:pPr marL="0" lvl="1" indent="0">
              <a:buNone/>
            </a:pPr>
            <a:r>
              <a:rPr lang="en-US" sz="1400"/>
              <a:t>It provides APIs in Java, Scala, Python, and R, making it accessible for various programming communities.</a:t>
            </a:r>
            <a:endParaRPr lang="en-IN" sz="1400"/>
          </a:p>
        </p:txBody>
      </p:sp>
      <p:pic>
        <p:nvPicPr>
          <p:cNvPr id="5" name="Content Placeholder 4" descr="Young Asian woman software developers mentor leader manager talking to executive team analyzing source code in office at night. Programmer development concept.">
            <a:extLst>
              <a:ext uri="{FF2B5EF4-FFF2-40B4-BE49-F238E27FC236}">
                <a16:creationId xmlns:a16="http://schemas.microsoft.com/office/drawing/2014/main" id="{C0A0C2BE-6AD4-42B1-99E8-AE020A972943}"/>
              </a:ext>
            </a:extLst>
          </p:cNvPr>
          <p:cNvPicPr>
            <a:picLocks noGrp="1" noChangeAspect="1"/>
          </p:cNvPicPr>
          <p:nvPr>
            <p:ph sz="half" idx="1"/>
          </p:nvPr>
        </p:nvPicPr>
        <p:blipFill>
          <a:blip r:embed="rId3"/>
          <a:stretch>
            <a:fillRect/>
          </a:stretch>
        </p:blipFill>
        <p:spPr>
          <a:xfrm>
            <a:off x="7155179" y="3838812"/>
            <a:ext cx="4375829" cy="2461403"/>
          </a:xfrm>
          <a:prstGeom prst="rect">
            <a:avLst/>
          </a:prstGeom>
        </p:spPr>
      </p:pic>
    </p:spTree>
    <p:extLst>
      <p:ext uri="{BB962C8B-B14F-4D97-AF65-F5344CB8AC3E}">
        <p14:creationId xmlns:p14="http://schemas.microsoft.com/office/powerpoint/2010/main" val="4021522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07087-DF42-5497-8AA8-36BF68172212}"/>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sz="3700"/>
              <a:t>Key Features and Capabilities</a:t>
            </a:r>
          </a:p>
        </p:txBody>
      </p:sp>
      <p:sp>
        <p:nvSpPr>
          <p:cNvPr id="4" name="Content Placeholder 3">
            <a:extLst>
              <a:ext uri="{FF2B5EF4-FFF2-40B4-BE49-F238E27FC236}">
                <a16:creationId xmlns:a16="http://schemas.microsoft.com/office/drawing/2014/main" id="{012932F6-011B-FCF9-B553-854C730225F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In-Memory Data Processing</a:t>
            </a:r>
          </a:p>
          <a:p>
            <a:pPr marL="0" lvl="1" indent="0">
              <a:buNone/>
            </a:pPr>
            <a:r>
              <a:rPr lang="en-US" sz="1400"/>
              <a:t>Apache Spark's in-memory data processing allows for faster data access and computations, significantly improving performance for big data tasks.</a:t>
            </a:r>
          </a:p>
          <a:p>
            <a:pPr marL="0" indent="0">
              <a:spcBef>
                <a:spcPts val="2500"/>
              </a:spcBef>
              <a:buNone/>
            </a:pPr>
            <a:r>
              <a:rPr lang="en-US" sz="1400" b="1"/>
              <a:t>Fault Tolerance</a:t>
            </a:r>
          </a:p>
          <a:p>
            <a:pPr marL="0" lvl="1" indent="0">
              <a:buNone/>
            </a:pPr>
            <a:r>
              <a:rPr lang="en-US" sz="1400"/>
              <a:t>Spark provides built-in fault tolerance, ensuring that data is not lost and tasks can recover from failures efficiently.</a:t>
            </a:r>
          </a:p>
          <a:p>
            <a:pPr marL="0" indent="0">
              <a:spcBef>
                <a:spcPts val="2500"/>
              </a:spcBef>
              <a:buNone/>
            </a:pPr>
            <a:r>
              <a:rPr lang="en-US" sz="1400" b="1"/>
              <a:t>Ease of Integration</a:t>
            </a:r>
          </a:p>
          <a:p>
            <a:pPr marL="0" lvl="1" indent="0">
              <a:buNone/>
            </a:pPr>
            <a:r>
              <a:rPr lang="en-US" sz="1400"/>
              <a:t>The platform easily integrates with various data sources such as Hadoop, SQL databases, and cloud storage, enhancing its versatility.</a:t>
            </a:r>
            <a:endParaRPr lang="en-IN" sz="1400"/>
          </a:p>
        </p:txBody>
      </p:sp>
      <p:pic>
        <p:nvPicPr>
          <p:cNvPr id="5" name="Content Placeholder 4" descr="abstract programm binary code  and colored array cube Database">
            <a:extLst>
              <a:ext uri="{FF2B5EF4-FFF2-40B4-BE49-F238E27FC236}">
                <a16:creationId xmlns:a16="http://schemas.microsoft.com/office/drawing/2014/main" id="{78166B73-EF3E-48B6-8C00-C66FC181D464}"/>
              </a:ext>
            </a:extLst>
          </p:cNvPr>
          <p:cNvPicPr>
            <a:picLocks noGrp="1" noChangeAspect="1"/>
          </p:cNvPicPr>
          <p:nvPr>
            <p:ph sz="half" idx="1"/>
          </p:nvPr>
        </p:nvPicPr>
        <p:blipFill>
          <a:blip r:embed="rId3"/>
          <a:srcRect l="48932" r="799"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7051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B2FB953-DE3C-491B-1ACA-12D8C41A9B90}"/>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100"/>
              <a:t>Understanding RDDs (Resilient Distributed Datasets)</a:t>
            </a:r>
          </a:p>
        </p:txBody>
      </p:sp>
      <p:pic>
        <p:nvPicPr>
          <p:cNvPr id="5" name="Content Placeholder 4" descr="Copying">
            <a:extLst>
              <a:ext uri="{FF2B5EF4-FFF2-40B4-BE49-F238E27FC236}">
                <a16:creationId xmlns:a16="http://schemas.microsoft.com/office/drawing/2014/main" id="{6AC6CF16-A8CA-47E0-A82E-D28B1BF1E0F5}"/>
              </a:ext>
            </a:extLst>
          </p:cNvPr>
          <p:cNvPicPr>
            <a:picLocks noGrp="1" noChangeAspect="1"/>
          </p:cNvPicPr>
          <p:nvPr>
            <p:ph sz="half" idx="1"/>
          </p:nvPr>
        </p:nvPicPr>
        <p:blipFill>
          <a:blip r:embed="rId3"/>
          <a:srcRect r="-2" b="559"/>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4D5C77E-5D3C-ADF3-D5A6-91B8BF4CF9B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Fundamental Building Blocks</a:t>
            </a:r>
          </a:p>
          <a:p>
            <a:pPr marL="0" lvl="1" indent="0">
              <a:buNone/>
            </a:pPr>
            <a:r>
              <a:rPr lang="en-US" sz="1400"/>
              <a:t>RDDs serve as the core abstraction for processing data in Apache Spark, enabling efficient parallel processing.</a:t>
            </a:r>
          </a:p>
          <a:p>
            <a:pPr marL="0" indent="0">
              <a:spcBef>
                <a:spcPts val="2500"/>
              </a:spcBef>
              <a:buNone/>
            </a:pPr>
            <a:r>
              <a:rPr lang="en-US" sz="1400" b="1"/>
              <a:t>Parallel Data Processing</a:t>
            </a:r>
          </a:p>
          <a:p>
            <a:pPr marL="0" lvl="1" indent="0">
              <a:buNone/>
            </a:pPr>
            <a:r>
              <a:rPr lang="en-US" sz="1400"/>
              <a:t>RDDs allow data to be processed in parallel across a cluster, significantly improving computation speed and efficiency.</a:t>
            </a:r>
          </a:p>
          <a:p>
            <a:pPr marL="0" indent="0">
              <a:spcBef>
                <a:spcPts val="2500"/>
              </a:spcBef>
              <a:buNone/>
            </a:pPr>
            <a:r>
              <a:rPr lang="en-US" sz="1400" b="1"/>
              <a:t>Fault Tolerance</a:t>
            </a:r>
          </a:p>
          <a:p>
            <a:pPr marL="0" lvl="1" indent="0">
              <a:buNone/>
            </a:pPr>
            <a:r>
              <a:rPr lang="en-US" sz="1400"/>
              <a:t>One of the key features of RDDs is fault tolerance, allowing systems to recover from failures automatically.</a:t>
            </a:r>
          </a:p>
          <a:p>
            <a:pPr marL="0" indent="0">
              <a:spcBef>
                <a:spcPts val="2500"/>
              </a:spcBef>
              <a:buNone/>
            </a:pPr>
            <a:r>
              <a:rPr lang="en-US" sz="1400" b="1"/>
              <a:t>Automatic Data Distribution</a:t>
            </a:r>
          </a:p>
          <a:p>
            <a:pPr marL="0" lvl="1" indent="0">
              <a:buNone/>
            </a:pPr>
            <a:r>
              <a:rPr lang="en-US" sz="1400"/>
              <a:t>RDDs handle automatic data distribution across nodes in a cluster, simplifying the management of distributed data.</a:t>
            </a:r>
            <a:endParaRPr lang="en-IN" sz="1400"/>
          </a:p>
        </p:txBody>
      </p:sp>
    </p:spTree>
    <p:extLst>
      <p:ext uri="{BB962C8B-B14F-4D97-AF65-F5344CB8AC3E}">
        <p14:creationId xmlns:p14="http://schemas.microsoft.com/office/powerpoint/2010/main" val="2950394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0842B71-EF25-ACFB-9887-C20A73E51814}"/>
              </a:ext>
            </a:extLst>
          </p:cNvPr>
          <p:cNvSpPr>
            <a:spLocks noGrp="1"/>
          </p:cNvSpPr>
          <p:nvPr>
            <p:ph type="ctrTitle"/>
          </p:nvPr>
        </p:nvSpPr>
        <p:spPr>
          <a:xfrm>
            <a:off x="559219" y="1115844"/>
            <a:ext cx="7680960" cy="4631911"/>
          </a:xfrm>
        </p:spPr>
        <p:txBody>
          <a:bodyPr anchor="b">
            <a:normAutofit/>
          </a:bodyPr>
          <a:lstStyle/>
          <a:p>
            <a:r>
              <a:rPr lang="en-IN" sz="6500"/>
              <a:t>Spark Architecture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482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BC328-EA36-7109-FAF1-C154BA045ED3}"/>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Core Components of Spark Architecture</a:t>
            </a:r>
          </a:p>
        </p:txBody>
      </p:sp>
      <p:pic>
        <p:nvPicPr>
          <p:cNvPr id="5" name="Content Placeholder 4" descr="Desktop computers connected in a network.See all my">
            <a:extLst>
              <a:ext uri="{FF2B5EF4-FFF2-40B4-BE49-F238E27FC236}">
                <a16:creationId xmlns:a16="http://schemas.microsoft.com/office/drawing/2014/main" id="{AE509311-3058-487A-BD3D-70E27D9DE1BD}"/>
              </a:ext>
            </a:extLst>
          </p:cNvPr>
          <p:cNvPicPr>
            <a:picLocks noGrp="1" noChangeAspect="1"/>
          </p:cNvPicPr>
          <p:nvPr>
            <p:ph sz="half" idx="1"/>
          </p:nvPr>
        </p:nvPicPr>
        <p:blipFill>
          <a:blip r:embed="rId3"/>
          <a:srcRect l="4017" r="2718"/>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CBC786F-0B87-29A0-8E3A-6D55B0443BA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lnSpc>
                <a:spcPct val="110000"/>
              </a:lnSpc>
              <a:spcBef>
                <a:spcPts val="2500"/>
              </a:spcBef>
              <a:buNone/>
            </a:pPr>
            <a:r>
              <a:rPr lang="en-US" sz="1400" b="1"/>
              <a:t>Driver Component</a:t>
            </a:r>
          </a:p>
          <a:p>
            <a:pPr marL="0" lvl="1" indent="0">
              <a:lnSpc>
                <a:spcPct val="110000"/>
              </a:lnSpc>
              <a:buNone/>
            </a:pPr>
            <a:r>
              <a:rPr lang="en-US" sz="1400"/>
              <a:t>The Driver is the master process that orchestrates the entire Spark application, managing the execution of tasks and resource allocation.</a:t>
            </a:r>
          </a:p>
          <a:p>
            <a:pPr marL="0" indent="0">
              <a:lnSpc>
                <a:spcPct val="110000"/>
              </a:lnSpc>
              <a:spcBef>
                <a:spcPts val="2500"/>
              </a:spcBef>
              <a:buNone/>
            </a:pPr>
            <a:r>
              <a:rPr lang="en-US" sz="1400" b="1"/>
              <a:t>Cluster Manager</a:t>
            </a:r>
          </a:p>
          <a:p>
            <a:pPr marL="0" lvl="1" indent="0">
              <a:lnSpc>
                <a:spcPct val="110000"/>
              </a:lnSpc>
              <a:buNone/>
            </a:pPr>
            <a:r>
              <a:rPr lang="en-US" sz="1400"/>
              <a:t>The Cluster Manager is responsible for managing the resources across the cluster, allocating them to various applications and ensuring efficient execution.</a:t>
            </a:r>
          </a:p>
          <a:p>
            <a:pPr marL="0" indent="0">
              <a:lnSpc>
                <a:spcPct val="110000"/>
              </a:lnSpc>
              <a:spcBef>
                <a:spcPts val="2500"/>
              </a:spcBef>
              <a:buNone/>
            </a:pPr>
            <a:r>
              <a:rPr lang="en-US" sz="1400" b="1"/>
              <a:t>Executors</a:t>
            </a:r>
          </a:p>
          <a:p>
            <a:pPr marL="0" lvl="1" indent="0">
              <a:lnSpc>
                <a:spcPct val="110000"/>
              </a:lnSpc>
              <a:buNone/>
            </a:pPr>
            <a:r>
              <a:rPr lang="en-US" sz="1400"/>
              <a:t>Executors are worker nodes that execute tasks and store data for the Spark application, playing a crucial role in parallel processing.</a:t>
            </a:r>
            <a:endParaRPr lang="en-IN" sz="1400"/>
          </a:p>
        </p:txBody>
      </p:sp>
    </p:spTree>
    <p:extLst>
      <p:ext uri="{BB962C8B-B14F-4D97-AF65-F5344CB8AC3E}">
        <p14:creationId xmlns:p14="http://schemas.microsoft.com/office/powerpoint/2010/main" val="2270859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D6817-291B-208C-3450-5F9933F0846E}"/>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Details of the Spark Execution Model</a:t>
            </a:r>
          </a:p>
        </p:txBody>
      </p:sp>
      <p:sp>
        <p:nvSpPr>
          <p:cNvPr id="4" name="Content Placeholder 3">
            <a:extLst>
              <a:ext uri="{FF2B5EF4-FFF2-40B4-BE49-F238E27FC236}">
                <a16:creationId xmlns:a16="http://schemas.microsoft.com/office/drawing/2014/main" id="{A1C7110E-515F-F65A-F382-21377E485BA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Efficiency and Speed</a:t>
            </a:r>
          </a:p>
          <a:p>
            <a:pPr marL="0" lvl="1" indent="0">
              <a:buNone/>
            </a:pPr>
            <a:r>
              <a:rPr lang="en-US" sz="1400"/>
              <a:t>The Spark execution model emphasizes efficiency and speed by optimizing how tasks are processed.</a:t>
            </a:r>
          </a:p>
          <a:p>
            <a:pPr marL="0" indent="0">
              <a:spcBef>
                <a:spcPts val="2500"/>
              </a:spcBef>
              <a:buNone/>
            </a:pPr>
            <a:r>
              <a:rPr lang="en-US" sz="1400" b="1"/>
              <a:t>Task Division</a:t>
            </a:r>
          </a:p>
          <a:p>
            <a:pPr marL="0" lvl="1" indent="0">
              <a:buNone/>
            </a:pPr>
            <a:r>
              <a:rPr lang="en-US" sz="1400"/>
              <a:t>Tasks in Spark are divided into stages, allowing for organized and manageable execution.</a:t>
            </a:r>
          </a:p>
          <a:p>
            <a:pPr marL="0" indent="0">
              <a:spcBef>
                <a:spcPts val="2500"/>
              </a:spcBef>
              <a:buNone/>
            </a:pPr>
            <a:r>
              <a:rPr lang="en-US" sz="1400" b="1"/>
              <a:t>Parallel Execution</a:t>
            </a:r>
          </a:p>
          <a:p>
            <a:pPr marL="0" lvl="1" indent="0">
              <a:buNone/>
            </a:pPr>
            <a:r>
              <a:rPr lang="en-US" sz="1400"/>
              <a:t>By executing tasks in parallel, Spark maximizes resource utilization, leading to faster processing times.</a:t>
            </a:r>
            <a:endParaRPr lang="en-IN" sz="1400"/>
          </a:p>
        </p:txBody>
      </p:sp>
      <p:pic>
        <p:nvPicPr>
          <p:cNvPr id="5" name="Content Placeholder 4" descr="http://2.bp.blogspot.com/_nfGE6pTtBkA/TVBSUyGQ7fI/AAAAAAAAADo/EhooIG5YSrc/s1600/competition%2Bbanner.jpg">
            <a:extLst>
              <a:ext uri="{FF2B5EF4-FFF2-40B4-BE49-F238E27FC236}">
                <a16:creationId xmlns:a16="http://schemas.microsoft.com/office/drawing/2014/main" id="{C5C902CD-FFD7-431B-88B6-5DA8D1EC82F5}"/>
              </a:ext>
            </a:extLst>
          </p:cNvPr>
          <p:cNvPicPr>
            <a:picLocks noGrp="1" noChangeAspect="1"/>
          </p:cNvPicPr>
          <p:nvPr>
            <p:ph sz="half" idx="1"/>
          </p:nvPr>
        </p:nvPicPr>
        <p:blipFill>
          <a:blip r:embed="rId3"/>
          <a:srcRect l="26748" r="11447"/>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69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2271</Words>
  <Application>Microsoft Office PowerPoint</Application>
  <PresentationFormat>Widescreen</PresentationFormat>
  <Paragraphs>200</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Bierstadt</vt:lpstr>
      <vt:lpstr>Grandview Display</vt:lpstr>
      <vt:lpstr>DashVTI</vt:lpstr>
      <vt:lpstr>Understanding Apache Spark: Fundamentals, Architecture, and Comparative Analysis</vt:lpstr>
      <vt:lpstr>Agenda for Apache Spark Presentation</vt:lpstr>
      <vt:lpstr>Fundamentals of Apache Spark</vt:lpstr>
      <vt:lpstr>Introduction to Apache Spark</vt:lpstr>
      <vt:lpstr>Key Features and Capabilities</vt:lpstr>
      <vt:lpstr>Understanding RDDs (Resilient Distributed Datasets)</vt:lpstr>
      <vt:lpstr>Spark Architecture</vt:lpstr>
      <vt:lpstr>Core Components of Spark Architecture</vt:lpstr>
      <vt:lpstr>Details of the Spark Execution Model</vt:lpstr>
      <vt:lpstr>Role of Spark Driver and Executors</vt:lpstr>
      <vt:lpstr>Primary Components of Spark</vt:lpstr>
      <vt:lpstr>Spark Core</vt:lpstr>
      <vt:lpstr>Spark SQL</vt:lpstr>
      <vt:lpstr>Spark Streaming</vt:lpstr>
      <vt:lpstr>Benefits of Using Spark</vt:lpstr>
      <vt:lpstr>Speed and Performance Advantages</vt:lpstr>
      <vt:lpstr>Ease of Use and APIs</vt:lpstr>
      <vt:lpstr>Versatility and Unified Processing Engine</vt:lpstr>
      <vt:lpstr>Spark vs MapReduce vs Hadoop</vt:lpstr>
      <vt:lpstr>Comparative Analysis of Spark and MapReduce</vt:lpstr>
      <vt:lpstr>Differences Between Spark and Hadoop</vt:lpstr>
      <vt:lpstr>Use Cases and Scenarios for Each Framework</vt:lpstr>
      <vt:lpstr>Setting Up Apache Spark</vt:lpstr>
      <vt:lpstr>Prerequisites for Spark Installation</vt:lpstr>
      <vt:lpstr>Step-by-Step Installation Guide</vt:lpstr>
      <vt:lpstr>Configuring and Running Spark 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Shah</dc:creator>
  <cp:lastModifiedBy>Nikhil Shah</cp:lastModifiedBy>
  <cp:revision>1</cp:revision>
  <dcterms:created xsi:type="dcterms:W3CDTF">2025-04-21T02:55:59Z</dcterms:created>
  <dcterms:modified xsi:type="dcterms:W3CDTF">2025-04-21T03:00:47Z</dcterms:modified>
</cp:coreProperties>
</file>