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ploring GCP Cloud Datastore: A Scalable and NoSQL Database Service" id="{65C11C03-E75D-41B8-8974-3DC5809D4FD0}">
          <p14:sldIdLst>
            <p14:sldId id="2561"/>
            <p14:sldId id="2562"/>
          </p14:sldIdLst>
        </p14:section>
        <p14:section name="Introduction to GCP Cloud Datastore" id="{1632F46A-C39A-4E1B-9730-CA932D56D4A2}">
          <p14:sldIdLst>
            <p14:sldId id="2563"/>
            <p14:sldId id="2564"/>
            <p14:sldId id="2565"/>
            <p14:sldId id="2566"/>
          </p14:sldIdLst>
        </p14:section>
        <p14:section name="Architecture and Data Model" id="{7C030052-D26D-4B6A-A8E0-20EBFD84E3D0}">
          <p14:sldIdLst>
            <p14:sldId id="2567"/>
            <p14:sldId id="2568"/>
            <p14:sldId id="2569"/>
            <p14:sldId id="2570"/>
          </p14:sldIdLst>
        </p14:section>
        <p14:section name="Getting Started with Cloud Datastore" id="{D6D2CADF-2C59-4EE8-8B06-29C850DEEFEB}">
          <p14:sldIdLst>
            <p14:sldId id="2571"/>
            <p14:sldId id="2572"/>
            <p14:sldId id="2573"/>
            <p14:sldId id="2574"/>
          </p14:sldIdLst>
        </p14:section>
        <p14:section name="Use Cases and Best Practices" id="{46BBD659-446C-42F2-B625-7645478D532B}">
          <p14:sldIdLst>
            <p14:sldId id="2575"/>
            <p14:sldId id="2576"/>
            <p14:sldId id="2577"/>
            <p14:sldId id="2578"/>
          </p14:sldIdLst>
        </p14:section>
        <p14:section name="Integration and Advanced Features" id="{F64DF844-7C45-419D-9837-2EDDA9727F8E}">
          <p14:sldIdLst>
            <p14:sldId id="2579"/>
            <p14:sldId id="2580"/>
            <p14:sldId id="2581"/>
            <p14:sldId id="2582"/>
          </p14:sldIdLst>
        </p14:section>
        <p14:section name="Conclusion" id="{05FF4B5B-556A-429C-A5AA-D4DE1FD6998E}">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7" d="100"/>
          <a:sy n="77" d="100"/>
        </p:scale>
        <p:origin x="679" y="271"/>
      </p:cViewPr>
      <p:guideLst/>
    </p:cSldViewPr>
  </p:slideViewPr>
  <p:notesTextViewPr>
    <p:cViewPr>
      <p:scale>
        <a:sx n="1" d="1"/>
        <a:sy n="1" d="1"/>
      </p:scale>
      <p:origin x="0" y="-27"/>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FF344-EF16-48FF-9AF2-668C863CDA3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IN"/>
        </a:p>
      </dgm:t>
    </dgm:pt>
    <dgm:pt modelId="{0D8FAD45-76FB-422B-8A41-DFB4C3D88C53}">
      <dgm:prSet/>
      <dgm:spPr/>
      <dgm:t>
        <a:bodyPr/>
        <a:lstStyle/>
        <a:p>
          <a:pPr>
            <a:lnSpc>
              <a:spcPct val="100000"/>
            </a:lnSpc>
            <a:defRPr b="1"/>
          </a:pPr>
          <a:r>
            <a:rPr lang="en-IN"/>
            <a:t>Multi-Entity Transactions</a:t>
          </a:r>
        </a:p>
      </dgm:t>
    </dgm:pt>
    <dgm:pt modelId="{1FB8E089-24E2-48F2-BE13-144FE5EBB904}" type="parTrans" cxnId="{BA71CF75-DEE4-4FA9-99C8-FEBD5770DBF0}">
      <dgm:prSet/>
      <dgm:spPr/>
      <dgm:t>
        <a:bodyPr/>
        <a:lstStyle/>
        <a:p>
          <a:endParaRPr lang="en-IN"/>
        </a:p>
      </dgm:t>
    </dgm:pt>
    <dgm:pt modelId="{0581CCC8-E9A2-4CD8-A501-1D6A79693C4B}" type="sibTrans" cxnId="{BA71CF75-DEE4-4FA9-99C8-FEBD5770DBF0}">
      <dgm:prSet/>
      <dgm:spPr/>
      <dgm:t>
        <a:bodyPr/>
        <a:lstStyle/>
        <a:p>
          <a:pPr>
            <a:lnSpc>
              <a:spcPct val="100000"/>
            </a:lnSpc>
            <a:defRPr b="1"/>
          </a:pPr>
          <a:endParaRPr lang="en-IN"/>
        </a:p>
      </dgm:t>
    </dgm:pt>
    <dgm:pt modelId="{282D6C2B-62B1-47A2-9A00-F9699F2EA538}">
      <dgm:prSet/>
      <dgm:spPr/>
      <dgm:t>
        <a:bodyPr/>
        <a:lstStyle/>
        <a:p>
          <a:pPr>
            <a:lnSpc>
              <a:spcPct val="100000"/>
            </a:lnSpc>
          </a:pPr>
          <a:r>
            <a:rPr lang="en-IN"/>
            <a:t>Multi-entity transactions allow operations across multiple entities, ensuring data integrity and consistency in applications.</a:t>
          </a:r>
        </a:p>
      </dgm:t>
    </dgm:pt>
    <dgm:pt modelId="{60573A46-66C3-48A5-87A2-E195136ED60D}" type="parTrans" cxnId="{4C2CE7FB-0B91-4EFB-9E29-07788666DC40}">
      <dgm:prSet/>
      <dgm:spPr/>
      <dgm:t>
        <a:bodyPr/>
        <a:lstStyle/>
        <a:p>
          <a:endParaRPr lang="en-IN"/>
        </a:p>
      </dgm:t>
    </dgm:pt>
    <dgm:pt modelId="{FFFDA2F8-7906-44C7-BE91-E7A69CAF04FD}" type="sibTrans" cxnId="{4C2CE7FB-0B91-4EFB-9E29-07788666DC40}">
      <dgm:prSet/>
      <dgm:spPr/>
      <dgm:t>
        <a:bodyPr/>
        <a:lstStyle/>
        <a:p>
          <a:endParaRPr lang="en-IN"/>
        </a:p>
      </dgm:t>
    </dgm:pt>
    <dgm:pt modelId="{3B1F6073-4640-4C79-9F1C-6EC7833A4125}">
      <dgm:prSet/>
      <dgm:spPr/>
      <dgm:t>
        <a:bodyPr/>
        <a:lstStyle/>
        <a:p>
          <a:pPr>
            <a:lnSpc>
              <a:spcPct val="100000"/>
            </a:lnSpc>
            <a:defRPr b="1"/>
          </a:pPr>
          <a:r>
            <a:rPr lang="en-IN"/>
            <a:t>Fine-Grained Access Control</a:t>
          </a:r>
        </a:p>
      </dgm:t>
    </dgm:pt>
    <dgm:pt modelId="{198C7683-8A38-414E-9E97-B8FD28F29E2C}" type="parTrans" cxnId="{02FE0CEB-39FD-405B-87B1-011BFE5310C5}">
      <dgm:prSet/>
      <dgm:spPr/>
      <dgm:t>
        <a:bodyPr/>
        <a:lstStyle/>
        <a:p>
          <a:endParaRPr lang="en-IN"/>
        </a:p>
      </dgm:t>
    </dgm:pt>
    <dgm:pt modelId="{7B0010D2-6F0A-4536-B7DB-1A540DB955F6}" type="sibTrans" cxnId="{02FE0CEB-39FD-405B-87B1-011BFE5310C5}">
      <dgm:prSet/>
      <dgm:spPr/>
      <dgm:t>
        <a:bodyPr/>
        <a:lstStyle/>
        <a:p>
          <a:pPr>
            <a:lnSpc>
              <a:spcPct val="100000"/>
            </a:lnSpc>
            <a:defRPr b="1"/>
          </a:pPr>
          <a:endParaRPr lang="en-IN"/>
        </a:p>
      </dgm:t>
    </dgm:pt>
    <dgm:pt modelId="{6FB8063B-48BE-4C5E-AF2A-13C9E2BBE879}">
      <dgm:prSet/>
      <dgm:spPr/>
      <dgm:t>
        <a:bodyPr/>
        <a:lstStyle/>
        <a:p>
          <a:pPr>
            <a:lnSpc>
              <a:spcPct val="100000"/>
            </a:lnSpc>
          </a:pPr>
          <a:r>
            <a:rPr lang="en-IN"/>
            <a:t>Fine-grained access control enables precise permissions for users, enhancing security and protecting sensitive data.</a:t>
          </a:r>
        </a:p>
      </dgm:t>
    </dgm:pt>
    <dgm:pt modelId="{BB127778-AA7C-4E24-AAA0-EBE961B525F1}" type="parTrans" cxnId="{5C80919B-FAFA-434F-AAED-3F8A0E4AAC9B}">
      <dgm:prSet/>
      <dgm:spPr/>
      <dgm:t>
        <a:bodyPr/>
        <a:lstStyle/>
        <a:p>
          <a:endParaRPr lang="en-IN"/>
        </a:p>
      </dgm:t>
    </dgm:pt>
    <dgm:pt modelId="{E5953128-BE14-40D8-8BAE-08B79F345B5F}" type="sibTrans" cxnId="{5C80919B-FAFA-434F-AAED-3F8A0E4AAC9B}">
      <dgm:prSet/>
      <dgm:spPr/>
      <dgm:t>
        <a:bodyPr/>
        <a:lstStyle/>
        <a:p>
          <a:endParaRPr lang="en-IN"/>
        </a:p>
      </dgm:t>
    </dgm:pt>
    <dgm:pt modelId="{79152416-07CD-4D82-81E8-CF014D048A1D}">
      <dgm:prSet/>
      <dgm:spPr/>
      <dgm:t>
        <a:bodyPr/>
        <a:lstStyle/>
        <a:p>
          <a:pPr>
            <a:lnSpc>
              <a:spcPct val="100000"/>
            </a:lnSpc>
            <a:defRPr b="1"/>
          </a:pPr>
          <a:r>
            <a:rPr lang="en-IN"/>
            <a:t>Enhanced Security Features</a:t>
          </a:r>
        </a:p>
      </dgm:t>
    </dgm:pt>
    <dgm:pt modelId="{72FFFF4F-388D-4B2C-9635-07358D32B997}" type="parTrans" cxnId="{3B804DE7-7D80-4B4F-88BE-AD2118DC525B}">
      <dgm:prSet/>
      <dgm:spPr/>
      <dgm:t>
        <a:bodyPr/>
        <a:lstStyle/>
        <a:p>
          <a:endParaRPr lang="en-IN"/>
        </a:p>
      </dgm:t>
    </dgm:pt>
    <dgm:pt modelId="{9A951EC1-9193-41FA-9D6C-E4B5BFE16A70}" type="sibTrans" cxnId="{3B804DE7-7D80-4B4F-88BE-AD2118DC525B}">
      <dgm:prSet/>
      <dgm:spPr/>
      <dgm:t>
        <a:bodyPr/>
        <a:lstStyle/>
        <a:p>
          <a:endParaRPr lang="en-IN"/>
        </a:p>
      </dgm:t>
    </dgm:pt>
    <dgm:pt modelId="{6C8DE6EE-BA6D-4F34-886B-86A93BBB0BDD}">
      <dgm:prSet/>
      <dgm:spPr/>
      <dgm:t>
        <a:bodyPr/>
        <a:lstStyle/>
        <a:p>
          <a:pPr>
            <a:lnSpc>
              <a:spcPct val="100000"/>
            </a:lnSpc>
          </a:pPr>
          <a:r>
            <a:rPr lang="en-IN"/>
            <a:t>These advanced features add layers of functionality that improve the security posture of applications built on Cloud Datastore.</a:t>
          </a:r>
        </a:p>
      </dgm:t>
    </dgm:pt>
    <dgm:pt modelId="{E108D95C-97B4-4897-9929-4944A715A548}" type="parTrans" cxnId="{DF4E8A32-8731-4543-9FA2-9624B5D419F6}">
      <dgm:prSet/>
      <dgm:spPr/>
      <dgm:t>
        <a:bodyPr/>
        <a:lstStyle/>
        <a:p>
          <a:endParaRPr lang="en-IN"/>
        </a:p>
      </dgm:t>
    </dgm:pt>
    <dgm:pt modelId="{FA6C2601-C643-45A5-A87A-5A8F3701C357}" type="sibTrans" cxnId="{DF4E8A32-8731-4543-9FA2-9624B5D419F6}">
      <dgm:prSet/>
      <dgm:spPr/>
      <dgm:t>
        <a:bodyPr/>
        <a:lstStyle/>
        <a:p>
          <a:endParaRPr lang="en-IN"/>
        </a:p>
      </dgm:t>
    </dgm:pt>
    <dgm:pt modelId="{DE345E01-8D0D-4695-B694-D49FE6537A50}" type="pres">
      <dgm:prSet presAssocID="{212FF344-EF16-48FF-9AF2-668C863CDA3E}" presName="Root" presStyleCnt="0">
        <dgm:presLayoutVars>
          <dgm:dir/>
          <dgm:resizeHandles val="exact"/>
        </dgm:presLayoutVars>
      </dgm:prSet>
      <dgm:spPr/>
    </dgm:pt>
    <dgm:pt modelId="{C81E767C-E1E5-48B0-8C64-F0F2231A8A44}" type="pres">
      <dgm:prSet presAssocID="{0D8FAD45-76FB-422B-8A41-DFB4C3D88C53}" presName="Composite" presStyleCnt="0"/>
      <dgm:spPr/>
    </dgm:pt>
    <dgm:pt modelId="{62F2D1EE-907D-4B1E-AFFC-64F258F09C1D}" type="pres">
      <dgm:prSet presAssocID="{0D8FAD45-76FB-422B-8A41-DFB4C3D88C53}"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097" r="22905" b="3"/>
          <a:stretch/>
        </a:blipFill>
      </dgm:spPr>
      <dgm:extLst>
        <a:ext uri="{E40237B7-FDA0-4F09-8148-C483321AD2D9}">
          <dgm14:cNvPr xmlns:dgm14="http://schemas.microsoft.com/office/drawing/2010/diagram" id="0" name="" descr="Abstract  Digital concept which shows network security optimization and internet technology  "/>
        </a:ext>
      </dgm:extLst>
    </dgm:pt>
    <dgm:pt modelId="{32E71F30-F2F1-42E6-8EE8-D3B38201301B}" type="pres">
      <dgm:prSet presAssocID="{0D8FAD45-76FB-422B-8A41-DFB4C3D88C53}" presName="Subtitle" presStyleLbl="revTx" presStyleIdx="0" presStyleCnt="6">
        <dgm:presLayoutVars>
          <dgm:chMax val="0"/>
          <dgm:bulletEnabled/>
        </dgm:presLayoutVars>
      </dgm:prSet>
      <dgm:spPr/>
    </dgm:pt>
    <dgm:pt modelId="{A2003565-15B7-4E74-9C9D-5F170896216B}" type="pres">
      <dgm:prSet presAssocID="{0D8FAD45-76FB-422B-8A41-DFB4C3D88C53}" presName="Description" presStyleLbl="revTx" presStyleIdx="1" presStyleCnt="6">
        <dgm:presLayoutVars>
          <dgm:bulletEnabled/>
        </dgm:presLayoutVars>
      </dgm:prSet>
      <dgm:spPr/>
    </dgm:pt>
    <dgm:pt modelId="{4520C26C-C65D-468F-93AA-D57385616D8C}" type="pres">
      <dgm:prSet presAssocID="{0581CCC8-E9A2-4CD8-A501-1D6A79693C4B}" presName="sibTrans" presStyleLbl="sibTrans2D1" presStyleIdx="0" presStyleCnt="0"/>
      <dgm:spPr/>
    </dgm:pt>
    <dgm:pt modelId="{B34571CE-F520-4430-A21B-9DCE48556834}" type="pres">
      <dgm:prSet presAssocID="{3B1F6073-4640-4C79-9F1C-6EC7833A4125}" presName="Composite" presStyleCnt="0"/>
      <dgm:spPr/>
    </dgm:pt>
    <dgm:pt modelId="{F2FE71BB-8B50-4576-8CCD-D348D4CCADEF}" type="pres">
      <dgm:prSet presAssocID="{3B1F6073-4640-4C79-9F1C-6EC7833A4125}"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5812" r="9190" b="3"/>
          <a:stretch/>
        </a:blipFill>
      </dgm:spPr>
      <dgm:extLst>
        <a:ext uri="{E40237B7-FDA0-4F09-8148-C483321AD2D9}">
          <dgm14:cNvPr xmlns:dgm14="http://schemas.microsoft.com/office/drawing/2010/diagram" id="0" name="" descr="A 3D cloud connected to electronic devices"/>
        </a:ext>
      </dgm:extLst>
    </dgm:pt>
    <dgm:pt modelId="{358B5672-76B9-4E78-A755-6E85381EEF46}" type="pres">
      <dgm:prSet presAssocID="{3B1F6073-4640-4C79-9F1C-6EC7833A4125}" presName="Subtitle" presStyleLbl="revTx" presStyleIdx="2" presStyleCnt="6">
        <dgm:presLayoutVars>
          <dgm:chMax val="0"/>
          <dgm:bulletEnabled/>
        </dgm:presLayoutVars>
      </dgm:prSet>
      <dgm:spPr/>
    </dgm:pt>
    <dgm:pt modelId="{D6B87DF7-1970-479E-A3A1-ACE59CB60B34}" type="pres">
      <dgm:prSet presAssocID="{3B1F6073-4640-4C79-9F1C-6EC7833A4125}" presName="Description" presStyleLbl="revTx" presStyleIdx="3" presStyleCnt="6">
        <dgm:presLayoutVars>
          <dgm:bulletEnabled/>
        </dgm:presLayoutVars>
      </dgm:prSet>
      <dgm:spPr/>
    </dgm:pt>
    <dgm:pt modelId="{31B15751-92BC-4A8E-9ECD-A50995D14568}" type="pres">
      <dgm:prSet presAssocID="{7B0010D2-6F0A-4536-B7DB-1A540DB955F6}" presName="sibTrans" presStyleLbl="sibTrans2D1" presStyleIdx="0" presStyleCnt="0"/>
      <dgm:spPr/>
    </dgm:pt>
    <dgm:pt modelId="{2E6C6288-7FB0-4FBB-BAD9-080FBE17C9A8}" type="pres">
      <dgm:prSet presAssocID="{79152416-07CD-4D82-81E8-CF014D048A1D}" presName="Composite" presStyleCnt="0"/>
      <dgm:spPr/>
    </dgm:pt>
    <dgm:pt modelId="{E79E0618-4520-4793-847B-BBD948BA1004}" type="pres">
      <dgm:prSet presAssocID="{79152416-07CD-4D82-81E8-CF014D048A1D}"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7823" r="15428" b="2"/>
          <a:stretch/>
        </a:blipFill>
      </dgm:spPr>
      <dgm:extLst>
        <a:ext uri="{E40237B7-FDA0-4F09-8148-C483321AD2D9}">
          <dgm14:cNvPr xmlns:dgm14="http://schemas.microsoft.com/office/drawing/2010/diagram" id="0" name="" descr="Padlock shaped cloud."/>
        </a:ext>
      </dgm:extLst>
    </dgm:pt>
    <dgm:pt modelId="{5A0C030C-EEB3-4645-B30F-2BC1DEA8830A}" type="pres">
      <dgm:prSet presAssocID="{79152416-07CD-4D82-81E8-CF014D048A1D}" presName="Subtitle" presStyleLbl="revTx" presStyleIdx="4" presStyleCnt="6">
        <dgm:presLayoutVars>
          <dgm:chMax val="0"/>
          <dgm:bulletEnabled/>
        </dgm:presLayoutVars>
      </dgm:prSet>
      <dgm:spPr/>
    </dgm:pt>
    <dgm:pt modelId="{9DA2F810-250B-4FA0-B9CA-ED14C83B7869}" type="pres">
      <dgm:prSet presAssocID="{79152416-07CD-4D82-81E8-CF014D048A1D}" presName="Description" presStyleLbl="revTx" presStyleIdx="5" presStyleCnt="6">
        <dgm:presLayoutVars>
          <dgm:bulletEnabled/>
        </dgm:presLayoutVars>
      </dgm:prSet>
      <dgm:spPr/>
    </dgm:pt>
  </dgm:ptLst>
  <dgm:cxnLst>
    <dgm:cxn modelId="{DF4E8A32-8731-4543-9FA2-9624B5D419F6}" srcId="{79152416-07CD-4D82-81E8-CF014D048A1D}" destId="{6C8DE6EE-BA6D-4F34-886B-86A93BBB0BDD}" srcOrd="0" destOrd="0" parTransId="{E108D95C-97B4-4897-9929-4944A715A548}" sibTransId="{FA6C2601-C643-45A5-A87A-5A8F3701C357}"/>
    <dgm:cxn modelId="{B9A51234-E2CF-499D-97D5-E81F44D6A9BB}" type="presOf" srcId="{6FB8063B-48BE-4C5E-AF2A-13C9E2BBE879}" destId="{D6B87DF7-1970-479E-A3A1-ACE59CB60B34}" srcOrd="0" destOrd="0" presId="urn:microsoft.com/office/officeart/2024/3/layout/verticalVisualTextBlock1"/>
    <dgm:cxn modelId="{D37C9139-839E-4D75-B27D-D643ED23D277}" type="presOf" srcId="{3B1F6073-4640-4C79-9F1C-6EC7833A4125}" destId="{358B5672-76B9-4E78-A755-6E85381EEF46}" srcOrd="0" destOrd="0" presId="urn:microsoft.com/office/officeart/2024/3/layout/verticalVisualTextBlock1"/>
    <dgm:cxn modelId="{017E2C5D-A00B-4978-93DE-2ED1AE55A36D}" type="presOf" srcId="{0D8FAD45-76FB-422B-8A41-DFB4C3D88C53}" destId="{32E71F30-F2F1-42E6-8EE8-D3B38201301B}" srcOrd="0" destOrd="0" presId="urn:microsoft.com/office/officeart/2024/3/layout/verticalVisualTextBlock1"/>
    <dgm:cxn modelId="{38461A4A-B8BC-4B9D-A0AD-2C90F97D950A}" type="presOf" srcId="{0581CCC8-E9A2-4CD8-A501-1D6A79693C4B}" destId="{4520C26C-C65D-468F-93AA-D57385616D8C}" srcOrd="0" destOrd="0" presId="urn:microsoft.com/office/officeart/2024/3/layout/verticalVisualTextBlock1"/>
    <dgm:cxn modelId="{BA71CF75-DEE4-4FA9-99C8-FEBD5770DBF0}" srcId="{212FF344-EF16-48FF-9AF2-668C863CDA3E}" destId="{0D8FAD45-76FB-422B-8A41-DFB4C3D88C53}" srcOrd="0" destOrd="0" parTransId="{1FB8E089-24E2-48F2-BE13-144FE5EBB904}" sibTransId="{0581CCC8-E9A2-4CD8-A501-1D6A79693C4B}"/>
    <dgm:cxn modelId="{B506197F-2D9C-453B-BA97-447D7CEFB0A0}" type="presOf" srcId="{212FF344-EF16-48FF-9AF2-668C863CDA3E}" destId="{DE345E01-8D0D-4695-B694-D49FE6537A50}" srcOrd="0" destOrd="0" presId="urn:microsoft.com/office/officeart/2024/3/layout/verticalVisualTextBlock1"/>
    <dgm:cxn modelId="{5C80919B-FAFA-434F-AAED-3F8A0E4AAC9B}" srcId="{3B1F6073-4640-4C79-9F1C-6EC7833A4125}" destId="{6FB8063B-48BE-4C5E-AF2A-13C9E2BBE879}" srcOrd="0" destOrd="0" parTransId="{BB127778-AA7C-4E24-AAA0-EBE961B525F1}" sibTransId="{E5953128-BE14-40D8-8BAE-08B79F345B5F}"/>
    <dgm:cxn modelId="{56A02D9F-FE39-4825-A4FE-74ECE1260130}" type="presOf" srcId="{7B0010D2-6F0A-4536-B7DB-1A540DB955F6}" destId="{31B15751-92BC-4A8E-9ECD-A50995D14568}" srcOrd="0" destOrd="0" presId="urn:microsoft.com/office/officeart/2024/3/layout/verticalVisualTextBlock1"/>
    <dgm:cxn modelId="{F10B6EB2-F1FC-423B-A0A5-56DF9DDAFD59}" type="presOf" srcId="{79152416-07CD-4D82-81E8-CF014D048A1D}" destId="{5A0C030C-EEB3-4645-B30F-2BC1DEA8830A}" srcOrd="0" destOrd="0" presId="urn:microsoft.com/office/officeart/2024/3/layout/verticalVisualTextBlock1"/>
    <dgm:cxn modelId="{D7AC91B8-288B-4C05-8DF9-12B4FC110CE7}" type="presOf" srcId="{6C8DE6EE-BA6D-4F34-886B-86A93BBB0BDD}" destId="{9DA2F810-250B-4FA0-B9CA-ED14C83B7869}" srcOrd="0" destOrd="0" presId="urn:microsoft.com/office/officeart/2024/3/layout/verticalVisualTextBlock1"/>
    <dgm:cxn modelId="{3B804DE7-7D80-4B4F-88BE-AD2118DC525B}" srcId="{212FF344-EF16-48FF-9AF2-668C863CDA3E}" destId="{79152416-07CD-4D82-81E8-CF014D048A1D}" srcOrd="2" destOrd="0" parTransId="{72FFFF4F-388D-4B2C-9635-07358D32B997}" sibTransId="{9A951EC1-9193-41FA-9D6C-E4B5BFE16A70}"/>
    <dgm:cxn modelId="{02FE0CEB-39FD-405B-87B1-011BFE5310C5}" srcId="{212FF344-EF16-48FF-9AF2-668C863CDA3E}" destId="{3B1F6073-4640-4C79-9F1C-6EC7833A4125}" srcOrd="1" destOrd="0" parTransId="{198C7683-8A38-414E-9E97-B8FD28F29E2C}" sibTransId="{7B0010D2-6F0A-4536-B7DB-1A540DB955F6}"/>
    <dgm:cxn modelId="{D515A9F3-38DC-4006-8744-BA08C2C4E9E2}" type="presOf" srcId="{282D6C2B-62B1-47A2-9A00-F9699F2EA538}" destId="{A2003565-15B7-4E74-9C9D-5F170896216B}" srcOrd="0" destOrd="0" presId="urn:microsoft.com/office/officeart/2024/3/layout/verticalVisualTextBlock1"/>
    <dgm:cxn modelId="{4C2CE7FB-0B91-4EFB-9E29-07788666DC40}" srcId="{0D8FAD45-76FB-422B-8A41-DFB4C3D88C53}" destId="{282D6C2B-62B1-47A2-9A00-F9699F2EA538}" srcOrd="0" destOrd="0" parTransId="{60573A46-66C3-48A5-87A2-E195136ED60D}" sibTransId="{FFFDA2F8-7906-44C7-BE91-E7A69CAF04FD}"/>
    <dgm:cxn modelId="{00545B79-51BB-4341-BC5E-50897ACC2A1A}" type="presParOf" srcId="{DE345E01-8D0D-4695-B694-D49FE6537A50}" destId="{C81E767C-E1E5-48B0-8C64-F0F2231A8A44}" srcOrd="0" destOrd="0" presId="urn:microsoft.com/office/officeart/2024/3/layout/verticalVisualTextBlock1"/>
    <dgm:cxn modelId="{016EB0BC-A8A0-4F2D-A7D0-1C4D03B253F5}" type="presParOf" srcId="{C81E767C-E1E5-48B0-8C64-F0F2231A8A44}" destId="{62F2D1EE-907D-4B1E-AFFC-64F258F09C1D}" srcOrd="0" destOrd="0" presId="urn:microsoft.com/office/officeart/2024/3/layout/verticalVisualTextBlock1"/>
    <dgm:cxn modelId="{FB27445E-E719-41A4-B4B6-777D3BCA9A11}" type="presParOf" srcId="{C81E767C-E1E5-48B0-8C64-F0F2231A8A44}" destId="{32E71F30-F2F1-42E6-8EE8-D3B38201301B}" srcOrd="1" destOrd="0" presId="urn:microsoft.com/office/officeart/2024/3/layout/verticalVisualTextBlock1"/>
    <dgm:cxn modelId="{BB82A755-0D08-425E-8B05-E6723B0F044A}" type="presParOf" srcId="{C81E767C-E1E5-48B0-8C64-F0F2231A8A44}" destId="{A2003565-15B7-4E74-9C9D-5F170896216B}" srcOrd="2" destOrd="0" presId="urn:microsoft.com/office/officeart/2024/3/layout/verticalVisualTextBlock1"/>
    <dgm:cxn modelId="{C4595C66-AAEE-47C6-A213-DDE1FDC70613}" type="presParOf" srcId="{DE345E01-8D0D-4695-B694-D49FE6537A50}" destId="{4520C26C-C65D-468F-93AA-D57385616D8C}" srcOrd="1" destOrd="0" presId="urn:microsoft.com/office/officeart/2024/3/layout/verticalVisualTextBlock1"/>
    <dgm:cxn modelId="{18FEBBA9-885A-4AF8-9A38-FABFB870ECBD}" type="presParOf" srcId="{DE345E01-8D0D-4695-B694-D49FE6537A50}" destId="{B34571CE-F520-4430-A21B-9DCE48556834}" srcOrd="2" destOrd="0" presId="urn:microsoft.com/office/officeart/2024/3/layout/verticalVisualTextBlock1"/>
    <dgm:cxn modelId="{50A4DAA3-4432-4C90-BCE9-8CC580CA8BC5}" type="presParOf" srcId="{B34571CE-F520-4430-A21B-9DCE48556834}" destId="{F2FE71BB-8B50-4576-8CCD-D348D4CCADEF}" srcOrd="0" destOrd="0" presId="urn:microsoft.com/office/officeart/2024/3/layout/verticalVisualTextBlock1"/>
    <dgm:cxn modelId="{34E2395E-713B-4CBD-A41B-58647C71B0E1}" type="presParOf" srcId="{B34571CE-F520-4430-A21B-9DCE48556834}" destId="{358B5672-76B9-4E78-A755-6E85381EEF46}" srcOrd="1" destOrd="0" presId="urn:microsoft.com/office/officeart/2024/3/layout/verticalVisualTextBlock1"/>
    <dgm:cxn modelId="{4B800188-D728-41BF-9320-A2B82FC163E1}" type="presParOf" srcId="{B34571CE-F520-4430-A21B-9DCE48556834}" destId="{D6B87DF7-1970-479E-A3A1-ACE59CB60B34}" srcOrd="2" destOrd="0" presId="urn:microsoft.com/office/officeart/2024/3/layout/verticalVisualTextBlock1"/>
    <dgm:cxn modelId="{317F837F-2286-4D66-BAE4-6D6887BAC68B}" type="presParOf" srcId="{DE345E01-8D0D-4695-B694-D49FE6537A50}" destId="{31B15751-92BC-4A8E-9ECD-A50995D14568}" srcOrd="3" destOrd="0" presId="urn:microsoft.com/office/officeart/2024/3/layout/verticalVisualTextBlock1"/>
    <dgm:cxn modelId="{708B70D6-0C1F-49A5-B3FC-A0E5E8A7D408}" type="presParOf" srcId="{DE345E01-8D0D-4695-B694-D49FE6537A50}" destId="{2E6C6288-7FB0-4FBB-BAD9-080FBE17C9A8}" srcOrd="4" destOrd="0" presId="urn:microsoft.com/office/officeart/2024/3/layout/verticalVisualTextBlock1"/>
    <dgm:cxn modelId="{9E065192-EFFD-4AFA-8992-7CD77D1D1774}" type="presParOf" srcId="{2E6C6288-7FB0-4FBB-BAD9-080FBE17C9A8}" destId="{E79E0618-4520-4793-847B-BBD948BA1004}" srcOrd="0" destOrd="0" presId="urn:microsoft.com/office/officeart/2024/3/layout/verticalVisualTextBlock1"/>
    <dgm:cxn modelId="{70F5824C-1EDA-4C25-B0BD-51156E8022A7}" type="presParOf" srcId="{2E6C6288-7FB0-4FBB-BAD9-080FBE17C9A8}" destId="{5A0C030C-EEB3-4645-B30F-2BC1DEA8830A}" srcOrd="1" destOrd="0" presId="urn:microsoft.com/office/officeart/2024/3/layout/verticalVisualTextBlock1"/>
    <dgm:cxn modelId="{66A156D9-A9F0-4A05-A577-775FF36E4284}" type="presParOf" srcId="{2E6C6288-7FB0-4FBB-BAD9-080FBE17C9A8}" destId="{9DA2F810-250B-4FA0-B9CA-ED14C83B7869}"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EEDCC0-C165-4DF4-90B2-13219052C23A}"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25A4945E-E594-494C-BFCE-946DCD329D7F}">
      <dgm:prSet/>
      <dgm:spPr/>
      <dgm:t>
        <a:bodyPr/>
        <a:lstStyle/>
        <a:p>
          <a:pPr>
            <a:lnSpc>
              <a:spcPct val="100000"/>
            </a:lnSpc>
            <a:defRPr b="1"/>
          </a:pPr>
          <a:r>
            <a:rPr lang="en-US"/>
            <a:t>Powerful NoSQL Database</a:t>
          </a:r>
        </a:p>
      </dgm:t>
    </dgm:pt>
    <dgm:pt modelId="{5BB26E94-A2A0-4924-9048-F4159FC05551}" type="parTrans" cxnId="{A4A87132-20F3-45EB-AE50-3E2740B76371}">
      <dgm:prSet/>
      <dgm:spPr/>
      <dgm:t>
        <a:bodyPr/>
        <a:lstStyle/>
        <a:p>
          <a:endParaRPr lang="en-US"/>
        </a:p>
      </dgm:t>
    </dgm:pt>
    <dgm:pt modelId="{978022E5-EA40-4EEC-88E1-5796323DB5AB}" type="sibTrans" cxnId="{A4A87132-20F3-45EB-AE50-3E2740B76371}">
      <dgm:prSet/>
      <dgm:spPr/>
      <dgm:t>
        <a:bodyPr/>
        <a:lstStyle/>
        <a:p>
          <a:pPr>
            <a:lnSpc>
              <a:spcPct val="100000"/>
            </a:lnSpc>
            <a:defRPr b="1"/>
          </a:pPr>
          <a:endParaRPr lang="en-US"/>
        </a:p>
      </dgm:t>
    </dgm:pt>
    <dgm:pt modelId="{27B42586-6229-4935-B064-BE28E24F6E42}">
      <dgm:prSet/>
      <dgm:spPr/>
      <dgm:t>
        <a:bodyPr/>
        <a:lstStyle/>
        <a:p>
          <a:pPr>
            <a:lnSpc>
              <a:spcPct val="100000"/>
            </a:lnSpc>
          </a:pPr>
          <a:r>
            <a:rPr lang="en-US"/>
            <a:t>GCP Cloud Datastore offers a robust NoSQL database solution that supports highly scalable applications.</a:t>
          </a:r>
        </a:p>
      </dgm:t>
    </dgm:pt>
    <dgm:pt modelId="{BF5F026A-1219-4133-A0C9-2DECA03E07B5}" type="parTrans" cxnId="{C433D7F0-7311-4FE3-8805-EF7BABBA6D15}">
      <dgm:prSet/>
      <dgm:spPr/>
      <dgm:t>
        <a:bodyPr/>
        <a:lstStyle/>
        <a:p>
          <a:endParaRPr lang="en-US"/>
        </a:p>
      </dgm:t>
    </dgm:pt>
    <dgm:pt modelId="{39B54BBB-0D6A-425D-9F26-9F006CF33445}" type="sibTrans" cxnId="{C433D7F0-7311-4FE3-8805-EF7BABBA6D15}">
      <dgm:prSet/>
      <dgm:spPr/>
      <dgm:t>
        <a:bodyPr/>
        <a:lstStyle/>
        <a:p>
          <a:endParaRPr lang="en-US"/>
        </a:p>
      </dgm:t>
    </dgm:pt>
    <dgm:pt modelId="{1D43F832-5CBE-4761-BCBA-7AB6EB00BF79}">
      <dgm:prSet/>
      <dgm:spPr/>
      <dgm:t>
        <a:bodyPr/>
        <a:lstStyle/>
        <a:p>
          <a:pPr>
            <a:lnSpc>
              <a:spcPct val="100000"/>
            </a:lnSpc>
            <a:defRPr b="1"/>
          </a:pPr>
          <a:r>
            <a:rPr lang="en-US"/>
            <a:t>Scalability and Flexibility</a:t>
          </a:r>
        </a:p>
      </dgm:t>
    </dgm:pt>
    <dgm:pt modelId="{32700A70-B53C-4C2B-A358-0571786A66BB}" type="parTrans" cxnId="{81FD7878-2DC1-41CD-B0B4-6AA6FB59D4BA}">
      <dgm:prSet/>
      <dgm:spPr/>
      <dgm:t>
        <a:bodyPr/>
        <a:lstStyle/>
        <a:p>
          <a:endParaRPr lang="en-US"/>
        </a:p>
      </dgm:t>
    </dgm:pt>
    <dgm:pt modelId="{BD09E02D-5248-4CAC-854A-A04CCBC7F4D3}" type="sibTrans" cxnId="{81FD7878-2DC1-41CD-B0B4-6AA6FB59D4BA}">
      <dgm:prSet/>
      <dgm:spPr/>
      <dgm:t>
        <a:bodyPr/>
        <a:lstStyle/>
        <a:p>
          <a:pPr>
            <a:lnSpc>
              <a:spcPct val="100000"/>
            </a:lnSpc>
            <a:defRPr b="1"/>
          </a:pPr>
          <a:endParaRPr lang="en-US"/>
        </a:p>
      </dgm:t>
    </dgm:pt>
    <dgm:pt modelId="{64FAD3AC-7E26-4DA3-8F03-21B0FD6C5363}">
      <dgm:prSet/>
      <dgm:spPr/>
      <dgm:t>
        <a:bodyPr/>
        <a:lstStyle/>
        <a:p>
          <a:pPr>
            <a:lnSpc>
              <a:spcPct val="100000"/>
            </a:lnSpc>
          </a:pPr>
          <a:r>
            <a:rPr lang="en-US"/>
            <a:t>The service provides scalability and flexibility, allowing developers to adapt to changing application demands effortlessly.</a:t>
          </a:r>
        </a:p>
      </dgm:t>
    </dgm:pt>
    <dgm:pt modelId="{7400873A-8093-4769-A96C-65C17D0490B9}" type="parTrans" cxnId="{4EA44D52-1754-45CE-A36D-0C4DDB64998C}">
      <dgm:prSet/>
      <dgm:spPr/>
      <dgm:t>
        <a:bodyPr/>
        <a:lstStyle/>
        <a:p>
          <a:endParaRPr lang="en-US"/>
        </a:p>
      </dgm:t>
    </dgm:pt>
    <dgm:pt modelId="{A33DE42A-FA64-443F-A0E5-460FE7580969}" type="sibTrans" cxnId="{4EA44D52-1754-45CE-A36D-0C4DDB64998C}">
      <dgm:prSet/>
      <dgm:spPr/>
      <dgm:t>
        <a:bodyPr/>
        <a:lstStyle/>
        <a:p>
          <a:endParaRPr lang="en-US"/>
        </a:p>
      </dgm:t>
    </dgm:pt>
    <dgm:pt modelId="{9F36994D-E69C-421A-88B0-7B79A91D6CFC}">
      <dgm:prSet/>
      <dgm:spPr/>
      <dgm:t>
        <a:bodyPr/>
        <a:lstStyle/>
        <a:p>
          <a:pPr>
            <a:lnSpc>
              <a:spcPct val="100000"/>
            </a:lnSpc>
            <a:defRPr b="1"/>
          </a:pPr>
          <a:r>
            <a:rPr lang="en-US"/>
            <a:t>Ease of Use</a:t>
          </a:r>
        </a:p>
      </dgm:t>
    </dgm:pt>
    <dgm:pt modelId="{AC0B8125-C03B-43B7-AF15-8C5D68E228B9}" type="parTrans" cxnId="{25E12C3B-F443-4D56-8F44-3EC9E8A11EF2}">
      <dgm:prSet/>
      <dgm:spPr/>
      <dgm:t>
        <a:bodyPr/>
        <a:lstStyle/>
        <a:p>
          <a:endParaRPr lang="en-US"/>
        </a:p>
      </dgm:t>
    </dgm:pt>
    <dgm:pt modelId="{85337F48-2845-4D39-B69E-F010AE0B397A}" type="sibTrans" cxnId="{25E12C3B-F443-4D56-8F44-3EC9E8A11EF2}">
      <dgm:prSet/>
      <dgm:spPr/>
      <dgm:t>
        <a:bodyPr/>
        <a:lstStyle/>
        <a:p>
          <a:endParaRPr lang="en-US"/>
        </a:p>
      </dgm:t>
    </dgm:pt>
    <dgm:pt modelId="{102BC978-95A1-4A17-8C09-C86A5D8CB93B}">
      <dgm:prSet/>
      <dgm:spPr/>
      <dgm:t>
        <a:bodyPr/>
        <a:lstStyle/>
        <a:p>
          <a:pPr>
            <a:lnSpc>
              <a:spcPct val="100000"/>
            </a:lnSpc>
          </a:pPr>
          <a:r>
            <a:rPr lang="en-US"/>
            <a:t>GCP Cloud Datastore is designed with user-friendliness in mind, making it accessible for developers of all levels.</a:t>
          </a:r>
        </a:p>
      </dgm:t>
    </dgm:pt>
    <dgm:pt modelId="{77A1B026-D9AB-4DAB-B20D-8801147428FE}" type="parTrans" cxnId="{FBDAB64E-811A-40D9-BCFF-70EC9530DB0F}">
      <dgm:prSet/>
      <dgm:spPr/>
      <dgm:t>
        <a:bodyPr/>
        <a:lstStyle/>
        <a:p>
          <a:endParaRPr lang="en-US"/>
        </a:p>
      </dgm:t>
    </dgm:pt>
    <dgm:pt modelId="{AE06BC08-F8AB-4FC7-83B9-8C9120818F2A}" type="sibTrans" cxnId="{FBDAB64E-811A-40D9-BCFF-70EC9530DB0F}">
      <dgm:prSet/>
      <dgm:spPr/>
      <dgm:t>
        <a:bodyPr/>
        <a:lstStyle/>
        <a:p>
          <a:endParaRPr lang="en-US"/>
        </a:p>
      </dgm:t>
    </dgm:pt>
    <dgm:pt modelId="{CCD95096-6445-425D-8977-D7B1DF3017E3}" type="pres">
      <dgm:prSet presAssocID="{EDEEDCC0-C165-4DF4-90B2-13219052C23A}" presName="Name0" presStyleCnt="0">
        <dgm:presLayoutVars>
          <dgm:dir/>
          <dgm:resizeHandles val="exact"/>
        </dgm:presLayoutVars>
      </dgm:prSet>
      <dgm:spPr/>
    </dgm:pt>
    <dgm:pt modelId="{133F6AC0-5592-4A10-BFCD-8BCC8068F06D}" type="pres">
      <dgm:prSet presAssocID="{25A4945E-E594-494C-BFCE-946DCD329D7F}" presName="compNode" presStyleCnt="0"/>
      <dgm:spPr/>
    </dgm:pt>
    <dgm:pt modelId="{4A9998E7-D52C-4E15-AFA0-FD0C475DBCA5}" type="pres">
      <dgm:prSet presAssocID="{25A4945E-E594-494C-BFCE-946DCD329D7F}" presName="pictRect" presStyleLbl="revTx" presStyleIdx="0" presStyleCnt="6">
        <dgm:presLayoutVars>
          <dgm:chMax val="0"/>
          <dgm:bulletEnabled/>
        </dgm:presLayoutVars>
      </dgm:prSet>
      <dgm:spPr/>
    </dgm:pt>
    <dgm:pt modelId="{07BBA1B0-5AA3-4025-94F8-F7D626661BAF}" type="pres">
      <dgm:prSet presAssocID="{25A4945E-E594-494C-BFCE-946DCD329D7F}" presName="textRect" presStyleLbl="revTx" presStyleIdx="1" presStyleCnt="6">
        <dgm:presLayoutVars>
          <dgm:bulletEnabled/>
        </dgm:presLayoutVars>
      </dgm:prSet>
      <dgm:spPr/>
    </dgm:pt>
    <dgm:pt modelId="{1CF6B1EF-513C-4556-A7A8-C026726E5C4E}" type="pres">
      <dgm:prSet presAssocID="{978022E5-EA40-4EEC-88E1-5796323DB5AB}" presName="sibTrans" presStyleLbl="sibTrans2D1" presStyleIdx="0" presStyleCnt="0"/>
      <dgm:spPr/>
    </dgm:pt>
    <dgm:pt modelId="{CD608DA0-5A57-408D-BA74-C3CF3D971469}" type="pres">
      <dgm:prSet presAssocID="{1D43F832-5CBE-4761-BCBA-7AB6EB00BF79}" presName="compNode" presStyleCnt="0"/>
      <dgm:spPr/>
    </dgm:pt>
    <dgm:pt modelId="{FC3FC6F6-4BEA-4F74-9B60-D541129DE777}" type="pres">
      <dgm:prSet presAssocID="{1D43F832-5CBE-4761-BCBA-7AB6EB00BF79}" presName="pictRect" presStyleLbl="revTx" presStyleIdx="2" presStyleCnt="6">
        <dgm:presLayoutVars>
          <dgm:chMax val="0"/>
          <dgm:bulletEnabled/>
        </dgm:presLayoutVars>
      </dgm:prSet>
      <dgm:spPr/>
    </dgm:pt>
    <dgm:pt modelId="{C4A6A164-F970-4E8A-8197-A9B162ADEC7E}" type="pres">
      <dgm:prSet presAssocID="{1D43F832-5CBE-4761-BCBA-7AB6EB00BF79}" presName="textRect" presStyleLbl="revTx" presStyleIdx="3" presStyleCnt="6">
        <dgm:presLayoutVars>
          <dgm:bulletEnabled/>
        </dgm:presLayoutVars>
      </dgm:prSet>
      <dgm:spPr/>
    </dgm:pt>
    <dgm:pt modelId="{0309767A-4FDE-404C-89B1-CE9443AC3411}" type="pres">
      <dgm:prSet presAssocID="{BD09E02D-5248-4CAC-854A-A04CCBC7F4D3}" presName="sibTrans" presStyleLbl="sibTrans2D1" presStyleIdx="0" presStyleCnt="0"/>
      <dgm:spPr/>
    </dgm:pt>
    <dgm:pt modelId="{A5D28B92-CE39-405D-A9E2-FC92E858C55A}" type="pres">
      <dgm:prSet presAssocID="{9F36994D-E69C-421A-88B0-7B79A91D6CFC}" presName="compNode" presStyleCnt="0"/>
      <dgm:spPr/>
    </dgm:pt>
    <dgm:pt modelId="{CE1BDEDC-A408-4AA9-840D-AFAED95923E0}" type="pres">
      <dgm:prSet presAssocID="{9F36994D-E69C-421A-88B0-7B79A91D6CFC}" presName="pictRect" presStyleLbl="revTx" presStyleIdx="4" presStyleCnt="6">
        <dgm:presLayoutVars>
          <dgm:chMax val="0"/>
          <dgm:bulletEnabled/>
        </dgm:presLayoutVars>
      </dgm:prSet>
      <dgm:spPr/>
    </dgm:pt>
    <dgm:pt modelId="{2525C3DE-C4BC-4F67-AE69-F8D2A8B28EF7}" type="pres">
      <dgm:prSet presAssocID="{9F36994D-E69C-421A-88B0-7B79A91D6CFC}" presName="textRect" presStyleLbl="revTx" presStyleIdx="5" presStyleCnt="6">
        <dgm:presLayoutVars>
          <dgm:bulletEnabled/>
        </dgm:presLayoutVars>
      </dgm:prSet>
      <dgm:spPr/>
    </dgm:pt>
  </dgm:ptLst>
  <dgm:cxnLst>
    <dgm:cxn modelId="{E6938B21-EF9B-4417-B260-B1E789739A87}" type="presOf" srcId="{BD09E02D-5248-4CAC-854A-A04CCBC7F4D3}" destId="{0309767A-4FDE-404C-89B1-CE9443AC3411}" srcOrd="0" destOrd="0" presId="urn:microsoft.com/office/officeart/2024/3/layout/hArchList1"/>
    <dgm:cxn modelId="{A4A87132-20F3-45EB-AE50-3E2740B76371}" srcId="{EDEEDCC0-C165-4DF4-90B2-13219052C23A}" destId="{25A4945E-E594-494C-BFCE-946DCD329D7F}" srcOrd="0" destOrd="0" parTransId="{5BB26E94-A2A0-4924-9048-F4159FC05551}" sibTransId="{978022E5-EA40-4EEC-88E1-5796323DB5AB}"/>
    <dgm:cxn modelId="{25E12C3B-F443-4D56-8F44-3EC9E8A11EF2}" srcId="{EDEEDCC0-C165-4DF4-90B2-13219052C23A}" destId="{9F36994D-E69C-421A-88B0-7B79A91D6CFC}" srcOrd="2" destOrd="0" parTransId="{AC0B8125-C03B-43B7-AF15-8C5D68E228B9}" sibTransId="{85337F48-2845-4D39-B69E-F010AE0B397A}"/>
    <dgm:cxn modelId="{A02EBF68-0C55-4400-8FF3-15F339733744}" type="presOf" srcId="{25A4945E-E594-494C-BFCE-946DCD329D7F}" destId="{4A9998E7-D52C-4E15-AFA0-FD0C475DBCA5}" srcOrd="0" destOrd="0" presId="urn:microsoft.com/office/officeart/2024/3/layout/hArchList1"/>
    <dgm:cxn modelId="{FBDAB64E-811A-40D9-BCFF-70EC9530DB0F}" srcId="{9F36994D-E69C-421A-88B0-7B79A91D6CFC}" destId="{102BC978-95A1-4A17-8C09-C86A5D8CB93B}" srcOrd="0" destOrd="0" parTransId="{77A1B026-D9AB-4DAB-B20D-8801147428FE}" sibTransId="{AE06BC08-F8AB-4FC7-83B9-8C9120818F2A}"/>
    <dgm:cxn modelId="{4EA44D52-1754-45CE-A36D-0C4DDB64998C}" srcId="{1D43F832-5CBE-4761-BCBA-7AB6EB00BF79}" destId="{64FAD3AC-7E26-4DA3-8F03-21B0FD6C5363}" srcOrd="0" destOrd="0" parTransId="{7400873A-8093-4769-A96C-65C17D0490B9}" sibTransId="{A33DE42A-FA64-443F-A0E5-460FE7580969}"/>
    <dgm:cxn modelId="{81FD7878-2DC1-41CD-B0B4-6AA6FB59D4BA}" srcId="{EDEEDCC0-C165-4DF4-90B2-13219052C23A}" destId="{1D43F832-5CBE-4761-BCBA-7AB6EB00BF79}" srcOrd="1" destOrd="0" parTransId="{32700A70-B53C-4C2B-A358-0571786A66BB}" sibTransId="{BD09E02D-5248-4CAC-854A-A04CCBC7F4D3}"/>
    <dgm:cxn modelId="{C21F717E-D08C-4260-8718-7F3C8A392C5F}" type="presOf" srcId="{27B42586-6229-4935-B064-BE28E24F6E42}" destId="{07BBA1B0-5AA3-4025-94F8-F7D626661BAF}" srcOrd="0" destOrd="0" presId="urn:microsoft.com/office/officeart/2024/3/layout/hArchList1"/>
    <dgm:cxn modelId="{4F6AAEB5-E408-4768-847F-FB9FE11650E5}" type="presOf" srcId="{1D43F832-5CBE-4761-BCBA-7AB6EB00BF79}" destId="{FC3FC6F6-4BEA-4F74-9B60-D541129DE777}" srcOrd="0" destOrd="0" presId="urn:microsoft.com/office/officeart/2024/3/layout/hArchList1"/>
    <dgm:cxn modelId="{7480C4DD-C10A-4ECE-A9A7-C52EB3BCDAC7}" type="presOf" srcId="{64FAD3AC-7E26-4DA3-8F03-21B0FD6C5363}" destId="{C4A6A164-F970-4E8A-8197-A9B162ADEC7E}" srcOrd="0" destOrd="0" presId="urn:microsoft.com/office/officeart/2024/3/layout/hArchList1"/>
    <dgm:cxn modelId="{2EFA77E5-4162-4FC7-8EA7-91E9BE2117FC}" type="presOf" srcId="{EDEEDCC0-C165-4DF4-90B2-13219052C23A}" destId="{CCD95096-6445-425D-8977-D7B1DF3017E3}" srcOrd="0" destOrd="0" presId="urn:microsoft.com/office/officeart/2024/3/layout/hArchList1"/>
    <dgm:cxn modelId="{7B36D0E9-BABC-4A02-A2F9-454E38A79F29}" type="presOf" srcId="{978022E5-EA40-4EEC-88E1-5796323DB5AB}" destId="{1CF6B1EF-513C-4556-A7A8-C026726E5C4E}" srcOrd="0" destOrd="0" presId="urn:microsoft.com/office/officeart/2024/3/layout/hArchList1"/>
    <dgm:cxn modelId="{69CD48EA-9189-4A28-BFB7-2FE45B99E66C}" type="presOf" srcId="{9F36994D-E69C-421A-88B0-7B79A91D6CFC}" destId="{CE1BDEDC-A408-4AA9-840D-AFAED95923E0}" srcOrd="0" destOrd="0" presId="urn:microsoft.com/office/officeart/2024/3/layout/hArchList1"/>
    <dgm:cxn modelId="{C433D7F0-7311-4FE3-8805-EF7BABBA6D15}" srcId="{25A4945E-E594-494C-BFCE-946DCD329D7F}" destId="{27B42586-6229-4935-B064-BE28E24F6E42}" srcOrd="0" destOrd="0" parTransId="{BF5F026A-1219-4133-A0C9-2DECA03E07B5}" sibTransId="{39B54BBB-0D6A-425D-9F26-9F006CF33445}"/>
    <dgm:cxn modelId="{1FF2DFFF-7EBD-4869-A88D-E989739D78ED}" type="presOf" srcId="{102BC978-95A1-4A17-8C09-C86A5D8CB93B}" destId="{2525C3DE-C4BC-4F67-AE69-F8D2A8B28EF7}" srcOrd="0" destOrd="0" presId="urn:microsoft.com/office/officeart/2024/3/layout/hArchList1"/>
    <dgm:cxn modelId="{50E1C6FE-4926-420E-8B2D-61AAC91020C0}" type="presParOf" srcId="{CCD95096-6445-425D-8977-D7B1DF3017E3}" destId="{133F6AC0-5592-4A10-BFCD-8BCC8068F06D}" srcOrd="0" destOrd="0" presId="urn:microsoft.com/office/officeart/2024/3/layout/hArchList1"/>
    <dgm:cxn modelId="{745A3950-92AC-4CC7-8143-CF630F24A6BA}" type="presParOf" srcId="{133F6AC0-5592-4A10-BFCD-8BCC8068F06D}" destId="{4A9998E7-D52C-4E15-AFA0-FD0C475DBCA5}" srcOrd="0" destOrd="0" presId="urn:microsoft.com/office/officeart/2024/3/layout/hArchList1"/>
    <dgm:cxn modelId="{D356B9E7-E9C4-4DCD-9F22-125C937E84AA}" type="presParOf" srcId="{133F6AC0-5592-4A10-BFCD-8BCC8068F06D}" destId="{07BBA1B0-5AA3-4025-94F8-F7D626661BAF}" srcOrd="1" destOrd="0" presId="urn:microsoft.com/office/officeart/2024/3/layout/hArchList1"/>
    <dgm:cxn modelId="{06C360D5-2FAB-4675-974F-A173F6566DDD}" type="presParOf" srcId="{CCD95096-6445-425D-8977-D7B1DF3017E3}" destId="{1CF6B1EF-513C-4556-A7A8-C026726E5C4E}" srcOrd="1" destOrd="0" presId="urn:microsoft.com/office/officeart/2024/3/layout/hArchList1"/>
    <dgm:cxn modelId="{DD60E497-A8C7-4C97-8298-CE60EE645EB6}" type="presParOf" srcId="{CCD95096-6445-425D-8977-D7B1DF3017E3}" destId="{CD608DA0-5A57-408D-BA74-C3CF3D971469}" srcOrd="2" destOrd="0" presId="urn:microsoft.com/office/officeart/2024/3/layout/hArchList1"/>
    <dgm:cxn modelId="{811169DA-738E-4953-9B02-47D0F108E405}" type="presParOf" srcId="{CD608DA0-5A57-408D-BA74-C3CF3D971469}" destId="{FC3FC6F6-4BEA-4F74-9B60-D541129DE777}" srcOrd="0" destOrd="0" presId="urn:microsoft.com/office/officeart/2024/3/layout/hArchList1"/>
    <dgm:cxn modelId="{85226AED-FB6C-4427-9947-CC366EFE9491}" type="presParOf" srcId="{CD608DA0-5A57-408D-BA74-C3CF3D971469}" destId="{C4A6A164-F970-4E8A-8197-A9B162ADEC7E}" srcOrd="1" destOrd="0" presId="urn:microsoft.com/office/officeart/2024/3/layout/hArchList1"/>
    <dgm:cxn modelId="{EC8A99C1-8F57-4D4B-A848-91E1D9BF56AB}" type="presParOf" srcId="{CCD95096-6445-425D-8977-D7B1DF3017E3}" destId="{0309767A-4FDE-404C-89B1-CE9443AC3411}" srcOrd="3" destOrd="0" presId="urn:microsoft.com/office/officeart/2024/3/layout/hArchList1"/>
    <dgm:cxn modelId="{5B2EC6C3-A432-456B-BFF4-D0100CA817CB}" type="presParOf" srcId="{CCD95096-6445-425D-8977-D7B1DF3017E3}" destId="{A5D28B92-CE39-405D-A9E2-FC92E858C55A}" srcOrd="4" destOrd="0" presId="urn:microsoft.com/office/officeart/2024/3/layout/hArchList1"/>
    <dgm:cxn modelId="{C9624465-BC61-4EB4-BAB1-42349CDBAF7E}" type="presParOf" srcId="{A5D28B92-CE39-405D-A9E2-FC92E858C55A}" destId="{CE1BDEDC-A408-4AA9-840D-AFAED95923E0}" srcOrd="0" destOrd="0" presId="urn:microsoft.com/office/officeart/2024/3/layout/hArchList1"/>
    <dgm:cxn modelId="{532315BC-557B-40B0-AC57-1EEA0724879E}" type="presParOf" srcId="{A5D28B92-CE39-405D-A9E2-FC92E858C55A}" destId="{2525C3DE-C4BC-4F67-AE69-F8D2A8B28EF7}"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2D1EE-907D-4B1E-AFFC-64F258F09C1D}">
      <dsp:nvSpPr>
        <dsp:cNvPr id="0" name=""/>
        <dsp:cNvSpPr/>
      </dsp:nvSpPr>
      <dsp:spPr>
        <a:xfrm>
          <a:off x="0" y="0"/>
          <a:ext cx="1854553" cy="185455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097" r="22905" b="3"/>
          <a:stretch/>
        </a:blipFill>
        <a:ln>
          <a:noFill/>
        </a:ln>
        <a:effectLst/>
      </dsp:spPr>
      <dsp:style>
        <a:lnRef idx="0">
          <a:scrgbClr r="0" g="0" b="0"/>
        </a:lnRef>
        <a:fillRef idx="3">
          <a:scrgbClr r="0" g="0" b="0"/>
        </a:fillRef>
        <a:effectRef idx="2">
          <a:scrgbClr r="0" g="0" b="0"/>
        </a:effectRef>
        <a:fontRef idx="minor">
          <a:schemeClr val="lt1"/>
        </a:fontRef>
      </dsp:style>
    </dsp:sp>
    <dsp:sp modelId="{32E71F30-F2F1-42E6-8EE8-D3B38201301B}">
      <dsp:nvSpPr>
        <dsp:cNvPr id="0" name=""/>
        <dsp:cNvSpPr/>
      </dsp:nvSpPr>
      <dsp:spPr>
        <a:xfrm>
          <a:off x="2034553" y="0"/>
          <a:ext cx="4155226" cy="37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Multi-Entity Transactions</a:t>
          </a:r>
        </a:p>
      </dsp:txBody>
      <dsp:txXfrm>
        <a:off x="2034553" y="0"/>
        <a:ext cx="4155226" cy="370034"/>
      </dsp:txXfrm>
    </dsp:sp>
    <dsp:sp modelId="{A2003565-15B7-4E74-9C9D-5F170896216B}">
      <dsp:nvSpPr>
        <dsp:cNvPr id="0" name=""/>
        <dsp:cNvSpPr/>
      </dsp:nvSpPr>
      <dsp:spPr>
        <a:xfrm>
          <a:off x="2034553" y="370034"/>
          <a:ext cx="4155226" cy="1484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Multi-entity transactions allow operations across multiple entities, ensuring data integrity and consistency in applications.</a:t>
          </a:r>
        </a:p>
      </dsp:txBody>
      <dsp:txXfrm>
        <a:off x="2034553" y="370034"/>
        <a:ext cx="4155226" cy="1484518"/>
      </dsp:txXfrm>
    </dsp:sp>
    <dsp:sp modelId="{F2FE71BB-8B50-4576-8CCD-D348D4CCADEF}">
      <dsp:nvSpPr>
        <dsp:cNvPr id="0" name=""/>
        <dsp:cNvSpPr/>
      </dsp:nvSpPr>
      <dsp:spPr>
        <a:xfrm>
          <a:off x="0" y="2002917"/>
          <a:ext cx="1854553" cy="185455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5812" r="9190" b="3"/>
          <a:stretch/>
        </a:blipFill>
        <a:ln>
          <a:noFill/>
        </a:ln>
        <a:effectLst/>
      </dsp:spPr>
      <dsp:style>
        <a:lnRef idx="0">
          <a:scrgbClr r="0" g="0" b="0"/>
        </a:lnRef>
        <a:fillRef idx="3">
          <a:scrgbClr r="0" g="0" b="0"/>
        </a:fillRef>
        <a:effectRef idx="2">
          <a:scrgbClr r="0" g="0" b="0"/>
        </a:effectRef>
        <a:fontRef idx="minor">
          <a:schemeClr val="lt1"/>
        </a:fontRef>
      </dsp:style>
    </dsp:sp>
    <dsp:sp modelId="{358B5672-76B9-4E78-A755-6E85381EEF46}">
      <dsp:nvSpPr>
        <dsp:cNvPr id="0" name=""/>
        <dsp:cNvSpPr/>
      </dsp:nvSpPr>
      <dsp:spPr>
        <a:xfrm>
          <a:off x="2034553" y="2002917"/>
          <a:ext cx="4155226" cy="37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Fine-Grained Access Control</a:t>
          </a:r>
        </a:p>
      </dsp:txBody>
      <dsp:txXfrm>
        <a:off x="2034553" y="2002917"/>
        <a:ext cx="4155226" cy="370034"/>
      </dsp:txXfrm>
    </dsp:sp>
    <dsp:sp modelId="{D6B87DF7-1970-479E-A3A1-ACE59CB60B34}">
      <dsp:nvSpPr>
        <dsp:cNvPr id="0" name=""/>
        <dsp:cNvSpPr/>
      </dsp:nvSpPr>
      <dsp:spPr>
        <a:xfrm>
          <a:off x="2034553" y="2372952"/>
          <a:ext cx="4155226" cy="1484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Fine-grained access control enables precise permissions for users, enhancing security and protecting sensitive data.</a:t>
          </a:r>
        </a:p>
      </dsp:txBody>
      <dsp:txXfrm>
        <a:off x="2034553" y="2372952"/>
        <a:ext cx="4155226" cy="1484518"/>
      </dsp:txXfrm>
    </dsp:sp>
    <dsp:sp modelId="{E79E0618-4520-4793-847B-BBD948BA1004}">
      <dsp:nvSpPr>
        <dsp:cNvPr id="0" name=""/>
        <dsp:cNvSpPr/>
      </dsp:nvSpPr>
      <dsp:spPr>
        <a:xfrm>
          <a:off x="0" y="4005834"/>
          <a:ext cx="1854553" cy="185455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7823" r="15428" b="2"/>
          <a:stretch/>
        </a:blipFill>
        <a:ln>
          <a:noFill/>
        </a:ln>
        <a:effectLst/>
      </dsp:spPr>
      <dsp:style>
        <a:lnRef idx="0">
          <a:scrgbClr r="0" g="0" b="0"/>
        </a:lnRef>
        <a:fillRef idx="3">
          <a:scrgbClr r="0" g="0" b="0"/>
        </a:fillRef>
        <a:effectRef idx="2">
          <a:scrgbClr r="0" g="0" b="0"/>
        </a:effectRef>
        <a:fontRef idx="minor">
          <a:schemeClr val="lt1"/>
        </a:fontRef>
      </dsp:style>
    </dsp:sp>
    <dsp:sp modelId="{5A0C030C-EEB3-4645-B30F-2BC1DEA8830A}">
      <dsp:nvSpPr>
        <dsp:cNvPr id="0" name=""/>
        <dsp:cNvSpPr/>
      </dsp:nvSpPr>
      <dsp:spPr>
        <a:xfrm>
          <a:off x="2034553" y="4005834"/>
          <a:ext cx="4155226" cy="37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Enhanced Security Features</a:t>
          </a:r>
        </a:p>
      </dsp:txBody>
      <dsp:txXfrm>
        <a:off x="2034553" y="4005834"/>
        <a:ext cx="4155226" cy="370034"/>
      </dsp:txXfrm>
    </dsp:sp>
    <dsp:sp modelId="{9DA2F810-250B-4FA0-B9CA-ED14C83B7869}">
      <dsp:nvSpPr>
        <dsp:cNvPr id="0" name=""/>
        <dsp:cNvSpPr/>
      </dsp:nvSpPr>
      <dsp:spPr>
        <a:xfrm>
          <a:off x="2034553" y="4375869"/>
          <a:ext cx="4155226" cy="1484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These advanced features add layers of functionality that improve the security posture of applications built on Cloud Datastore.</a:t>
          </a:r>
        </a:p>
      </dsp:txBody>
      <dsp:txXfrm>
        <a:off x="2034553" y="4375869"/>
        <a:ext cx="4155226" cy="1484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998E7-D52C-4E15-AFA0-FD0C475DBCA5}">
      <dsp:nvSpPr>
        <dsp:cNvPr id="0" name=""/>
        <dsp:cNvSpPr/>
      </dsp:nvSpPr>
      <dsp:spPr>
        <a:xfrm>
          <a:off x="0"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Powerful NoSQL Database</a:t>
          </a:r>
        </a:p>
      </dsp:txBody>
      <dsp:txXfrm>
        <a:off x="0" y="0"/>
        <a:ext cx="3403282" cy="355310"/>
      </dsp:txXfrm>
    </dsp:sp>
    <dsp:sp modelId="{07BBA1B0-5AA3-4025-94F8-F7D626661BAF}">
      <dsp:nvSpPr>
        <dsp:cNvPr id="0" name=""/>
        <dsp:cNvSpPr/>
      </dsp:nvSpPr>
      <dsp:spPr>
        <a:xfrm>
          <a:off x="0"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GCP Cloud Datastore offers a robust NoSQL database solution that supports highly scalable applications.</a:t>
          </a:r>
        </a:p>
      </dsp:txBody>
      <dsp:txXfrm>
        <a:off x="0" y="355310"/>
        <a:ext cx="3403282" cy="2132893"/>
      </dsp:txXfrm>
    </dsp:sp>
    <dsp:sp modelId="{FC3FC6F6-4BEA-4F74-9B60-D541129DE777}">
      <dsp:nvSpPr>
        <dsp:cNvPr id="0" name=""/>
        <dsp:cNvSpPr/>
      </dsp:nvSpPr>
      <dsp:spPr>
        <a:xfrm>
          <a:off x="3743610"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Scalability and Flexibility</a:t>
          </a:r>
        </a:p>
      </dsp:txBody>
      <dsp:txXfrm>
        <a:off x="3743610" y="0"/>
        <a:ext cx="3403282" cy="355310"/>
      </dsp:txXfrm>
    </dsp:sp>
    <dsp:sp modelId="{C4A6A164-F970-4E8A-8197-A9B162ADEC7E}">
      <dsp:nvSpPr>
        <dsp:cNvPr id="0" name=""/>
        <dsp:cNvSpPr/>
      </dsp:nvSpPr>
      <dsp:spPr>
        <a:xfrm>
          <a:off x="3743610"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service provides scalability and flexibility, allowing developers to adapt to changing application demands effortlessly.</a:t>
          </a:r>
        </a:p>
      </dsp:txBody>
      <dsp:txXfrm>
        <a:off x="3743610" y="355310"/>
        <a:ext cx="3403282" cy="2132893"/>
      </dsp:txXfrm>
    </dsp:sp>
    <dsp:sp modelId="{CE1BDEDC-A408-4AA9-840D-AFAED95923E0}">
      <dsp:nvSpPr>
        <dsp:cNvPr id="0" name=""/>
        <dsp:cNvSpPr/>
      </dsp:nvSpPr>
      <dsp:spPr>
        <a:xfrm>
          <a:off x="7487221"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Ease of Use</a:t>
          </a:r>
        </a:p>
      </dsp:txBody>
      <dsp:txXfrm>
        <a:off x="7487221" y="0"/>
        <a:ext cx="3403282" cy="355310"/>
      </dsp:txXfrm>
    </dsp:sp>
    <dsp:sp modelId="{2525C3DE-C4BC-4F67-AE69-F8D2A8B28EF7}">
      <dsp:nvSpPr>
        <dsp:cNvPr id="0" name=""/>
        <dsp:cNvSpPr/>
      </dsp:nvSpPr>
      <dsp:spPr>
        <a:xfrm>
          <a:off x="7487221"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GCP Cloud Datastore is designed with user-friendliness in mind, making it accessible for developers of all levels.</a:t>
          </a:r>
        </a:p>
      </dsp:txBody>
      <dsp:txXfrm>
        <a:off x="7487221" y="355310"/>
        <a:ext cx="3403282" cy="2132893"/>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13ACC-2959-45DE-B208-BEDFC65960D5}"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94711F-EA61-4816-9D82-61B90E3FF2C9}" type="slidenum">
              <a:rPr lang="en-IN" smtClean="0"/>
              <a:t>‹#›</a:t>
            </a:fld>
            <a:endParaRPr lang="en-IN"/>
          </a:p>
        </p:txBody>
      </p:sp>
    </p:spTree>
    <p:extLst>
      <p:ext uri="{BB962C8B-B14F-4D97-AF65-F5344CB8AC3E}">
        <p14:creationId xmlns:p14="http://schemas.microsoft.com/office/powerpoint/2010/main" val="280948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a:t>
            </a:r>
            <a:r>
              <a:rPr lang="en-IN" dirty="0"/>
              <a:t>---
This presentation will delve into Google Cloud Platform's Cloud Datastore, a fully managed NoSQL database service. We will cover its architecture, key features, practical use cases, and best practices for implementation.
</a:t>
            </a:r>
          </a:p>
        </p:txBody>
      </p:sp>
      <p:sp>
        <p:nvSpPr>
          <p:cNvPr id="4" name="Slide Number Placeholder 3"/>
          <p:cNvSpPr>
            <a:spLocks noGrp="1"/>
          </p:cNvSpPr>
          <p:nvPr>
            <p:ph type="sldNum" sz="quarter" idx="5"/>
          </p:nvPr>
        </p:nvSpPr>
        <p:spPr/>
        <p:txBody>
          <a:bodyPr/>
          <a:lstStyle/>
          <a:p>
            <a:fld id="{BC6F4386-5B9F-49E5-BD04-645576C0528E}" type="slidenum">
              <a:rPr lang="en-IN" smtClean="0"/>
              <a:t>1</a:t>
            </a:fld>
            <a:endParaRPr lang="en-IN"/>
          </a:p>
        </p:txBody>
      </p:sp>
    </p:spTree>
    <p:extLst>
      <p:ext uri="{BB962C8B-B14F-4D97-AF65-F5344CB8AC3E}">
        <p14:creationId xmlns:p14="http://schemas.microsoft.com/office/powerpoint/2010/main" val="362295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Datastore uses an automatic indexing system to facilitate efficient querying of data. Understanding how to leverage indexing effectively is essential for optimizing query performance.</a:t>
            </a:r>
          </a:p>
        </p:txBody>
      </p:sp>
      <p:sp>
        <p:nvSpPr>
          <p:cNvPr id="4" name="Slide Number Placeholder 3"/>
          <p:cNvSpPr>
            <a:spLocks noGrp="1"/>
          </p:cNvSpPr>
          <p:nvPr>
            <p:ph type="sldNum" sz="quarter" idx="5"/>
          </p:nvPr>
        </p:nvSpPr>
        <p:spPr/>
        <p:txBody>
          <a:bodyPr/>
          <a:lstStyle/>
          <a:p>
            <a:fld id="{BC6F4386-5B9F-49E5-BD04-645576C0528E}" type="slidenum">
              <a:rPr lang="en-IN" smtClean="0"/>
              <a:t>10</a:t>
            </a:fld>
            <a:endParaRPr lang="en-IN"/>
          </a:p>
        </p:txBody>
      </p:sp>
    </p:spTree>
    <p:extLst>
      <p:ext uri="{BB962C8B-B14F-4D97-AF65-F5344CB8AC3E}">
        <p14:creationId xmlns:p14="http://schemas.microsoft.com/office/powerpoint/2010/main" val="2567306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section will guide you through the initial steps of setting up and using Cloud Datastore for your applications. We will cover project setup and entity management.</a:t>
            </a:r>
          </a:p>
        </p:txBody>
      </p:sp>
      <p:sp>
        <p:nvSpPr>
          <p:cNvPr id="4" name="Slide Number Placeholder 3"/>
          <p:cNvSpPr>
            <a:spLocks noGrp="1"/>
          </p:cNvSpPr>
          <p:nvPr>
            <p:ph type="sldNum" sz="quarter" idx="5"/>
          </p:nvPr>
        </p:nvSpPr>
        <p:spPr/>
        <p:txBody>
          <a:bodyPr/>
          <a:lstStyle/>
          <a:p>
            <a:fld id="{BC6F4386-5B9F-49E5-BD04-645576C0528E}" type="slidenum">
              <a:rPr lang="en-IN" smtClean="0"/>
              <a:t>11</a:t>
            </a:fld>
            <a:endParaRPr lang="en-IN"/>
          </a:p>
        </p:txBody>
      </p:sp>
    </p:spTree>
    <p:extLst>
      <p:ext uri="{BB962C8B-B14F-4D97-AF65-F5344CB8AC3E}">
        <p14:creationId xmlns:p14="http://schemas.microsoft.com/office/powerpoint/2010/main" val="2162382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use Cloud Datastore, you first need to create a Google Cloud project. This involves setting up billing, enabling the Cloud Datastore API, and configuring permissions to access the service.</a:t>
            </a:r>
          </a:p>
        </p:txBody>
      </p:sp>
      <p:sp>
        <p:nvSpPr>
          <p:cNvPr id="4" name="Slide Number Placeholder 3"/>
          <p:cNvSpPr>
            <a:spLocks noGrp="1"/>
          </p:cNvSpPr>
          <p:nvPr>
            <p:ph type="sldNum" sz="quarter" idx="5"/>
          </p:nvPr>
        </p:nvSpPr>
        <p:spPr/>
        <p:txBody>
          <a:bodyPr/>
          <a:lstStyle/>
          <a:p>
            <a:fld id="{BC6F4386-5B9F-49E5-BD04-645576C0528E}" type="slidenum">
              <a:rPr lang="en-IN" smtClean="0"/>
              <a:t>12</a:t>
            </a:fld>
            <a:endParaRPr lang="en-IN"/>
          </a:p>
        </p:txBody>
      </p:sp>
    </p:spTree>
    <p:extLst>
      <p:ext uri="{BB962C8B-B14F-4D97-AF65-F5344CB8AC3E}">
        <p14:creationId xmlns:p14="http://schemas.microsoft.com/office/powerpoint/2010/main" val="4086041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Once your project is set up, you can create and manage entities in Cloud Datastore. This includes defining kinds, adding properties, and organizing entities for efficient data retrieval.</a:t>
            </a:r>
          </a:p>
        </p:txBody>
      </p:sp>
      <p:sp>
        <p:nvSpPr>
          <p:cNvPr id="4" name="Slide Number Placeholder 3"/>
          <p:cNvSpPr>
            <a:spLocks noGrp="1"/>
          </p:cNvSpPr>
          <p:nvPr>
            <p:ph type="sldNum" sz="quarter" idx="5"/>
          </p:nvPr>
        </p:nvSpPr>
        <p:spPr/>
        <p:txBody>
          <a:bodyPr/>
          <a:lstStyle/>
          <a:p>
            <a:fld id="{BC6F4386-5B9F-49E5-BD04-645576C0528E}" type="slidenum">
              <a:rPr lang="en-IN" smtClean="0"/>
              <a:t>13</a:t>
            </a:fld>
            <a:endParaRPr lang="en-IN"/>
          </a:p>
        </p:txBody>
      </p:sp>
    </p:spTree>
    <p:extLst>
      <p:ext uri="{BB962C8B-B14F-4D97-AF65-F5344CB8AC3E}">
        <p14:creationId xmlns:p14="http://schemas.microsoft.com/office/powerpoint/2010/main" val="2040033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Datastore can be accessed through various interfaces, such as the Google Cloud Console, client libraries, and RESTful APIs. Familiarity with these tools is key to effective interaction with the database.</a:t>
            </a:r>
          </a:p>
        </p:txBody>
      </p:sp>
      <p:sp>
        <p:nvSpPr>
          <p:cNvPr id="4" name="Slide Number Placeholder 3"/>
          <p:cNvSpPr>
            <a:spLocks noGrp="1"/>
          </p:cNvSpPr>
          <p:nvPr>
            <p:ph type="sldNum" sz="quarter" idx="5"/>
          </p:nvPr>
        </p:nvSpPr>
        <p:spPr/>
        <p:txBody>
          <a:bodyPr/>
          <a:lstStyle/>
          <a:p>
            <a:fld id="{BC6F4386-5B9F-49E5-BD04-645576C0528E}" type="slidenum">
              <a:rPr lang="en-IN" smtClean="0"/>
              <a:t>14</a:t>
            </a:fld>
            <a:endParaRPr lang="en-IN"/>
          </a:p>
        </p:txBody>
      </p:sp>
    </p:spTree>
    <p:extLst>
      <p:ext uri="{BB962C8B-B14F-4D97-AF65-F5344CB8AC3E}">
        <p14:creationId xmlns:p14="http://schemas.microsoft.com/office/powerpoint/2010/main" val="2989363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section explores common use cases for Cloud Datastore and provides best practices for data modeling and performance optimization to ensure efficient and scalable application development.</a:t>
            </a:r>
          </a:p>
        </p:txBody>
      </p:sp>
      <p:sp>
        <p:nvSpPr>
          <p:cNvPr id="4" name="Slide Number Placeholder 3"/>
          <p:cNvSpPr>
            <a:spLocks noGrp="1"/>
          </p:cNvSpPr>
          <p:nvPr>
            <p:ph type="sldNum" sz="quarter" idx="5"/>
          </p:nvPr>
        </p:nvSpPr>
        <p:spPr/>
        <p:txBody>
          <a:bodyPr/>
          <a:lstStyle/>
          <a:p>
            <a:fld id="{BC6F4386-5B9F-49E5-BD04-645576C0528E}" type="slidenum">
              <a:rPr lang="en-IN" smtClean="0"/>
              <a:t>15</a:t>
            </a:fld>
            <a:endParaRPr lang="en-IN"/>
          </a:p>
        </p:txBody>
      </p:sp>
    </p:spTree>
    <p:extLst>
      <p:ext uri="{BB962C8B-B14F-4D97-AF65-F5344CB8AC3E}">
        <p14:creationId xmlns:p14="http://schemas.microsoft.com/office/powerpoint/2010/main" val="1274855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Use cases for Cloud Datastore include web applications, mobile applications, and content management systems. Its ability to handle unstructured data and scale as needed makes it suitable for various applications.</a:t>
            </a:r>
          </a:p>
        </p:txBody>
      </p:sp>
      <p:sp>
        <p:nvSpPr>
          <p:cNvPr id="4" name="Slide Number Placeholder 3"/>
          <p:cNvSpPr>
            <a:spLocks noGrp="1"/>
          </p:cNvSpPr>
          <p:nvPr>
            <p:ph type="sldNum" sz="quarter" idx="5"/>
          </p:nvPr>
        </p:nvSpPr>
        <p:spPr/>
        <p:txBody>
          <a:bodyPr/>
          <a:lstStyle/>
          <a:p>
            <a:fld id="{BC6F4386-5B9F-49E5-BD04-645576C0528E}" type="slidenum">
              <a:rPr lang="en-IN" smtClean="0"/>
              <a:t>16</a:t>
            </a:fld>
            <a:endParaRPr lang="en-IN"/>
          </a:p>
        </p:txBody>
      </p:sp>
    </p:spTree>
    <p:extLst>
      <p:ext uri="{BB962C8B-B14F-4D97-AF65-F5344CB8AC3E}">
        <p14:creationId xmlns:p14="http://schemas.microsoft.com/office/powerpoint/2010/main" val="3870386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Effective data modeling strategies are essential for optimizing performance in Cloud Datastore. This includes understanding how to structure your data, use entity groups, and define relationships to minimize costs and maximize efficiency.</a:t>
            </a:r>
          </a:p>
        </p:txBody>
      </p:sp>
      <p:sp>
        <p:nvSpPr>
          <p:cNvPr id="4" name="Slide Number Placeholder 3"/>
          <p:cNvSpPr>
            <a:spLocks noGrp="1"/>
          </p:cNvSpPr>
          <p:nvPr>
            <p:ph type="sldNum" sz="quarter" idx="5"/>
          </p:nvPr>
        </p:nvSpPr>
        <p:spPr/>
        <p:txBody>
          <a:bodyPr/>
          <a:lstStyle/>
          <a:p>
            <a:fld id="{BC6F4386-5B9F-49E5-BD04-645576C0528E}" type="slidenum">
              <a:rPr lang="en-IN" smtClean="0"/>
              <a:t>17</a:t>
            </a:fld>
            <a:endParaRPr lang="en-IN"/>
          </a:p>
        </p:txBody>
      </p:sp>
    </p:spTree>
    <p:extLst>
      <p:ext uri="{BB962C8B-B14F-4D97-AF65-F5344CB8AC3E}">
        <p14:creationId xmlns:p14="http://schemas.microsoft.com/office/powerpoint/2010/main" val="3601670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ensure your application runs smoothly, it is important to implement strategies for performance optimization. This includes using indexes wisely, managing entity groups, and understanding query limits for scalability.</a:t>
            </a:r>
          </a:p>
        </p:txBody>
      </p:sp>
      <p:sp>
        <p:nvSpPr>
          <p:cNvPr id="4" name="Slide Number Placeholder 3"/>
          <p:cNvSpPr>
            <a:spLocks noGrp="1"/>
          </p:cNvSpPr>
          <p:nvPr>
            <p:ph type="sldNum" sz="quarter" idx="5"/>
          </p:nvPr>
        </p:nvSpPr>
        <p:spPr/>
        <p:txBody>
          <a:bodyPr/>
          <a:lstStyle/>
          <a:p>
            <a:fld id="{BC6F4386-5B9F-49E5-BD04-645576C0528E}" type="slidenum">
              <a:rPr lang="en-IN" smtClean="0"/>
              <a:t>18</a:t>
            </a:fld>
            <a:endParaRPr lang="en-IN"/>
          </a:p>
        </p:txBody>
      </p:sp>
    </p:spTree>
    <p:extLst>
      <p:ext uri="{BB962C8B-B14F-4D97-AF65-F5344CB8AC3E}">
        <p14:creationId xmlns:p14="http://schemas.microsoft.com/office/powerpoint/2010/main" val="3469593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this final section, we will look at how Cloud Datastore can be integrated with other GCP services and explore advanced features that enhance its capabilities.</a:t>
            </a:r>
          </a:p>
        </p:txBody>
      </p:sp>
      <p:sp>
        <p:nvSpPr>
          <p:cNvPr id="4" name="Slide Number Placeholder 3"/>
          <p:cNvSpPr>
            <a:spLocks noGrp="1"/>
          </p:cNvSpPr>
          <p:nvPr>
            <p:ph type="sldNum" sz="quarter" idx="5"/>
          </p:nvPr>
        </p:nvSpPr>
        <p:spPr/>
        <p:txBody>
          <a:bodyPr/>
          <a:lstStyle/>
          <a:p>
            <a:fld id="{BC6F4386-5B9F-49E5-BD04-645576C0528E}" type="slidenum">
              <a:rPr lang="en-IN" smtClean="0"/>
              <a:t>19</a:t>
            </a:fld>
            <a:endParaRPr lang="en-IN"/>
          </a:p>
        </p:txBody>
      </p:sp>
    </p:spTree>
    <p:extLst>
      <p:ext uri="{BB962C8B-B14F-4D97-AF65-F5344CB8AC3E}">
        <p14:creationId xmlns:p14="http://schemas.microsoft.com/office/powerpoint/2010/main" val="22610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Today, we will begin with an introduction to GCP Cloud Datastore, including what it is and its key features. We will then explore its architecture and data model, move on to getting started with Cloud Datastore, and discuss real-world use cases and best practices. Finally, we'll look at integration options and advanced features.</a:t>
            </a:r>
          </a:p>
        </p:txBody>
      </p:sp>
      <p:sp>
        <p:nvSpPr>
          <p:cNvPr id="4" name="Slide Number Placeholder 3"/>
          <p:cNvSpPr>
            <a:spLocks noGrp="1"/>
          </p:cNvSpPr>
          <p:nvPr>
            <p:ph type="sldNum" sz="quarter" idx="5"/>
          </p:nvPr>
        </p:nvSpPr>
        <p:spPr/>
        <p:txBody>
          <a:bodyPr/>
          <a:lstStyle/>
          <a:p>
            <a:fld id="{BC6F4386-5B9F-49E5-BD04-645576C0528E}" type="slidenum">
              <a:rPr lang="en-IN" smtClean="0"/>
              <a:t>2</a:t>
            </a:fld>
            <a:endParaRPr lang="en-IN"/>
          </a:p>
        </p:txBody>
      </p:sp>
    </p:spTree>
    <p:extLst>
      <p:ext uri="{BB962C8B-B14F-4D97-AF65-F5344CB8AC3E}">
        <p14:creationId xmlns:p14="http://schemas.microsoft.com/office/powerpoint/2010/main" val="1020777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Datastore seamlessly integrates with other Google Cloud services, such as Google App Engine, Cloud Functions, and BigQuery. This allows for a robust ecosystem for application development and data analytics.</a:t>
            </a:r>
          </a:p>
        </p:txBody>
      </p:sp>
      <p:sp>
        <p:nvSpPr>
          <p:cNvPr id="4" name="Slide Number Placeholder 3"/>
          <p:cNvSpPr>
            <a:spLocks noGrp="1"/>
          </p:cNvSpPr>
          <p:nvPr>
            <p:ph type="sldNum" sz="quarter" idx="5"/>
          </p:nvPr>
        </p:nvSpPr>
        <p:spPr/>
        <p:txBody>
          <a:bodyPr/>
          <a:lstStyle/>
          <a:p>
            <a:fld id="{BC6F4386-5B9F-49E5-BD04-645576C0528E}" type="slidenum">
              <a:rPr lang="en-IN" smtClean="0"/>
              <a:t>20</a:t>
            </a:fld>
            <a:endParaRPr lang="en-IN"/>
          </a:p>
        </p:txBody>
      </p:sp>
    </p:spTree>
    <p:extLst>
      <p:ext uri="{BB962C8B-B14F-4D97-AF65-F5344CB8AC3E}">
        <p14:creationId xmlns:p14="http://schemas.microsoft.com/office/powerpoint/2010/main" val="2925971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Incorporating Cloud Datastore into your applications can streamline data management and enhance application workflows. Understanding how to utilize its features is key to successful implementation.</a:t>
            </a:r>
          </a:p>
        </p:txBody>
      </p:sp>
      <p:sp>
        <p:nvSpPr>
          <p:cNvPr id="4" name="Slide Number Placeholder 3"/>
          <p:cNvSpPr>
            <a:spLocks noGrp="1"/>
          </p:cNvSpPr>
          <p:nvPr>
            <p:ph type="sldNum" sz="quarter" idx="5"/>
          </p:nvPr>
        </p:nvSpPr>
        <p:spPr/>
        <p:txBody>
          <a:bodyPr/>
          <a:lstStyle/>
          <a:p>
            <a:fld id="{BC6F4386-5B9F-49E5-BD04-645576C0528E}" type="slidenum">
              <a:rPr lang="en-IN" smtClean="0"/>
              <a:t>21</a:t>
            </a:fld>
            <a:endParaRPr lang="en-IN"/>
          </a:p>
        </p:txBody>
      </p:sp>
    </p:spTree>
    <p:extLst>
      <p:ext uri="{BB962C8B-B14F-4D97-AF65-F5344CB8AC3E}">
        <p14:creationId xmlns:p14="http://schemas.microsoft.com/office/powerpoint/2010/main" val="260645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Datastore supports advanced features such as multi-entity transactions and fine-grained access control. These features provide additional layers of functionality and security for applications built on this platform.</a:t>
            </a:r>
          </a:p>
        </p:txBody>
      </p:sp>
      <p:sp>
        <p:nvSpPr>
          <p:cNvPr id="4" name="Slide Number Placeholder 3"/>
          <p:cNvSpPr>
            <a:spLocks noGrp="1"/>
          </p:cNvSpPr>
          <p:nvPr>
            <p:ph type="sldNum" sz="quarter" idx="5"/>
          </p:nvPr>
        </p:nvSpPr>
        <p:spPr/>
        <p:txBody>
          <a:bodyPr/>
          <a:lstStyle/>
          <a:p>
            <a:fld id="{BC6F4386-5B9F-49E5-BD04-645576C0528E}" type="slidenum">
              <a:rPr lang="en-IN" smtClean="0"/>
              <a:t>22</a:t>
            </a:fld>
            <a:endParaRPr lang="en-IN"/>
          </a:p>
        </p:txBody>
      </p:sp>
    </p:spTree>
    <p:extLst>
      <p:ext uri="{BB962C8B-B14F-4D97-AF65-F5344CB8AC3E}">
        <p14:creationId xmlns:p14="http://schemas.microsoft.com/office/powerpoint/2010/main" val="3592958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conclusion, GCP Cloud Datastore is a powerful NoSQL database service that offers scalability, flexibility, and ease of use. By understanding its architecture, features, and best practices, developers can leverage Cloud Datastore to build robust applications.</a:t>
            </a:r>
          </a:p>
        </p:txBody>
      </p:sp>
      <p:sp>
        <p:nvSpPr>
          <p:cNvPr id="4" name="Slide Number Placeholder 3"/>
          <p:cNvSpPr>
            <a:spLocks noGrp="1"/>
          </p:cNvSpPr>
          <p:nvPr>
            <p:ph type="sldNum" sz="quarter" idx="5"/>
          </p:nvPr>
        </p:nvSpPr>
        <p:spPr/>
        <p:txBody>
          <a:bodyPr/>
          <a:lstStyle/>
          <a:p>
            <a:fld id="{BC6F4386-5B9F-49E5-BD04-645576C0528E}" type="slidenum">
              <a:rPr lang="en-IN" smtClean="0"/>
              <a:t>23</a:t>
            </a:fld>
            <a:endParaRPr lang="en-IN"/>
          </a:p>
        </p:txBody>
      </p:sp>
    </p:spTree>
    <p:extLst>
      <p:ext uri="{BB962C8B-B14F-4D97-AF65-F5344CB8AC3E}">
        <p14:creationId xmlns:p14="http://schemas.microsoft.com/office/powerpoint/2010/main" val="304608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GCP Cloud Datastore is a NoSQL database service designed to handle large amounts of structured data. It is a part of Google Cloud Platform and offers a robust solution for developing applications that require scalability and flexibility.</a:t>
            </a:r>
          </a:p>
        </p:txBody>
      </p:sp>
      <p:sp>
        <p:nvSpPr>
          <p:cNvPr id="4" name="Slide Number Placeholder 3"/>
          <p:cNvSpPr>
            <a:spLocks noGrp="1"/>
          </p:cNvSpPr>
          <p:nvPr>
            <p:ph type="sldNum" sz="quarter" idx="5"/>
          </p:nvPr>
        </p:nvSpPr>
        <p:spPr/>
        <p:txBody>
          <a:bodyPr/>
          <a:lstStyle/>
          <a:p>
            <a:fld id="{BC6F4386-5B9F-49E5-BD04-645576C0528E}" type="slidenum">
              <a:rPr lang="en-IN" smtClean="0"/>
              <a:t>3</a:t>
            </a:fld>
            <a:endParaRPr lang="en-IN"/>
          </a:p>
        </p:txBody>
      </p:sp>
    </p:spTree>
    <p:extLst>
      <p:ext uri="{BB962C8B-B14F-4D97-AF65-F5344CB8AC3E}">
        <p14:creationId xmlns:p14="http://schemas.microsoft.com/office/powerpoint/2010/main" val="1509761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 Platform is a suite of cloud computing services that provides infrastructure, platform, and software solutions. It enables developers to build, test, and deploy applications on Google's highly scalable and reliable infrastructure.</a:t>
            </a:r>
          </a:p>
        </p:txBody>
      </p:sp>
      <p:sp>
        <p:nvSpPr>
          <p:cNvPr id="4" name="Slide Number Placeholder 3"/>
          <p:cNvSpPr>
            <a:spLocks noGrp="1"/>
          </p:cNvSpPr>
          <p:nvPr>
            <p:ph type="sldNum" sz="quarter" idx="5"/>
          </p:nvPr>
        </p:nvSpPr>
        <p:spPr/>
        <p:txBody>
          <a:bodyPr/>
          <a:lstStyle/>
          <a:p>
            <a:fld id="{BC6F4386-5B9F-49E5-BD04-645576C0528E}" type="slidenum">
              <a:rPr lang="en-IN" smtClean="0"/>
              <a:t>4</a:t>
            </a:fld>
            <a:endParaRPr lang="en-IN"/>
          </a:p>
        </p:txBody>
      </p:sp>
    </p:spTree>
    <p:extLst>
      <p:ext uri="{BB962C8B-B14F-4D97-AF65-F5344CB8AC3E}">
        <p14:creationId xmlns:p14="http://schemas.microsoft.com/office/powerpoint/2010/main" val="271836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Datastore is a NoSQL document database built for automatic scaling, high performance, and ease of application development. It is designed to provide a flexible and powerful way to store data for applications.</a:t>
            </a:r>
          </a:p>
        </p:txBody>
      </p:sp>
      <p:sp>
        <p:nvSpPr>
          <p:cNvPr id="4" name="Slide Number Placeholder 3"/>
          <p:cNvSpPr>
            <a:spLocks noGrp="1"/>
          </p:cNvSpPr>
          <p:nvPr>
            <p:ph type="sldNum" sz="quarter" idx="5"/>
          </p:nvPr>
        </p:nvSpPr>
        <p:spPr/>
        <p:txBody>
          <a:bodyPr/>
          <a:lstStyle/>
          <a:p>
            <a:fld id="{BC6F4386-5B9F-49E5-BD04-645576C0528E}" type="slidenum">
              <a:rPr lang="en-IN" smtClean="0"/>
              <a:t>5</a:t>
            </a:fld>
            <a:endParaRPr lang="en-IN"/>
          </a:p>
        </p:txBody>
      </p:sp>
    </p:spTree>
    <p:extLst>
      <p:ext uri="{BB962C8B-B14F-4D97-AF65-F5344CB8AC3E}">
        <p14:creationId xmlns:p14="http://schemas.microsoft.com/office/powerpoint/2010/main" val="2068418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Some of the key features of Cloud Datastore include support for ACID transactions, horizontal scaling, and automatic indexing. Its benefits lie in its ability to handle large data sets, provide high availability, and easily integrate with other GCP services.</a:t>
            </a:r>
          </a:p>
        </p:txBody>
      </p:sp>
      <p:sp>
        <p:nvSpPr>
          <p:cNvPr id="4" name="Slide Number Placeholder 3"/>
          <p:cNvSpPr>
            <a:spLocks noGrp="1"/>
          </p:cNvSpPr>
          <p:nvPr>
            <p:ph type="sldNum" sz="quarter" idx="5"/>
          </p:nvPr>
        </p:nvSpPr>
        <p:spPr/>
        <p:txBody>
          <a:bodyPr/>
          <a:lstStyle/>
          <a:p>
            <a:fld id="{BC6F4386-5B9F-49E5-BD04-645576C0528E}" type="slidenum">
              <a:rPr lang="en-IN" smtClean="0"/>
              <a:t>6</a:t>
            </a:fld>
            <a:endParaRPr lang="en-IN"/>
          </a:p>
        </p:txBody>
      </p:sp>
    </p:spTree>
    <p:extLst>
      <p:ext uri="{BB962C8B-B14F-4D97-AF65-F5344CB8AC3E}">
        <p14:creationId xmlns:p14="http://schemas.microsoft.com/office/powerpoint/2010/main" val="1753175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Understanding the architecture and data model of Cloud Datastore is crucial for effective implementation. This section will cover how data is structured and accessed within the service.</a:t>
            </a:r>
          </a:p>
        </p:txBody>
      </p:sp>
      <p:sp>
        <p:nvSpPr>
          <p:cNvPr id="4" name="Slide Number Placeholder 3"/>
          <p:cNvSpPr>
            <a:spLocks noGrp="1"/>
          </p:cNvSpPr>
          <p:nvPr>
            <p:ph type="sldNum" sz="quarter" idx="5"/>
          </p:nvPr>
        </p:nvSpPr>
        <p:spPr/>
        <p:txBody>
          <a:bodyPr/>
          <a:lstStyle/>
          <a:p>
            <a:fld id="{BC6F4386-5B9F-49E5-BD04-645576C0528E}" type="slidenum">
              <a:rPr lang="en-IN" smtClean="0"/>
              <a:t>7</a:t>
            </a:fld>
            <a:endParaRPr lang="en-IN"/>
          </a:p>
        </p:txBody>
      </p:sp>
    </p:spTree>
    <p:extLst>
      <p:ext uri="{BB962C8B-B14F-4D97-AF65-F5344CB8AC3E}">
        <p14:creationId xmlns:p14="http://schemas.microsoft.com/office/powerpoint/2010/main" val="3286484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Datastore operates on a distributed system that allows for automatic sharding and replication of data. This architecture ensures high availability and robust performance under heavy loads.</a:t>
            </a:r>
          </a:p>
        </p:txBody>
      </p:sp>
      <p:sp>
        <p:nvSpPr>
          <p:cNvPr id="4" name="Slide Number Placeholder 3"/>
          <p:cNvSpPr>
            <a:spLocks noGrp="1"/>
          </p:cNvSpPr>
          <p:nvPr>
            <p:ph type="sldNum" sz="quarter" idx="5"/>
          </p:nvPr>
        </p:nvSpPr>
        <p:spPr/>
        <p:txBody>
          <a:bodyPr/>
          <a:lstStyle/>
          <a:p>
            <a:fld id="{BC6F4386-5B9F-49E5-BD04-645576C0528E}" type="slidenum">
              <a:rPr lang="en-IN" smtClean="0"/>
              <a:t>8</a:t>
            </a:fld>
            <a:endParaRPr lang="en-IN"/>
          </a:p>
        </p:txBody>
      </p:sp>
    </p:spTree>
    <p:extLst>
      <p:ext uri="{BB962C8B-B14F-4D97-AF65-F5344CB8AC3E}">
        <p14:creationId xmlns:p14="http://schemas.microsoft.com/office/powerpoint/2010/main" val="382440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Cloud Datastore, data is organized into entities and kinds. An entity is a basic data object, while a kind defines the type of entity. Properties are key-value pairs that hold data for each entity, allowing for flexible data storage.</a:t>
            </a:r>
          </a:p>
        </p:txBody>
      </p:sp>
      <p:sp>
        <p:nvSpPr>
          <p:cNvPr id="4" name="Slide Number Placeholder 3"/>
          <p:cNvSpPr>
            <a:spLocks noGrp="1"/>
          </p:cNvSpPr>
          <p:nvPr>
            <p:ph type="sldNum" sz="quarter" idx="5"/>
          </p:nvPr>
        </p:nvSpPr>
        <p:spPr/>
        <p:txBody>
          <a:bodyPr/>
          <a:lstStyle/>
          <a:p>
            <a:fld id="{BC6F4386-5B9F-49E5-BD04-645576C0528E}" type="slidenum">
              <a:rPr lang="en-IN" smtClean="0"/>
              <a:t>9</a:t>
            </a:fld>
            <a:endParaRPr lang="en-IN"/>
          </a:p>
        </p:txBody>
      </p:sp>
    </p:spTree>
    <p:extLst>
      <p:ext uri="{BB962C8B-B14F-4D97-AF65-F5344CB8AC3E}">
        <p14:creationId xmlns:p14="http://schemas.microsoft.com/office/powerpoint/2010/main" val="261743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2139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3249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97853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073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5062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3946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5522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3088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935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05211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2325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90847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loud computing digital concept">
            <a:extLst>
              <a:ext uri="{FF2B5EF4-FFF2-40B4-BE49-F238E27FC236}">
                <a16:creationId xmlns:a16="http://schemas.microsoft.com/office/drawing/2014/main" id="{AC5CC811-681B-4013-BDF8-0393AD398B53}"/>
              </a:ext>
            </a:extLst>
          </p:cNvPr>
          <p:cNvPicPr>
            <a:picLocks noChangeAspect="1"/>
          </p:cNvPicPr>
          <p:nvPr/>
        </p:nvPicPr>
        <p:blipFill>
          <a:blip r:embed="rId3"/>
          <a:srcRect r="9091" b="909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967376B-2E4E-0B73-FCF5-3ACAF96328D8}"/>
              </a:ext>
            </a:extLst>
          </p:cNvPr>
          <p:cNvSpPr>
            <a:spLocks noGrp="1"/>
          </p:cNvSpPr>
          <p:nvPr>
            <p:ph type="ctrTitle"/>
          </p:nvPr>
        </p:nvSpPr>
        <p:spPr>
          <a:xfrm>
            <a:off x="286506" y="603315"/>
            <a:ext cx="5649211" cy="3685731"/>
          </a:xfrm>
        </p:spPr>
        <p:txBody>
          <a:bodyPr anchor="t">
            <a:normAutofit/>
          </a:bodyPr>
          <a:lstStyle/>
          <a:p>
            <a:pPr algn="l"/>
            <a:r>
              <a:rPr lang="en-IN" sz="5100"/>
              <a:t>Exploring GCP Cloud Datastore: A Scalable and NoSQL Database Service</a:t>
            </a:r>
          </a:p>
        </p:txBody>
      </p:sp>
      <p:sp>
        <p:nvSpPr>
          <p:cNvPr id="3" name="Subtitle 2">
            <a:extLst>
              <a:ext uri="{FF2B5EF4-FFF2-40B4-BE49-F238E27FC236}">
                <a16:creationId xmlns:a16="http://schemas.microsoft.com/office/drawing/2014/main" id="{92CFA471-2323-486C-4AAB-D3A654D3B725}"/>
              </a:ext>
            </a:extLst>
          </p:cNvPr>
          <p:cNvSpPr>
            <a:spLocks noGrp="1"/>
          </p:cNvSpPr>
          <p:nvPr>
            <p:ph type="subTitle" idx="1"/>
          </p:nvPr>
        </p:nvSpPr>
        <p:spPr>
          <a:xfrm>
            <a:off x="286507" y="4437176"/>
            <a:ext cx="4007587" cy="1290807"/>
          </a:xfrm>
        </p:spPr>
        <p:txBody>
          <a:bodyPr anchor="ctr">
            <a:normAutofit/>
          </a:bodyPr>
          <a:lstStyle/>
          <a:p>
            <a:pPr algn="l"/>
            <a:r>
              <a:rPr lang="en-IN" sz="2200"/>
              <a:t>Understanding NoSQL capabilities for modern applications</a:t>
            </a:r>
          </a:p>
        </p:txBody>
      </p:sp>
    </p:spTree>
    <p:extLst>
      <p:ext uri="{BB962C8B-B14F-4D97-AF65-F5344CB8AC3E}">
        <p14:creationId xmlns:p14="http://schemas.microsoft.com/office/powerpoint/2010/main" val="3295541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87E15-F8A8-FE07-3597-427C8DA21CFA}"/>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b="1" kern="1200" dirty="0">
                <a:solidFill>
                  <a:schemeClr val="tx1"/>
                </a:solidFill>
                <a:latin typeface="+mj-lt"/>
                <a:ea typeface="+mj-ea"/>
                <a:cs typeface="+mj-cs"/>
              </a:rPr>
              <a:t>Indexing and Querying Data</a:t>
            </a:r>
          </a:p>
        </p:txBody>
      </p:sp>
      <p:sp>
        <p:nvSpPr>
          <p:cNvPr id="4" name="Content Placeholder 3">
            <a:extLst>
              <a:ext uri="{FF2B5EF4-FFF2-40B4-BE49-F238E27FC236}">
                <a16:creationId xmlns:a16="http://schemas.microsoft.com/office/drawing/2014/main" id="{0477A470-F29E-0150-4F82-E22B450852E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4361687" cy="4096512"/>
          </a:xfrm>
        </p:spPr>
        <p:txBody>
          <a:bodyPr>
            <a:normAutofit/>
          </a:bodyPr>
          <a:lstStyle/>
          <a:p>
            <a:pPr marL="0" indent="0">
              <a:spcBef>
                <a:spcPts val="2500"/>
              </a:spcBef>
              <a:buNone/>
            </a:pPr>
            <a:r>
              <a:rPr lang="en-IN" sz="1400" b="1"/>
              <a:t>Automatic Indexing System</a:t>
            </a:r>
          </a:p>
          <a:p>
            <a:pPr marL="0" lvl="1" indent="0">
              <a:buNone/>
            </a:pPr>
            <a:r>
              <a:rPr lang="en-IN" sz="1400"/>
              <a:t>Cloud Datastore utilizes an automatic indexing system to enhance the efficiency of data querying operations.</a:t>
            </a:r>
          </a:p>
          <a:p>
            <a:pPr marL="0" indent="0">
              <a:spcBef>
                <a:spcPts val="2500"/>
              </a:spcBef>
              <a:buNone/>
            </a:pPr>
            <a:r>
              <a:rPr lang="en-IN" sz="1400" b="1"/>
              <a:t>Optimizing Query Performance</a:t>
            </a:r>
          </a:p>
          <a:p>
            <a:pPr marL="0" lvl="1" indent="0">
              <a:buNone/>
            </a:pPr>
            <a:r>
              <a:rPr lang="en-IN" sz="1400"/>
              <a:t>Leveraging indexing effectively is crucial for optimizing query performance, reducing response times, and improving data retrieval accuracy.</a:t>
            </a:r>
          </a:p>
        </p:txBody>
      </p:sp>
      <p:pic>
        <p:nvPicPr>
          <p:cNvPr id="5" name="Content Placeholder 4" descr="abstract programm binary code  and colored array cube Database">
            <a:extLst>
              <a:ext uri="{FF2B5EF4-FFF2-40B4-BE49-F238E27FC236}">
                <a16:creationId xmlns:a16="http://schemas.microsoft.com/office/drawing/2014/main" id="{F49BED12-8C8C-4C86-8485-FA2432D5262B}"/>
              </a:ext>
            </a:extLst>
          </p:cNvPr>
          <p:cNvPicPr>
            <a:picLocks noGrp="1" noChangeAspect="1"/>
          </p:cNvPicPr>
          <p:nvPr>
            <p:ph sz="half" idx="1"/>
          </p:nvPr>
        </p:nvPicPr>
        <p:blipFill>
          <a:blip r:embed="rId3"/>
          <a:srcRect l="43310" r="2" b="2"/>
          <a:stretch/>
        </p:blipFill>
        <p:spPr>
          <a:xfrm>
            <a:off x="5818632" y="-1"/>
            <a:ext cx="6373368" cy="6858001"/>
          </a:xfrm>
          <a:prstGeom prst="rect">
            <a:avLst/>
          </a:prstGeom>
        </p:spPr>
      </p:pic>
    </p:spTree>
    <p:extLst>
      <p:ext uri="{BB962C8B-B14F-4D97-AF65-F5344CB8AC3E}">
        <p14:creationId xmlns:p14="http://schemas.microsoft.com/office/powerpoint/2010/main" val="11772728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7CA91DED-46B0-F5A5-EB32-269C96074B39}"/>
              </a:ext>
            </a:extLst>
          </p:cNvPr>
          <p:cNvSpPr>
            <a:spLocks noGrp="1"/>
          </p:cNvSpPr>
          <p:nvPr>
            <p:ph type="ctrTitle"/>
          </p:nvPr>
        </p:nvSpPr>
        <p:spPr>
          <a:xfrm>
            <a:off x="277091" y="1814321"/>
            <a:ext cx="7772400" cy="4560920"/>
          </a:xfrm>
        </p:spPr>
        <p:txBody>
          <a:bodyPr anchor="b">
            <a:normAutofit/>
          </a:bodyPr>
          <a:lstStyle/>
          <a:p>
            <a:pPr algn="l"/>
            <a:r>
              <a:rPr lang="en-IN" sz="7400"/>
              <a:t>Getting Started with Cloud Datastore</a:t>
            </a:r>
          </a:p>
        </p:txBody>
      </p:sp>
    </p:spTree>
    <p:extLst>
      <p:ext uri="{BB962C8B-B14F-4D97-AF65-F5344CB8AC3E}">
        <p14:creationId xmlns:p14="http://schemas.microsoft.com/office/powerpoint/2010/main" val="21905509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9FD3F21-78BA-4039-A7AE-A05C357E495B}"/>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b="1" kern="1200" dirty="0">
                <a:solidFill>
                  <a:schemeClr val="tx1"/>
                </a:solidFill>
                <a:latin typeface="+mj-lt"/>
                <a:ea typeface="+mj-ea"/>
                <a:cs typeface="+mj-cs"/>
              </a:rPr>
              <a:t>Setting up a GCP Project</a:t>
            </a:r>
          </a:p>
        </p:txBody>
      </p:sp>
      <p:pic>
        <p:nvPicPr>
          <p:cNvPr id="5" name="Content Placeholder 4" descr="Big data database symbol badge button">
            <a:extLst>
              <a:ext uri="{FF2B5EF4-FFF2-40B4-BE49-F238E27FC236}">
                <a16:creationId xmlns:a16="http://schemas.microsoft.com/office/drawing/2014/main" id="{D335E3B8-7016-4EF6-AE56-A10CBE2C4A07}"/>
              </a:ext>
            </a:extLst>
          </p:cNvPr>
          <p:cNvPicPr>
            <a:picLocks noGrp="1" noChangeAspect="1"/>
          </p:cNvPicPr>
          <p:nvPr>
            <p:ph sz="half" idx="1"/>
          </p:nvPr>
        </p:nvPicPr>
        <p:blipFill>
          <a:blip r:embed="rId3"/>
          <a:srcRect t="5758" r="1" b="2497"/>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E799354E-8691-9DE6-6071-B98665CEE1A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548637"/>
            <a:ext cx="5546770" cy="5760723"/>
          </a:xfrm>
        </p:spPr>
        <p:txBody>
          <a:bodyPr>
            <a:normAutofit/>
          </a:bodyPr>
          <a:lstStyle/>
          <a:p>
            <a:pPr marL="0" indent="0">
              <a:spcBef>
                <a:spcPts val="2500"/>
              </a:spcBef>
              <a:buNone/>
            </a:pPr>
            <a:r>
              <a:rPr lang="en-US" sz="1400" b="1"/>
              <a:t>Creating a Google Cloud Project</a:t>
            </a:r>
          </a:p>
          <a:p>
            <a:pPr marL="0" lvl="1" indent="0">
              <a:buNone/>
            </a:pPr>
            <a:r>
              <a:rPr lang="en-US" sz="1400"/>
              <a:t>The first step is to create a new Google Cloud project, which serves as the foundation for using Cloud Datastore.</a:t>
            </a:r>
          </a:p>
          <a:p>
            <a:pPr marL="0" indent="0">
              <a:spcBef>
                <a:spcPts val="2500"/>
              </a:spcBef>
              <a:buNone/>
            </a:pPr>
            <a:r>
              <a:rPr lang="en-US" sz="1400" b="1"/>
              <a:t>Setting Up Billing</a:t>
            </a:r>
          </a:p>
          <a:p>
            <a:pPr marL="0" lvl="1" indent="0">
              <a:buNone/>
            </a:pPr>
            <a:r>
              <a:rPr lang="en-US" sz="1400"/>
              <a:t>Setting up billing is essential to utilize Google Cloud services, including the Cloud Datastore API.</a:t>
            </a:r>
          </a:p>
          <a:p>
            <a:pPr marL="0" indent="0">
              <a:spcBef>
                <a:spcPts val="2500"/>
              </a:spcBef>
              <a:buNone/>
            </a:pPr>
            <a:r>
              <a:rPr lang="en-US" sz="1400" b="1"/>
              <a:t>Enabling Cloud Datastore API</a:t>
            </a:r>
          </a:p>
          <a:p>
            <a:pPr marL="0" lvl="1" indent="0">
              <a:buNone/>
            </a:pPr>
            <a:r>
              <a:rPr lang="en-US" sz="1400"/>
              <a:t>After creating the project, enable the Cloud Datastore API to access its features and functionalities.</a:t>
            </a:r>
          </a:p>
          <a:p>
            <a:pPr marL="0" indent="0">
              <a:spcBef>
                <a:spcPts val="2500"/>
              </a:spcBef>
              <a:buNone/>
            </a:pPr>
            <a:r>
              <a:rPr lang="en-US" sz="1400" b="1"/>
              <a:t>Configuring Permissions</a:t>
            </a:r>
          </a:p>
          <a:p>
            <a:pPr marL="0" lvl="1" indent="0">
              <a:buNone/>
            </a:pPr>
            <a:r>
              <a:rPr lang="en-US" sz="1400"/>
              <a:t>Configure user permissions to ensure proper access to the Cloud Datastore service for your team.</a:t>
            </a:r>
            <a:endParaRPr lang="en-IN" sz="1400"/>
          </a:p>
        </p:txBody>
      </p:sp>
    </p:spTree>
    <p:extLst>
      <p:ext uri="{BB962C8B-B14F-4D97-AF65-F5344CB8AC3E}">
        <p14:creationId xmlns:p14="http://schemas.microsoft.com/office/powerpoint/2010/main" val="3918674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A65B-79DB-BFA5-0B07-FA12D3267103}"/>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Creating and Managing Datastore Entities</a:t>
            </a:r>
          </a:p>
        </p:txBody>
      </p:sp>
      <p:pic>
        <p:nvPicPr>
          <p:cNvPr id="5" name="Content Placeholder 4" descr="Cloud Computing Concept">
            <a:extLst>
              <a:ext uri="{FF2B5EF4-FFF2-40B4-BE49-F238E27FC236}">
                <a16:creationId xmlns:a16="http://schemas.microsoft.com/office/drawing/2014/main" id="{58AD54E4-D162-44C6-987B-7AC79DAC3F25}"/>
              </a:ext>
            </a:extLst>
          </p:cNvPr>
          <p:cNvPicPr>
            <a:picLocks noGrp="1" noChangeAspect="1"/>
          </p:cNvPicPr>
          <p:nvPr>
            <p:ph sz="half" idx="1"/>
          </p:nvPr>
        </p:nvPicPr>
        <p:blipFill>
          <a:blip r:embed="rId3"/>
          <a:srcRect t="12152" r="3" b="3"/>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84A439DE-980E-4B24-F3ED-B3519BE7872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400" b="1"/>
              <a:t>Setting Up Entities</a:t>
            </a:r>
          </a:p>
          <a:p>
            <a:pPr marL="0" lvl="1" indent="0">
              <a:buNone/>
            </a:pPr>
            <a:r>
              <a:rPr lang="en-US" sz="1400"/>
              <a:t>The first step involves creating entities within your Cloud Datastore project. Proper setup is crucial for effective data management.</a:t>
            </a:r>
          </a:p>
          <a:p>
            <a:pPr marL="0" indent="0">
              <a:spcBef>
                <a:spcPts val="2500"/>
              </a:spcBef>
              <a:buNone/>
            </a:pPr>
            <a:r>
              <a:rPr lang="en-US" sz="1400" b="1"/>
              <a:t>Defining Kinds</a:t>
            </a:r>
          </a:p>
          <a:p>
            <a:pPr marL="0" lvl="1" indent="0">
              <a:buNone/>
            </a:pPr>
            <a:r>
              <a:rPr lang="en-US" sz="1400"/>
              <a:t>Entities are categorized into kinds, which helps in organizing and retrieving data efficiently. This categorization is essential for structured data management.</a:t>
            </a:r>
          </a:p>
          <a:p>
            <a:pPr marL="0" indent="0">
              <a:spcBef>
                <a:spcPts val="2500"/>
              </a:spcBef>
              <a:buNone/>
            </a:pPr>
            <a:r>
              <a:rPr lang="en-US" sz="1400" b="1"/>
              <a:t>Adding Properties</a:t>
            </a:r>
          </a:p>
          <a:p>
            <a:pPr marL="0" lvl="1" indent="0">
              <a:buNone/>
            </a:pPr>
            <a:r>
              <a:rPr lang="en-US" sz="1400"/>
              <a:t>Each entity can have various properties that capture the data's attributes. Adding properties allows for detailed data management and retrieval.</a:t>
            </a:r>
          </a:p>
          <a:p>
            <a:pPr marL="0" indent="0">
              <a:spcBef>
                <a:spcPts val="2500"/>
              </a:spcBef>
              <a:buNone/>
            </a:pPr>
            <a:r>
              <a:rPr lang="en-US" sz="1400" b="1"/>
              <a:t>Organizing Entities</a:t>
            </a:r>
          </a:p>
          <a:p>
            <a:pPr marL="0" lvl="1" indent="0">
              <a:buNone/>
            </a:pPr>
            <a:r>
              <a:rPr lang="en-US" sz="1400"/>
              <a:t>Organizing entities effectively enhances data retrieval processes. Proper organization is key for performance and efficiency in data management.</a:t>
            </a:r>
            <a:endParaRPr lang="en-IN" sz="1400"/>
          </a:p>
        </p:txBody>
      </p:sp>
    </p:spTree>
    <p:extLst>
      <p:ext uri="{BB962C8B-B14F-4D97-AF65-F5344CB8AC3E}">
        <p14:creationId xmlns:p14="http://schemas.microsoft.com/office/powerpoint/2010/main" val="41386570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2A0ADB-FB82-AC9C-B23B-25C995849D19}"/>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Tools and Interfaces for Interacting with Datastore</a:t>
            </a:r>
          </a:p>
        </p:txBody>
      </p:sp>
      <p:pic>
        <p:nvPicPr>
          <p:cNvPr id="5" name="Content Placeholder 4" descr="digital technology concept">
            <a:extLst>
              <a:ext uri="{FF2B5EF4-FFF2-40B4-BE49-F238E27FC236}">
                <a16:creationId xmlns:a16="http://schemas.microsoft.com/office/drawing/2014/main" id="{18EE7AC3-457F-44CD-898A-CC3B609F91F4}"/>
              </a:ext>
            </a:extLst>
          </p:cNvPr>
          <p:cNvPicPr>
            <a:picLocks noGrp="1" noChangeAspect="1"/>
          </p:cNvPicPr>
          <p:nvPr>
            <p:ph sz="half" idx="1"/>
          </p:nvPr>
        </p:nvPicPr>
        <p:blipFill>
          <a:blip r:embed="rId3"/>
          <a:srcRect l="43279" r="16447"/>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7CC2E3C7-0A34-8A88-E2A7-7BBA423EBB1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IN" sz="1400" b="1"/>
              <a:t>Google Cloud Console</a:t>
            </a:r>
          </a:p>
          <a:p>
            <a:pPr marL="0" lvl="1" indent="0">
              <a:buNone/>
            </a:pPr>
            <a:r>
              <a:rPr lang="en-IN" sz="1400"/>
              <a:t>The Google Cloud Console provides a user-friendly interface for managing Cloud Datastore and other Google Cloud services.</a:t>
            </a:r>
          </a:p>
          <a:p>
            <a:pPr marL="0" indent="0">
              <a:spcBef>
                <a:spcPts val="2500"/>
              </a:spcBef>
              <a:buNone/>
            </a:pPr>
            <a:r>
              <a:rPr lang="en-IN" sz="1400" b="1"/>
              <a:t>Client Libraries</a:t>
            </a:r>
          </a:p>
          <a:p>
            <a:pPr marL="0" lvl="1" indent="0">
              <a:buNone/>
            </a:pPr>
            <a:r>
              <a:rPr lang="en-IN" sz="1400"/>
              <a:t>Client libraries allow developers to interact with Cloud Datastore programmatically, improving efficiency in application development.</a:t>
            </a:r>
          </a:p>
          <a:p>
            <a:pPr marL="0" indent="0">
              <a:spcBef>
                <a:spcPts val="2500"/>
              </a:spcBef>
              <a:buNone/>
            </a:pPr>
            <a:r>
              <a:rPr lang="en-IN" sz="1400" b="1"/>
              <a:t>RESTful APIs</a:t>
            </a:r>
          </a:p>
          <a:p>
            <a:pPr marL="0" lvl="1" indent="0">
              <a:buNone/>
            </a:pPr>
            <a:r>
              <a:rPr lang="en-IN" sz="1400"/>
              <a:t>RESTful APIs enable direct interaction with Cloud Datastore over HTTP, providing flexibility and control for developers.</a:t>
            </a:r>
          </a:p>
        </p:txBody>
      </p:sp>
    </p:spTree>
    <p:extLst>
      <p:ext uri="{BB962C8B-B14F-4D97-AF65-F5344CB8AC3E}">
        <p14:creationId xmlns:p14="http://schemas.microsoft.com/office/powerpoint/2010/main" val="190369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A0E045C-8964-DD98-6577-EA3AFC0B7DAD}"/>
              </a:ext>
            </a:extLst>
          </p:cNvPr>
          <p:cNvSpPr>
            <a:spLocks noGrp="1"/>
          </p:cNvSpPr>
          <p:nvPr>
            <p:ph type="ctrTitle"/>
          </p:nvPr>
        </p:nvSpPr>
        <p:spPr>
          <a:xfrm>
            <a:off x="277091" y="1814321"/>
            <a:ext cx="7772400" cy="4560920"/>
          </a:xfrm>
        </p:spPr>
        <p:txBody>
          <a:bodyPr anchor="b">
            <a:normAutofit/>
          </a:bodyPr>
          <a:lstStyle/>
          <a:p>
            <a:pPr algn="l"/>
            <a:r>
              <a:rPr lang="en-IN" sz="7400"/>
              <a:t>Use Cases and Best Practices</a:t>
            </a:r>
          </a:p>
        </p:txBody>
      </p:sp>
    </p:spTree>
    <p:extLst>
      <p:ext uri="{BB962C8B-B14F-4D97-AF65-F5344CB8AC3E}">
        <p14:creationId xmlns:p14="http://schemas.microsoft.com/office/powerpoint/2010/main" val="18642957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8CC57-3537-BD7F-E07A-76D7E7301018}"/>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mj-lt"/>
                <a:ea typeface="+mj-ea"/>
                <a:cs typeface="+mj-cs"/>
              </a:rPr>
              <a:t>Common Use Cases for Cloud Datastore</a:t>
            </a:r>
          </a:p>
        </p:txBody>
      </p:sp>
      <p:pic>
        <p:nvPicPr>
          <p:cNvPr id="5" name="Content Placeholder 4" descr="4K Resolution">
            <a:extLst>
              <a:ext uri="{FF2B5EF4-FFF2-40B4-BE49-F238E27FC236}">
                <a16:creationId xmlns:a16="http://schemas.microsoft.com/office/drawing/2014/main" id="{35E3D8F8-E96D-4676-9B2E-FA23DDD5B704}"/>
              </a:ext>
            </a:extLst>
          </p:cNvPr>
          <p:cNvPicPr>
            <a:picLocks noGrp="1" noChangeAspect="1"/>
          </p:cNvPicPr>
          <p:nvPr>
            <p:ph sz="half" idx="1"/>
          </p:nvPr>
        </p:nvPicPr>
        <p:blipFill>
          <a:blip r:embed="rId3"/>
          <a:srcRect l="30434" r="29291"/>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E64C2341-055F-BC4E-6CCA-70BE3F5A900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US" sz="1400" b="1"/>
              <a:t>Web Applications</a:t>
            </a:r>
          </a:p>
          <a:p>
            <a:pPr marL="0" lvl="1" indent="0">
              <a:buNone/>
            </a:pPr>
            <a:r>
              <a:rPr lang="en-US" sz="1400"/>
              <a:t>Cloud Datastore is commonly used for web applications, allowing developers to store and retrieve data efficiently.</a:t>
            </a:r>
          </a:p>
          <a:p>
            <a:pPr marL="0" indent="0">
              <a:spcBef>
                <a:spcPts val="2500"/>
              </a:spcBef>
              <a:buNone/>
            </a:pPr>
            <a:r>
              <a:rPr lang="en-US" sz="1400" b="1"/>
              <a:t>Mobile Applications</a:t>
            </a:r>
          </a:p>
          <a:p>
            <a:pPr marL="0" lvl="1" indent="0">
              <a:buNone/>
            </a:pPr>
            <a:r>
              <a:rPr lang="en-US" sz="1400"/>
              <a:t>It supports mobile applications by providing scalable data storage that can adapt to user needs.</a:t>
            </a:r>
          </a:p>
          <a:p>
            <a:pPr marL="0" indent="0">
              <a:spcBef>
                <a:spcPts val="2500"/>
              </a:spcBef>
              <a:buNone/>
            </a:pPr>
            <a:r>
              <a:rPr lang="en-US" sz="1400" b="1"/>
              <a:t>Content Management Systems</a:t>
            </a:r>
          </a:p>
          <a:p>
            <a:pPr marL="0" lvl="1" indent="0">
              <a:buNone/>
            </a:pPr>
            <a:r>
              <a:rPr lang="en-US" sz="1400"/>
              <a:t>Cloud Datastore is ideal for content management systems, enabling efficient handling of unstructured content.</a:t>
            </a:r>
            <a:endParaRPr lang="en-IN" sz="1400"/>
          </a:p>
        </p:txBody>
      </p:sp>
    </p:spTree>
    <p:extLst>
      <p:ext uri="{BB962C8B-B14F-4D97-AF65-F5344CB8AC3E}">
        <p14:creationId xmlns:p14="http://schemas.microsoft.com/office/powerpoint/2010/main" val="73557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B63AB-7F7D-9548-3224-4CE456500BD9}"/>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Data Modeling Strategies</a:t>
            </a:r>
          </a:p>
        </p:txBody>
      </p:sp>
      <p:sp>
        <p:nvSpPr>
          <p:cNvPr id="4" name="Content Placeholder 3">
            <a:extLst>
              <a:ext uri="{FF2B5EF4-FFF2-40B4-BE49-F238E27FC236}">
                <a16:creationId xmlns:a16="http://schemas.microsoft.com/office/drawing/2014/main" id="{6FB08439-0C72-2A61-46D0-2256382343E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None/>
            </a:pPr>
            <a:r>
              <a:rPr lang="en-US" sz="1400" b="1"/>
              <a:t>Data Structure Optimization</a:t>
            </a:r>
          </a:p>
          <a:p>
            <a:pPr marL="0" lvl="1" indent="0">
              <a:buNone/>
            </a:pPr>
            <a:r>
              <a:rPr lang="en-US" sz="1400"/>
              <a:t>Properly structuring your data is crucial for enhancing performance and ensuring efficient queries in Cloud Datastore.</a:t>
            </a:r>
          </a:p>
          <a:p>
            <a:pPr marL="0" indent="0">
              <a:spcBef>
                <a:spcPts val="2500"/>
              </a:spcBef>
              <a:buNone/>
            </a:pPr>
            <a:r>
              <a:rPr lang="en-US" sz="1400" b="1"/>
              <a:t>Using Entity Groups</a:t>
            </a:r>
          </a:p>
          <a:p>
            <a:pPr marL="0" lvl="1" indent="0">
              <a:buNone/>
            </a:pPr>
            <a:r>
              <a:rPr lang="en-US" sz="1400"/>
              <a:t>Entity groups help in organizing related data and improving query performance, especially when using transactions.</a:t>
            </a:r>
          </a:p>
          <a:p>
            <a:pPr marL="0" indent="0">
              <a:spcBef>
                <a:spcPts val="2500"/>
              </a:spcBef>
              <a:buNone/>
            </a:pPr>
            <a:r>
              <a:rPr lang="en-US" sz="1400" b="1"/>
              <a:t>Defining Relationships</a:t>
            </a:r>
          </a:p>
          <a:p>
            <a:pPr marL="0" lvl="1" indent="0">
              <a:buNone/>
            </a:pPr>
            <a:r>
              <a:rPr lang="en-US" sz="1400"/>
              <a:t>Defining clear relationships between entities can reduce costs and enhance data retrieval efficiency.</a:t>
            </a:r>
            <a:endParaRPr lang="en-IN" sz="1400"/>
          </a:p>
        </p:txBody>
      </p:sp>
      <p:pic>
        <p:nvPicPr>
          <p:cNvPr id="5" name="Content Placeholder 4" descr="Financial graphs on a dark display">
            <a:extLst>
              <a:ext uri="{FF2B5EF4-FFF2-40B4-BE49-F238E27FC236}">
                <a16:creationId xmlns:a16="http://schemas.microsoft.com/office/drawing/2014/main" id="{06905B90-426C-4124-8F06-AF7DE6762CF3}"/>
              </a:ext>
            </a:extLst>
          </p:cNvPr>
          <p:cNvPicPr>
            <a:picLocks noGrp="1" noChangeAspect="1"/>
          </p:cNvPicPr>
          <p:nvPr>
            <p:ph sz="half" idx="1"/>
          </p:nvPr>
        </p:nvPicPr>
        <p:blipFill>
          <a:blip r:embed="rId3"/>
          <a:srcRect l="24523" r="31310"/>
          <a:stretch/>
        </p:blipFill>
        <p:spPr>
          <a:xfrm>
            <a:off x="7345680" y="10"/>
            <a:ext cx="4846320" cy="6857990"/>
          </a:xfrm>
          <a:prstGeom prst="rect">
            <a:avLst/>
          </a:prstGeom>
        </p:spPr>
      </p:pic>
    </p:spTree>
    <p:extLst>
      <p:ext uri="{BB962C8B-B14F-4D97-AF65-F5344CB8AC3E}">
        <p14:creationId xmlns:p14="http://schemas.microsoft.com/office/powerpoint/2010/main" val="3428983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1CFA3D-2555-65C9-9121-24800BC22B8B}"/>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Performance Optimization and Scalability</a:t>
            </a:r>
          </a:p>
        </p:txBody>
      </p:sp>
      <p:pic>
        <p:nvPicPr>
          <p:cNvPr id="5" name="Content Placeholder 4" descr="Chalk board">
            <a:extLst>
              <a:ext uri="{FF2B5EF4-FFF2-40B4-BE49-F238E27FC236}">
                <a16:creationId xmlns:a16="http://schemas.microsoft.com/office/drawing/2014/main" id="{C5B04AA7-4C85-4EC2-8576-F6E923E6B4D8}"/>
              </a:ext>
            </a:extLst>
          </p:cNvPr>
          <p:cNvPicPr>
            <a:picLocks noGrp="1" noChangeAspect="1"/>
          </p:cNvPicPr>
          <p:nvPr>
            <p:ph sz="half" idx="1"/>
          </p:nvPr>
        </p:nvPicPr>
        <p:blipFill>
          <a:blip r:embed="rId3"/>
          <a:srcRect t="5124" r="3" b="5239"/>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CE4644CE-BD46-E1FF-5F83-959AE7710A1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400" b="1"/>
              <a:t>Performance Optimization Strategies</a:t>
            </a:r>
          </a:p>
          <a:p>
            <a:pPr marL="0" lvl="1" indent="0">
              <a:buNone/>
            </a:pPr>
            <a:r>
              <a:rPr lang="en-US" sz="1400"/>
              <a:t>Implementing performance optimization strategies is essential for smooth application operation and user experience.</a:t>
            </a:r>
          </a:p>
          <a:p>
            <a:pPr marL="0" indent="0">
              <a:spcBef>
                <a:spcPts val="2500"/>
              </a:spcBef>
              <a:buNone/>
            </a:pPr>
            <a:r>
              <a:rPr lang="en-US" sz="1400" b="1"/>
              <a:t>Index Usage</a:t>
            </a:r>
          </a:p>
          <a:p>
            <a:pPr marL="0" lvl="1" indent="0">
              <a:buNone/>
            </a:pPr>
            <a:r>
              <a:rPr lang="en-US" sz="1400"/>
              <a:t>Using indexes wisely can significantly enhance the performance of database queries by reducing access time.</a:t>
            </a:r>
          </a:p>
          <a:p>
            <a:pPr marL="0" indent="0">
              <a:spcBef>
                <a:spcPts val="2500"/>
              </a:spcBef>
              <a:buNone/>
            </a:pPr>
            <a:r>
              <a:rPr lang="en-US" sz="1400" b="1"/>
              <a:t>Entity Group Management</a:t>
            </a:r>
          </a:p>
          <a:p>
            <a:pPr marL="0" lvl="1" indent="0">
              <a:buNone/>
            </a:pPr>
            <a:r>
              <a:rPr lang="en-US" sz="1400"/>
              <a:t>Managing entity groups effectively is crucial for maintaining optimal performance and ensuring scalability.</a:t>
            </a:r>
          </a:p>
          <a:p>
            <a:pPr marL="0" indent="0">
              <a:spcBef>
                <a:spcPts val="2500"/>
              </a:spcBef>
              <a:buNone/>
            </a:pPr>
            <a:r>
              <a:rPr lang="en-US" sz="1400" b="1"/>
              <a:t>Understanding Query Limits</a:t>
            </a:r>
          </a:p>
          <a:p>
            <a:pPr marL="0" lvl="1" indent="0">
              <a:buNone/>
            </a:pPr>
            <a:r>
              <a:rPr lang="en-US" sz="1400"/>
              <a:t>Understanding query limits helps in designing scalable applications that can handle increased load without performance degradation.</a:t>
            </a:r>
            <a:endParaRPr lang="en-IN" sz="1400"/>
          </a:p>
        </p:txBody>
      </p:sp>
    </p:spTree>
    <p:extLst>
      <p:ext uri="{BB962C8B-B14F-4D97-AF65-F5344CB8AC3E}">
        <p14:creationId xmlns:p14="http://schemas.microsoft.com/office/powerpoint/2010/main" val="42522138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0D7D736-2585-6784-0532-5A6705551372}"/>
              </a:ext>
            </a:extLst>
          </p:cNvPr>
          <p:cNvSpPr>
            <a:spLocks noGrp="1"/>
          </p:cNvSpPr>
          <p:nvPr>
            <p:ph type="ctrTitle"/>
          </p:nvPr>
        </p:nvSpPr>
        <p:spPr>
          <a:xfrm>
            <a:off x="277091" y="1814321"/>
            <a:ext cx="7772400" cy="4560920"/>
          </a:xfrm>
        </p:spPr>
        <p:txBody>
          <a:bodyPr anchor="b">
            <a:normAutofit/>
          </a:bodyPr>
          <a:lstStyle/>
          <a:p>
            <a:pPr algn="l"/>
            <a:r>
              <a:rPr lang="en-IN" sz="7400"/>
              <a:t>Integration and Advanced Features</a:t>
            </a:r>
          </a:p>
        </p:txBody>
      </p:sp>
    </p:spTree>
    <p:extLst>
      <p:ext uri="{BB962C8B-B14F-4D97-AF65-F5344CB8AC3E}">
        <p14:creationId xmlns:p14="http://schemas.microsoft.com/office/powerpoint/2010/main" val="360537287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59D51-C0BC-AC49-645B-3EAD03E08259}"/>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b="1" kern="1200" dirty="0">
                <a:solidFill>
                  <a:schemeClr val="tx1"/>
                </a:solidFill>
                <a:latin typeface="+mj-lt"/>
                <a:ea typeface="+mj-ea"/>
                <a:cs typeface="+mj-cs"/>
              </a:rPr>
              <a:t>Agenda Items</a:t>
            </a:r>
          </a:p>
        </p:txBody>
      </p:sp>
      <p:sp>
        <p:nvSpPr>
          <p:cNvPr id="4" name="Content Placeholder 3">
            <a:extLst>
              <a:ext uri="{FF2B5EF4-FFF2-40B4-BE49-F238E27FC236}">
                <a16:creationId xmlns:a16="http://schemas.microsoft.com/office/drawing/2014/main" id="{D75B6ED0-FE75-177B-45AD-54D0F752F6BE}"/>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12647" y="2212848"/>
            <a:ext cx="4361687" cy="4096512"/>
          </a:xfrm>
        </p:spPr>
        <p:txBody>
          <a:bodyPr vert="horz" lIns="91440" tIns="45720" rIns="91440" bIns="45720" rtlCol="0">
            <a:normAutofit/>
          </a:bodyPr>
          <a:lstStyle/>
          <a:p>
            <a:r>
              <a:rPr lang="en-US" sz="1800"/>
              <a:t>Introduction to GCP Cloud Datastore</a:t>
            </a:r>
          </a:p>
          <a:p>
            <a:r>
              <a:rPr lang="en-US" sz="1800"/>
              <a:t>Architecture and Data Model</a:t>
            </a:r>
          </a:p>
          <a:p>
            <a:r>
              <a:rPr lang="en-US" sz="1800"/>
              <a:t>Getting Started with Cloud Datastore</a:t>
            </a:r>
          </a:p>
          <a:p>
            <a:r>
              <a:rPr lang="en-US" sz="1800"/>
              <a:t>Use Cases and Best Practices</a:t>
            </a:r>
          </a:p>
          <a:p>
            <a:r>
              <a:rPr lang="en-US" sz="1800"/>
              <a:t>Integration and Advanced Features</a:t>
            </a:r>
          </a:p>
        </p:txBody>
      </p:sp>
      <p:pic>
        <p:nvPicPr>
          <p:cNvPr id="5" name="Content Placeholder 4" descr="Cloud computing network">
            <a:extLst>
              <a:ext uri="{FF2B5EF4-FFF2-40B4-BE49-F238E27FC236}">
                <a16:creationId xmlns:a16="http://schemas.microsoft.com/office/drawing/2014/main" id="{AF710544-C240-4FC7-881A-196B4D02EDF7}"/>
              </a:ext>
            </a:extLst>
          </p:cNvPr>
          <p:cNvPicPr>
            <a:picLocks noGrp="1" noChangeAspect="1"/>
          </p:cNvPicPr>
          <p:nvPr>
            <p:ph sz="half" idx="1"/>
          </p:nvPr>
        </p:nvPicPr>
        <p:blipFill>
          <a:blip r:embed="rId3"/>
          <a:srcRect l="28946" r="18779"/>
          <a:stretch/>
        </p:blipFill>
        <p:spPr>
          <a:xfrm>
            <a:off x="5818632" y="-1"/>
            <a:ext cx="6373368" cy="6858001"/>
          </a:xfrm>
          <a:prstGeom prst="rect">
            <a:avLst/>
          </a:prstGeom>
        </p:spPr>
      </p:pic>
    </p:spTree>
    <p:extLst>
      <p:ext uri="{BB962C8B-B14F-4D97-AF65-F5344CB8AC3E}">
        <p14:creationId xmlns:p14="http://schemas.microsoft.com/office/powerpoint/2010/main" val="4098747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12667DF-2B35-60B8-B82B-5A53A1BD3C52}"/>
              </a:ext>
            </a:extLst>
          </p:cNvPr>
          <p:cNvSpPr>
            <a:spLocks noGrp="1"/>
          </p:cNvSpPr>
          <p:nvPr>
            <p:ph type="title"/>
          </p:nvPr>
        </p:nvSpPr>
        <p:spPr>
          <a:xfrm>
            <a:off x="614678" y="1543849"/>
            <a:ext cx="4145582" cy="4638825"/>
          </a:xfrm>
        </p:spPr>
        <p:txBody>
          <a:bodyPr anchor="t">
            <a:normAutofit/>
          </a:bodyPr>
          <a:lstStyle/>
          <a:p>
            <a:r>
              <a:rPr lang="en-IN"/>
              <a:t>Integration with Other GCP Services</a:t>
            </a:r>
          </a:p>
        </p:txBody>
      </p:sp>
      <p:sp>
        <p:nvSpPr>
          <p:cNvPr id="3" name="Content Placeholder 2">
            <a:extLst>
              <a:ext uri="{FF2B5EF4-FFF2-40B4-BE49-F238E27FC236}">
                <a16:creationId xmlns:a16="http://schemas.microsoft.com/office/drawing/2014/main" id="{1DB50B00-4561-1EE7-9EB1-AD8E74CF4F9D}"/>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en-IN" sz="1400" b="1"/>
              <a:t>Seamless Integration</a:t>
            </a:r>
          </a:p>
          <a:p>
            <a:pPr marL="0" lvl="1" indent="0">
              <a:buNone/>
            </a:pPr>
            <a:r>
              <a:rPr lang="en-IN" sz="1400"/>
              <a:t>Cloud Datastore integrates effortlessly with Google Cloud services, enhancing application development capabilities.</a:t>
            </a:r>
          </a:p>
          <a:p>
            <a:pPr marL="0" indent="0">
              <a:spcBef>
                <a:spcPts val="2500"/>
              </a:spcBef>
              <a:buNone/>
            </a:pPr>
            <a:r>
              <a:rPr lang="en-IN" sz="1400" b="1"/>
              <a:t>Application Development Ecosystem</a:t>
            </a:r>
          </a:p>
          <a:p>
            <a:pPr marL="0" lvl="1" indent="0">
              <a:buNone/>
            </a:pPr>
            <a:r>
              <a:rPr lang="en-IN" sz="1400"/>
              <a:t>The integration creates a robust ecosystem that supports efficient application development and deployment.</a:t>
            </a:r>
          </a:p>
          <a:p>
            <a:pPr marL="0" indent="0">
              <a:spcBef>
                <a:spcPts val="2500"/>
              </a:spcBef>
              <a:buNone/>
            </a:pPr>
            <a:r>
              <a:rPr lang="en-IN" sz="1400" b="1"/>
              <a:t>Data Analytics Enhancement</a:t>
            </a:r>
          </a:p>
          <a:p>
            <a:pPr marL="0" lvl="1" indent="0">
              <a:buNone/>
            </a:pPr>
            <a:r>
              <a:rPr lang="en-IN" sz="1400"/>
              <a:t>Integration with BigQuery allows for advanced data analytics, making data-driven decisions easier.</a:t>
            </a:r>
          </a:p>
        </p:txBody>
      </p:sp>
    </p:spTree>
    <p:extLst>
      <p:ext uri="{BB962C8B-B14F-4D97-AF65-F5344CB8AC3E}">
        <p14:creationId xmlns:p14="http://schemas.microsoft.com/office/powerpoint/2010/main" val="1265486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A18AA7D-17EE-308B-93E2-76649D8E3219}"/>
              </a:ext>
            </a:extLst>
          </p:cNvPr>
          <p:cNvSpPr>
            <a:spLocks noGrp="1"/>
          </p:cNvSpPr>
          <p:nvPr>
            <p:ph type="title"/>
          </p:nvPr>
        </p:nvSpPr>
        <p:spPr>
          <a:xfrm>
            <a:off x="614678" y="1543849"/>
            <a:ext cx="4145582" cy="4638825"/>
          </a:xfrm>
        </p:spPr>
        <p:txBody>
          <a:bodyPr anchor="t">
            <a:normAutofit/>
          </a:bodyPr>
          <a:lstStyle/>
          <a:p>
            <a:r>
              <a:rPr lang="en-IN"/>
              <a:t>Using Datastore in Applications and Workflows</a:t>
            </a:r>
          </a:p>
        </p:txBody>
      </p:sp>
      <p:sp>
        <p:nvSpPr>
          <p:cNvPr id="3" name="Content Placeholder 2">
            <a:extLst>
              <a:ext uri="{FF2B5EF4-FFF2-40B4-BE49-F238E27FC236}">
                <a16:creationId xmlns:a16="http://schemas.microsoft.com/office/drawing/2014/main" id="{6DF17F47-BD33-2335-9EB1-6D08112A4718}"/>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en-US" sz="1400" b="1"/>
              <a:t>Streamlining Data Management</a:t>
            </a:r>
          </a:p>
          <a:p>
            <a:pPr marL="0" lvl="1" indent="0">
              <a:buNone/>
            </a:pPr>
            <a:r>
              <a:rPr lang="en-US" sz="1400"/>
              <a:t>Integrating Cloud Datastore simplifies data management by providing a scalable and efficient solution for your applications.</a:t>
            </a:r>
          </a:p>
          <a:p>
            <a:pPr marL="0" indent="0">
              <a:spcBef>
                <a:spcPts val="2500"/>
              </a:spcBef>
              <a:buNone/>
            </a:pPr>
            <a:r>
              <a:rPr lang="en-US" sz="1400" b="1"/>
              <a:t>Enhancing Application Workflows</a:t>
            </a:r>
          </a:p>
          <a:p>
            <a:pPr marL="0" lvl="1" indent="0">
              <a:buNone/>
            </a:pPr>
            <a:r>
              <a:rPr lang="en-US" sz="1400"/>
              <a:t>Cloud Datastore enhances application workflows by enabling real-time data access and improved collaboration among users.</a:t>
            </a:r>
          </a:p>
          <a:p>
            <a:pPr marL="0" indent="0">
              <a:spcBef>
                <a:spcPts val="2500"/>
              </a:spcBef>
              <a:buNone/>
            </a:pPr>
            <a:r>
              <a:rPr lang="en-US" sz="1400" b="1"/>
              <a:t>Successful Implementation</a:t>
            </a:r>
          </a:p>
          <a:p>
            <a:pPr marL="0" lvl="1" indent="0">
              <a:buNone/>
            </a:pPr>
            <a:r>
              <a:rPr lang="en-US" sz="1400"/>
              <a:t>Understanding the features of Cloud Datastore is essential for successful implementation and maximizing its benefits for your projects.</a:t>
            </a:r>
            <a:endParaRPr lang="en-IN" sz="1400"/>
          </a:p>
        </p:txBody>
      </p:sp>
    </p:spTree>
    <p:extLst>
      <p:ext uri="{BB962C8B-B14F-4D97-AF65-F5344CB8AC3E}">
        <p14:creationId xmlns:p14="http://schemas.microsoft.com/office/powerpoint/2010/main" val="2812473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728510EB-5074-0520-3495-A64C9656A857}"/>
              </a:ext>
            </a:extLst>
          </p:cNvPr>
          <p:cNvSpPr>
            <a:spLocks noGrp="1"/>
          </p:cNvSpPr>
          <p:nvPr>
            <p:ph type="title"/>
          </p:nvPr>
        </p:nvSpPr>
        <p:spPr>
          <a:xfrm>
            <a:off x="614679" y="548639"/>
            <a:ext cx="3977640" cy="5719640"/>
          </a:xfrm>
        </p:spPr>
        <p:txBody>
          <a:bodyPr anchor="t">
            <a:normAutofit/>
          </a:bodyPr>
          <a:lstStyle/>
          <a:p>
            <a:r>
              <a:rPr lang="en-IN"/>
              <a:t>Advanced Features Like Transactions and Access Control</a:t>
            </a:r>
          </a:p>
        </p:txBody>
      </p:sp>
      <p:graphicFrame>
        <p:nvGraphicFramePr>
          <p:cNvPr id="4" name="Content Placeholder 4">
            <a:extLst>
              <a:ext uri="{FF2B5EF4-FFF2-40B4-BE49-F238E27FC236}">
                <a16:creationId xmlns:a16="http://schemas.microsoft.com/office/drawing/2014/main" id="{F16A4408-CA0E-420B-9150-5630C04F65B1}"/>
              </a:ext>
            </a:extLst>
          </p:cNvPr>
          <p:cNvGraphicFramePr>
            <a:graphicFrameLocks noGrp="1"/>
          </p:cNvGraphicFramePr>
          <p:nvPr>
            <p:ph idx="1"/>
            <p:extLst>
              <p:ext uri="{D42A27DB-BD31-4B8C-83A1-F6EECF244321}">
                <p14:modId xmlns:p14="http://schemas.microsoft.com/office/powerpoint/2010/main" val="183095618"/>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387542" y="548639"/>
          <a:ext cx="6189780" cy="5861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6101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4459C95-23A2-A111-C50C-7487E81EAD3B}"/>
              </a:ext>
            </a:extLst>
          </p:cNvPr>
          <p:cNvSpPr>
            <a:spLocks noGrp="1"/>
          </p:cNvSpPr>
          <p:nvPr>
            <p:ph type="title"/>
          </p:nvPr>
        </p:nvSpPr>
        <p:spPr>
          <a:xfrm>
            <a:off x="612648" y="1847088"/>
            <a:ext cx="7344336" cy="1133856"/>
          </a:xfrm>
        </p:spPr>
        <p:txBody>
          <a:bodyPr anchor="b">
            <a:normAutofit/>
          </a:bodyPr>
          <a:lstStyle/>
          <a:p>
            <a:r>
              <a:rPr lang="en-IN" sz="6000"/>
              <a:t>Conclusion</a:t>
            </a:r>
          </a:p>
        </p:txBody>
      </p:sp>
      <p:graphicFrame>
        <p:nvGraphicFramePr>
          <p:cNvPr id="9" name="Content Placeholder 2">
            <a:extLst>
              <a:ext uri="{FF2B5EF4-FFF2-40B4-BE49-F238E27FC236}">
                <a16:creationId xmlns:a16="http://schemas.microsoft.com/office/drawing/2014/main" id="{D25AEF67-4774-01F1-0F6A-C7616BE1B0FF}"/>
              </a:ext>
            </a:extLst>
          </p:cNvPr>
          <p:cNvGraphicFramePr>
            <a:graphicFrameLocks noGrp="1"/>
          </p:cNvGraphicFramePr>
          <p:nvPr>
            <p:ph idx="1"/>
            <p:extLst>
              <p:ext uri="{D42A27DB-BD31-4B8C-83A1-F6EECF244321}">
                <p14:modId xmlns:p14="http://schemas.microsoft.com/office/powerpoint/2010/main" val="752092934"/>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6" y="3593592"/>
          <a:ext cx="10890504" cy="2512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1236019"/>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5C86FCE-D3C2-783E-A2D7-94137CD845C6}"/>
              </a:ext>
            </a:extLst>
          </p:cNvPr>
          <p:cNvSpPr>
            <a:spLocks noGrp="1"/>
          </p:cNvSpPr>
          <p:nvPr>
            <p:ph type="ctrTitle"/>
          </p:nvPr>
        </p:nvSpPr>
        <p:spPr>
          <a:xfrm>
            <a:off x="277091" y="1814321"/>
            <a:ext cx="7772400" cy="4560920"/>
          </a:xfrm>
        </p:spPr>
        <p:txBody>
          <a:bodyPr anchor="b">
            <a:normAutofit/>
          </a:bodyPr>
          <a:lstStyle/>
          <a:p>
            <a:pPr algn="l"/>
            <a:r>
              <a:rPr lang="en-IN" sz="7400"/>
              <a:t>Introduction to GCP Cloud Datastore</a:t>
            </a:r>
          </a:p>
        </p:txBody>
      </p:sp>
    </p:spTree>
    <p:extLst>
      <p:ext uri="{BB962C8B-B14F-4D97-AF65-F5344CB8AC3E}">
        <p14:creationId xmlns:p14="http://schemas.microsoft.com/office/powerpoint/2010/main" val="34282261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6A149-2CBF-58BA-C5FE-142771D2A028}"/>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Overview of Google Cloud Platform (GCP)</a:t>
            </a:r>
          </a:p>
        </p:txBody>
      </p:sp>
      <p:sp>
        <p:nvSpPr>
          <p:cNvPr id="4" name="Content Placeholder 3">
            <a:extLst>
              <a:ext uri="{FF2B5EF4-FFF2-40B4-BE49-F238E27FC236}">
                <a16:creationId xmlns:a16="http://schemas.microsoft.com/office/drawing/2014/main" id="{4317B940-5DDE-9E94-3D2B-C92F606DE31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None/>
            </a:pPr>
            <a:r>
              <a:rPr lang="en-US" sz="1400" b="1"/>
              <a:t>Cloud Computing Services</a:t>
            </a:r>
          </a:p>
          <a:p>
            <a:pPr marL="0" lvl="1" indent="0">
              <a:buNone/>
            </a:pPr>
            <a:r>
              <a:rPr lang="en-US" sz="1400"/>
              <a:t>Google Cloud Platform offers a variety of cloud computing services including infrastructure, platform, and software solutions.</a:t>
            </a:r>
          </a:p>
          <a:p>
            <a:pPr marL="0" indent="0">
              <a:spcBef>
                <a:spcPts val="2500"/>
              </a:spcBef>
              <a:buNone/>
            </a:pPr>
            <a:r>
              <a:rPr lang="en-US" sz="1400" b="1"/>
              <a:t>Scalable Infrastructure</a:t>
            </a:r>
          </a:p>
          <a:p>
            <a:pPr marL="0" lvl="1" indent="0">
              <a:buNone/>
            </a:pPr>
            <a:r>
              <a:rPr lang="en-US" sz="1400"/>
              <a:t>GCP provides highly scalable infrastructure that allows developers to build and deploy applications effectively.</a:t>
            </a:r>
          </a:p>
          <a:p>
            <a:pPr marL="0" indent="0">
              <a:spcBef>
                <a:spcPts val="2500"/>
              </a:spcBef>
              <a:buNone/>
            </a:pPr>
            <a:r>
              <a:rPr lang="en-US" sz="1400" b="1"/>
              <a:t>Application Deployment</a:t>
            </a:r>
          </a:p>
          <a:p>
            <a:pPr marL="0" lvl="1" indent="0">
              <a:buNone/>
            </a:pPr>
            <a:r>
              <a:rPr lang="en-US" sz="1400"/>
              <a:t>The platform enables developers to efficiently build, test, and deploy applications using GCP’s robust tools.</a:t>
            </a:r>
            <a:endParaRPr lang="en-IN" sz="1400"/>
          </a:p>
        </p:txBody>
      </p:sp>
      <p:pic>
        <p:nvPicPr>
          <p:cNvPr id="5" name="Content Placeholder 4" descr="Cloud computing concept isolated on white background">
            <a:extLst>
              <a:ext uri="{FF2B5EF4-FFF2-40B4-BE49-F238E27FC236}">
                <a16:creationId xmlns:a16="http://schemas.microsoft.com/office/drawing/2014/main" id="{DEB51991-555F-47E7-B7FE-BC2C222AC55E}"/>
              </a:ext>
            </a:extLst>
          </p:cNvPr>
          <p:cNvPicPr>
            <a:picLocks noGrp="1" noChangeAspect="1"/>
          </p:cNvPicPr>
          <p:nvPr>
            <p:ph sz="half" idx="1"/>
          </p:nvPr>
        </p:nvPicPr>
        <p:blipFill>
          <a:blip r:embed="rId3"/>
          <a:srcRect l="22464" r="24536"/>
          <a:stretch/>
        </p:blipFill>
        <p:spPr>
          <a:xfrm>
            <a:off x="7345680" y="10"/>
            <a:ext cx="4846320" cy="6857990"/>
          </a:xfrm>
          <a:prstGeom prst="rect">
            <a:avLst/>
          </a:prstGeom>
        </p:spPr>
      </p:pic>
    </p:spTree>
    <p:extLst>
      <p:ext uri="{BB962C8B-B14F-4D97-AF65-F5344CB8AC3E}">
        <p14:creationId xmlns:p14="http://schemas.microsoft.com/office/powerpoint/2010/main" val="3157693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D074D-20BE-7A5D-DF95-F065D3555603}"/>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What Is Cloud Datastore?</a:t>
            </a:r>
          </a:p>
        </p:txBody>
      </p:sp>
      <p:pic>
        <p:nvPicPr>
          <p:cNvPr id="5" name="Content Placeholder 4" descr="Big Data, Cloud Computing, Block Chain, Hybrid Cloud, Multi Cloud, web3, metaverse">
            <a:extLst>
              <a:ext uri="{FF2B5EF4-FFF2-40B4-BE49-F238E27FC236}">
                <a16:creationId xmlns:a16="http://schemas.microsoft.com/office/drawing/2014/main" id="{57B46F4B-F094-41F0-A275-9A69513EDD32}"/>
              </a:ext>
            </a:extLst>
          </p:cNvPr>
          <p:cNvPicPr>
            <a:picLocks noGrp="1" noChangeAspect="1"/>
          </p:cNvPicPr>
          <p:nvPr>
            <p:ph sz="half" idx="1"/>
          </p:nvPr>
        </p:nvPicPr>
        <p:blipFill>
          <a:blip r:embed="rId3"/>
          <a:srcRect l="18045" r="377" b="3"/>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0135AAA1-3BAD-0411-A382-94140FF1EEC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IN" sz="1400" b="1"/>
              <a:t>NoSQL Document Database</a:t>
            </a:r>
          </a:p>
          <a:p>
            <a:pPr marL="0" lvl="1" indent="0">
              <a:buNone/>
            </a:pPr>
            <a:r>
              <a:rPr lang="en-IN" sz="1400"/>
              <a:t>Cloud Datastore operates as a NoSQL document database, providing flexibility in data storage and retrieval.</a:t>
            </a:r>
          </a:p>
          <a:p>
            <a:pPr marL="0" indent="0">
              <a:spcBef>
                <a:spcPts val="2500"/>
              </a:spcBef>
              <a:buNone/>
            </a:pPr>
            <a:r>
              <a:rPr lang="en-IN" sz="1400" b="1"/>
              <a:t>Automatic Scaling</a:t>
            </a:r>
          </a:p>
          <a:p>
            <a:pPr marL="0" lvl="1" indent="0">
              <a:buNone/>
            </a:pPr>
            <a:r>
              <a:rPr lang="en-IN" sz="1400"/>
              <a:t>Designed for automatic scaling, Cloud Datastore adjusts resources seamlessly to handle varying workloads efficiently.</a:t>
            </a:r>
          </a:p>
          <a:p>
            <a:pPr marL="0" indent="0">
              <a:spcBef>
                <a:spcPts val="2500"/>
              </a:spcBef>
              <a:buNone/>
            </a:pPr>
            <a:r>
              <a:rPr lang="en-IN" sz="1400" b="1"/>
              <a:t>High Performance</a:t>
            </a:r>
          </a:p>
          <a:p>
            <a:pPr marL="0" lvl="1" indent="0">
              <a:buNone/>
            </a:pPr>
            <a:r>
              <a:rPr lang="en-IN" sz="1400"/>
              <a:t>With high performance at its core, Cloud Datastore ensures fast data access and processing for applications.</a:t>
            </a:r>
          </a:p>
          <a:p>
            <a:pPr marL="0" indent="0">
              <a:spcBef>
                <a:spcPts val="2500"/>
              </a:spcBef>
              <a:buNone/>
            </a:pPr>
            <a:r>
              <a:rPr lang="en-IN" sz="1400" b="1"/>
              <a:t>Ease of Application Development</a:t>
            </a:r>
          </a:p>
          <a:p>
            <a:pPr marL="0" lvl="1" indent="0">
              <a:buNone/>
            </a:pPr>
            <a:r>
              <a:rPr lang="en-IN" sz="1400"/>
              <a:t>Cloud Datastore simplifies application development, enabling developers to focus on building features without database complexity.</a:t>
            </a:r>
          </a:p>
        </p:txBody>
      </p:sp>
    </p:spTree>
    <p:extLst>
      <p:ext uri="{BB962C8B-B14F-4D97-AF65-F5344CB8AC3E}">
        <p14:creationId xmlns:p14="http://schemas.microsoft.com/office/powerpoint/2010/main" val="3780319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A95E9-2718-164E-A716-8E4E9175E204}"/>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Key Features and Benefits</a:t>
            </a:r>
          </a:p>
        </p:txBody>
      </p:sp>
      <p:pic>
        <p:nvPicPr>
          <p:cNvPr id="5" name="Content Placeholder 4" descr="Cloud Computing with Smartphone, Laptop, Desktop Computer and Tablet">
            <a:extLst>
              <a:ext uri="{FF2B5EF4-FFF2-40B4-BE49-F238E27FC236}">
                <a16:creationId xmlns:a16="http://schemas.microsoft.com/office/drawing/2014/main" id="{AE5E9580-1276-40E8-98B1-52D15C63FA77}"/>
              </a:ext>
            </a:extLst>
          </p:cNvPr>
          <p:cNvPicPr>
            <a:picLocks noGrp="1" noChangeAspect="1"/>
          </p:cNvPicPr>
          <p:nvPr>
            <p:ph sz="half" idx="1"/>
          </p:nvPr>
        </p:nvPicPr>
        <p:blipFill>
          <a:blip r:embed="rId3"/>
          <a:srcRect r="3" b="1299"/>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62AB2A2F-FAD7-4916-6FBD-B733E4E9794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IN" sz="1400" b="1"/>
              <a:t>ACID Transactions Support</a:t>
            </a:r>
          </a:p>
          <a:p>
            <a:pPr marL="0" lvl="1" indent="0">
              <a:buNone/>
            </a:pPr>
            <a:r>
              <a:rPr lang="en-IN" sz="1400"/>
              <a:t>Cloud Datastore supports ACID transactions, ensuring data integrity and reliability during operations.</a:t>
            </a:r>
          </a:p>
          <a:p>
            <a:pPr marL="0" indent="0">
              <a:spcBef>
                <a:spcPts val="2500"/>
              </a:spcBef>
              <a:buNone/>
            </a:pPr>
            <a:r>
              <a:rPr lang="en-IN" sz="1400" b="1"/>
              <a:t>Horizontal Scaling</a:t>
            </a:r>
          </a:p>
          <a:p>
            <a:pPr marL="0" lvl="1" indent="0">
              <a:buNone/>
            </a:pPr>
            <a:r>
              <a:rPr lang="en-IN" sz="1400"/>
              <a:t>The ability to horizontally scale allows Cloud Datastore to handle increased loads effectively and efficiently.</a:t>
            </a:r>
          </a:p>
          <a:p>
            <a:pPr marL="0" indent="0">
              <a:spcBef>
                <a:spcPts val="2500"/>
              </a:spcBef>
              <a:buNone/>
            </a:pPr>
            <a:r>
              <a:rPr lang="en-IN" sz="1400" b="1"/>
              <a:t>Automatic Indexing</a:t>
            </a:r>
          </a:p>
          <a:p>
            <a:pPr marL="0" lvl="1" indent="0">
              <a:buNone/>
            </a:pPr>
            <a:r>
              <a:rPr lang="en-IN" sz="1400"/>
              <a:t>Automatic indexing simplifies data retrieval and enhances query performance in Cloud Datastore.</a:t>
            </a:r>
          </a:p>
          <a:p>
            <a:pPr marL="0" indent="0">
              <a:spcBef>
                <a:spcPts val="2500"/>
              </a:spcBef>
              <a:buNone/>
            </a:pPr>
            <a:r>
              <a:rPr lang="en-IN" sz="1400" b="1"/>
              <a:t>High Availability</a:t>
            </a:r>
          </a:p>
          <a:p>
            <a:pPr marL="0" lvl="1" indent="0">
              <a:buNone/>
            </a:pPr>
            <a:r>
              <a:rPr lang="en-IN" sz="1400"/>
              <a:t>Cloud Datastore provides high availability, ensuring that applications remain operational even during failures.</a:t>
            </a:r>
          </a:p>
        </p:txBody>
      </p:sp>
    </p:spTree>
    <p:extLst>
      <p:ext uri="{BB962C8B-B14F-4D97-AF65-F5344CB8AC3E}">
        <p14:creationId xmlns:p14="http://schemas.microsoft.com/office/powerpoint/2010/main" val="1476343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D5514AB-8D58-7827-966A-CCCBEC22F46F}"/>
              </a:ext>
            </a:extLst>
          </p:cNvPr>
          <p:cNvSpPr>
            <a:spLocks noGrp="1"/>
          </p:cNvSpPr>
          <p:nvPr>
            <p:ph type="ctrTitle"/>
          </p:nvPr>
        </p:nvSpPr>
        <p:spPr>
          <a:xfrm>
            <a:off x="277091" y="1814321"/>
            <a:ext cx="7772400" cy="4560920"/>
          </a:xfrm>
        </p:spPr>
        <p:txBody>
          <a:bodyPr anchor="b">
            <a:normAutofit/>
          </a:bodyPr>
          <a:lstStyle/>
          <a:p>
            <a:pPr algn="l"/>
            <a:r>
              <a:rPr lang="en-IN" sz="7400"/>
              <a:t>Architecture and Data Model</a:t>
            </a:r>
          </a:p>
        </p:txBody>
      </p:sp>
    </p:spTree>
    <p:extLst>
      <p:ext uri="{BB962C8B-B14F-4D97-AF65-F5344CB8AC3E}">
        <p14:creationId xmlns:p14="http://schemas.microsoft.com/office/powerpoint/2010/main" val="410050419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EBA6DA-19CA-D8CF-B257-82057D6133B5}"/>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Understanding the Datastore Architecture</a:t>
            </a:r>
          </a:p>
        </p:txBody>
      </p:sp>
      <p:pic>
        <p:nvPicPr>
          <p:cNvPr id="5" name="Content Placeholder 4" descr="Global communication and collaboration intricately involving electronic ropes and keys through social networking of smart phones equipped with AI.">
            <a:extLst>
              <a:ext uri="{FF2B5EF4-FFF2-40B4-BE49-F238E27FC236}">
                <a16:creationId xmlns:a16="http://schemas.microsoft.com/office/drawing/2014/main" id="{73921FA0-2483-4273-8560-949AD7C17336}"/>
              </a:ext>
            </a:extLst>
          </p:cNvPr>
          <p:cNvPicPr>
            <a:picLocks noGrp="1" noChangeAspect="1"/>
          </p:cNvPicPr>
          <p:nvPr>
            <p:ph sz="half" idx="1"/>
          </p:nvPr>
        </p:nvPicPr>
        <p:blipFill>
          <a:blip r:embed="rId3"/>
          <a:srcRect t="1295" r="3" b="3"/>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6644A608-2CBF-8F8D-9CF6-A22125197C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400" b="1"/>
              <a:t>Distributed System</a:t>
            </a:r>
          </a:p>
          <a:p>
            <a:pPr marL="0" lvl="1" indent="0">
              <a:buNone/>
            </a:pPr>
            <a:r>
              <a:rPr lang="en-US" sz="1400"/>
              <a:t>Cloud Datastore operates on a distributed system that enhances data management and accessibility across multiple nodes.</a:t>
            </a:r>
          </a:p>
          <a:p>
            <a:pPr marL="0" indent="0">
              <a:spcBef>
                <a:spcPts val="2500"/>
              </a:spcBef>
              <a:buNone/>
            </a:pPr>
            <a:r>
              <a:rPr lang="en-US" sz="1400" b="1"/>
              <a:t>Automatic Sharding</a:t>
            </a:r>
          </a:p>
          <a:p>
            <a:pPr marL="0" lvl="1" indent="0">
              <a:buNone/>
            </a:pPr>
            <a:r>
              <a:rPr lang="en-US" sz="1400"/>
              <a:t>Automatic sharding allows the system to divide data into smaller, manageable pieces, improving performance and scalability.</a:t>
            </a:r>
          </a:p>
          <a:p>
            <a:pPr marL="0" indent="0">
              <a:spcBef>
                <a:spcPts val="2500"/>
              </a:spcBef>
              <a:buNone/>
            </a:pPr>
            <a:r>
              <a:rPr lang="en-US" sz="1400" b="1"/>
              <a:t>Data Replication</a:t>
            </a:r>
          </a:p>
          <a:p>
            <a:pPr marL="0" lvl="1" indent="0">
              <a:buNone/>
            </a:pPr>
            <a:r>
              <a:rPr lang="en-US" sz="1400"/>
              <a:t>Data replication ensures that copies of data are maintained across different locations, enhancing reliability and availability.</a:t>
            </a:r>
          </a:p>
          <a:p>
            <a:pPr marL="0" indent="0">
              <a:spcBef>
                <a:spcPts val="2500"/>
              </a:spcBef>
              <a:buNone/>
            </a:pPr>
            <a:r>
              <a:rPr lang="en-US" sz="1400" b="1"/>
              <a:t>High Availability</a:t>
            </a:r>
          </a:p>
          <a:p>
            <a:pPr marL="0" lvl="1" indent="0">
              <a:buNone/>
            </a:pPr>
            <a:r>
              <a:rPr lang="en-US" sz="1400"/>
              <a:t>This architecture guarantees high availability and robust performance, even during heavy data loads and traffic spikes.</a:t>
            </a:r>
            <a:endParaRPr lang="en-IN" sz="1400"/>
          </a:p>
        </p:txBody>
      </p:sp>
    </p:spTree>
    <p:extLst>
      <p:ext uri="{BB962C8B-B14F-4D97-AF65-F5344CB8AC3E}">
        <p14:creationId xmlns:p14="http://schemas.microsoft.com/office/powerpoint/2010/main" val="1397178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10547-3E5A-6271-1F85-B3A4A54FCD70}"/>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mj-lt"/>
                <a:ea typeface="+mj-ea"/>
                <a:cs typeface="+mj-cs"/>
              </a:rPr>
              <a:t>Entities, Kinds, and Properties</a:t>
            </a:r>
          </a:p>
        </p:txBody>
      </p:sp>
      <p:pic>
        <p:nvPicPr>
          <p:cNvPr id="5" name="Content Placeholder 4" descr="Top view of cubes connected with black lines">
            <a:extLst>
              <a:ext uri="{FF2B5EF4-FFF2-40B4-BE49-F238E27FC236}">
                <a16:creationId xmlns:a16="http://schemas.microsoft.com/office/drawing/2014/main" id="{EE83494B-D03C-4A74-8435-8541DE78BB9A}"/>
              </a:ext>
            </a:extLst>
          </p:cNvPr>
          <p:cNvPicPr>
            <a:picLocks noGrp="1" noChangeAspect="1"/>
          </p:cNvPicPr>
          <p:nvPr>
            <p:ph sz="half" idx="1"/>
          </p:nvPr>
        </p:nvPicPr>
        <p:blipFill>
          <a:blip r:embed="rId3"/>
          <a:srcRect l="28040" r="18260"/>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DB17D77F-58FA-9481-2739-38D4A61C6DE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US" sz="1400" b="1"/>
              <a:t>Understanding Entities</a:t>
            </a:r>
          </a:p>
          <a:p>
            <a:pPr marL="0" lvl="1" indent="0">
              <a:buNone/>
            </a:pPr>
            <a:r>
              <a:rPr lang="en-US" sz="1400"/>
              <a:t>In Cloud Datastore, an entity represents a basic data object that serves as the fundamental unit of storage.</a:t>
            </a:r>
          </a:p>
          <a:p>
            <a:pPr marL="0" indent="0">
              <a:spcBef>
                <a:spcPts val="2500"/>
              </a:spcBef>
              <a:buNone/>
            </a:pPr>
            <a:r>
              <a:rPr lang="en-US" sz="1400" b="1"/>
              <a:t>Defining Kinds</a:t>
            </a:r>
          </a:p>
          <a:p>
            <a:pPr marL="0" lvl="1" indent="0">
              <a:buNone/>
            </a:pPr>
            <a:r>
              <a:rPr lang="en-US" sz="1400"/>
              <a:t>A kind is a classification that defines the type of entity, helping to organize data effectively within the datastore.</a:t>
            </a:r>
          </a:p>
          <a:p>
            <a:pPr marL="0" indent="0">
              <a:spcBef>
                <a:spcPts val="2500"/>
              </a:spcBef>
              <a:buNone/>
            </a:pPr>
            <a:r>
              <a:rPr lang="en-US" sz="1400" b="1"/>
              <a:t>Properties and Data Storage</a:t>
            </a:r>
          </a:p>
          <a:p>
            <a:pPr marL="0" lvl="1" indent="0">
              <a:buNone/>
            </a:pPr>
            <a:r>
              <a:rPr lang="en-US" sz="1400"/>
              <a:t>Properties are key-value pairs associated with each entity, allowing flexible and dynamic data storage in Cloud Datastore.</a:t>
            </a:r>
            <a:endParaRPr lang="en-IN" sz="1400"/>
          </a:p>
        </p:txBody>
      </p:sp>
    </p:spTree>
    <p:extLst>
      <p:ext uri="{BB962C8B-B14F-4D97-AF65-F5344CB8AC3E}">
        <p14:creationId xmlns:p14="http://schemas.microsoft.com/office/powerpoint/2010/main" val="3434689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2042</Words>
  <Application>Microsoft Office PowerPoint</Application>
  <PresentationFormat>Widescreen</PresentationFormat>
  <Paragraphs>181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Arial</vt:lpstr>
      <vt:lpstr>Neue Haas Grotesk Text Pro</vt:lpstr>
      <vt:lpstr>VanillaVTI</vt:lpstr>
      <vt:lpstr>Exploring GCP Cloud Datastore: A Scalable and NoSQL Database Service</vt:lpstr>
      <vt:lpstr>Agenda Items</vt:lpstr>
      <vt:lpstr>Introduction to GCP Cloud Datastore</vt:lpstr>
      <vt:lpstr>Overview of Google Cloud Platform (GCP)</vt:lpstr>
      <vt:lpstr>What Is Cloud Datastore?</vt:lpstr>
      <vt:lpstr>Key Features and Benefits</vt:lpstr>
      <vt:lpstr>Architecture and Data Model</vt:lpstr>
      <vt:lpstr>Understanding the Datastore Architecture</vt:lpstr>
      <vt:lpstr>Entities, Kinds, and Properties</vt:lpstr>
      <vt:lpstr>Indexing and Querying Data</vt:lpstr>
      <vt:lpstr>Getting Started with Cloud Datastore</vt:lpstr>
      <vt:lpstr>Setting up a GCP Project</vt:lpstr>
      <vt:lpstr>Creating and Managing Datastore Entities</vt:lpstr>
      <vt:lpstr>Tools and Interfaces for Interacting with Datastore</vt:lpstr>
      <vt:lpstr>Use Cases and Best Practices</vt:lpstr>
      <vt:lpstr>Common Use Cases for Cloud Datastore</vt:lpstr>
      <vt:lpstr>Data Modeling Strategies</vt:lpstr>
      <vt:lpstr>Performance Optimization and Scalability</vt:lpstr>
      <vt:lpstr>Integration and Advanced Features</vt:lpstr>
      <vt:lpstr>Integration with Other GCP Services</vt:lpstr>
      <vt:lpstr>Using Datastore in Applications and Workflows</vt:lpstr>
      <vt:lpstr>Advanced Features Like Transactions and Access Control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Shah</dc:creator>
  <cp:lastModifiedBy>Nikhil Shah</cp:lastModifiedBy>
  <cp:revision>1</cp:revision>
  <dcterms:created xsi:type="dcterms:W3CDTF">2025-05-04T11:16:16Z</dcterms:created>
  <dcterms:modified xsi:type="dcterms:W3CDTF">2025-05-04T11:20:39Z</dcterms:modified>
</cp:coreProperties>
</file>