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1" r:id="rId2"/>
    <p:sldId id="2562" r:id="rId3"/>
    <p:sldId id="2563" r:id="rId4"/>
    <p:sldId id="2584" r:id="rId5"/>
    <p:sldId id="2564" r:id="rId6"/>
    <p:sldId id="2585" r:id="rId7"/>
    <p:sldId id="2566" r:id="rId8"/>
    <p:sldId id="2567" r:id="rId9"/>
    <p:sldId id="2568" r:id="rId10"/>
    <p:sldId id="2569" r:id="rId11"/>
    <p:sldId id="2570" r:id="rId12"/>
    <p:sldId id="2571" r:id="rId13"/>
    <p:sldId id="2572" r:id="rId14"/>
    <p:sldId id="2573" r:id="rId15"/>
    <p:sldId id="2574" r:id="rId16"/>
    <p:sldId id="2575" r:id="rId17"/>
    <p:sldId id="2576" r:id="rId18"/>
    <p:sldId id="2577" r:id="rId19"/>
    <p:sldId id="2578" r:id="rId20"/>
    <p:sldId id="2579" r:id="rId21"/>
    <p:sldId id="2580" r:id="rId22"/>
    <p:sldId id="2581" r:id="rId23"/>
    <p:sldId id="2582" r:id="rId24"/>
    <p:sldId id="25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Big Data: Unlocking the Power of Information" id="{7FB8D4FF-1669-48E5-AF53-0A139B4B2521}">
          <p14:sldIdLst>
            <p14:sldId id="2561"/>
            <p14:sldId id="2562"/>
          </p14:sldIdLst>
        </p14:section>
        <p14:section name="Understanding Big Data" id="{2251E515-61EB-4290-A369-1EE4AA679821}">
          <p14:sldIdLst>
            <p14:sldId id="2563"/>
            <p14:sldId id="2584"/>
            <p14:sldId id="2564"/>
            <p14:sldId id="2585"/>
            <p14:sldId id="2566"/>
          </p14:sldIdLst>
        </p14:section>
        <p14:section name="Big Data Technologies and Tools" id="{08D99931-69EF-4029-A7F1-AA817C0B5D15}">
          <p14:sldIdLst>
            <p14:sldId id="2567"/>
            <p14:sldId id="2568"/>
            <p14:sldId id="2569"/>
            <p14:sldId id="2570"/>
          </p14:sldIdLst>
        </p14:section>
        <p14:section name="Applications of Big Data" id="{7F8C7CB0-46B8-462A-BA7E-5A44AAE1C6F6}">
          <p14:sldIdLst>
            <p14:sldId id="2571"/>
            <p14:sldId id="2572"/>
            <p14:sldId id="2573"/>
            <p14:sldId id="2574"/>
          </p14:sldIdLst>
        </p14:section>
        <p14:section name="Challenges and Considerations" id="{0281CD20-4D6C-483A-BC97-513928D47D88}">
          <p14:sldIdLst>
            <p14:sldId id="2575"/>
            <p14:sldId id="2576"/>
            <p14:sldId id="2577"/>
            <p14:sldId id="2578"/>
          </p14:sldIdLst>
        </p14:section>
        <p14:section name="Future Trends in Big Data" id="{888ECCB2-BAB0-4EDD-821E-CEE8EFBEDAE3}">
          <p14:sldIdLst>
            <p14:sldId id="2579"/>
            <p14:sldId id="2580"/>
            <p14:sldId id="2581"/>
            <p14:sldId id="2582"/>
          </p14:sldIdLst>
        </p14:section>
        <p14:section name="Conclusion" id="{3AA94DF4-4D44-49F6-ABE1-D34B82E828FC}">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1" d="100"/>
          <a:sy n="71" d="100"/>
        </p:scale>
        <p:origin x="41" y="3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D13F3-2913-45E8-A42E-97992AEA73D2}"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0701A686-5A3B-428E-95FD-BB4677223EAD}">
      <dgm:prSet/>
      <dgm:spPr/>
      <dgm:t>
        <a:bodyPr/>
        <a:lstStyle/>
        <a:p>
          <a:pPr>
            <a:lnSpc>
              <a:spcPct val="100000"/>
            </a:lnSpc>
            <a:defRPr b="1"/>
          </a:pPr>
          <a:r>
            <a:rPr lang="en-US"/>
            <a:t>Potential of Big Data</a:t>
          </a:r>
        </a:p>
      </dgm:t>
    </dgm:pt>
    <dgm:pt modelId="{B671881D-01CB-4C0A-BD44-8115750BA7FE}" type="parTrans" cxnId="{5608EC0A-D5DC-4BDE-95F3-5FE15996D9CB}">
      <dgm:prSet/>
      <dgm:spPr/>
      <dgm:t>
        <a:bodyPr/>
        <a:lstStyle/>
        <a:p>
          <a:endParaRPr lang="en-US"/>
        </a:p>
      </dgm:t>
    </dgm:pt>
    <dgm:pt modelId="{A52191DC-5468-4D85-8F14-7BC567523866}" type="sibTrans" cxnId="{5608EC0A-D5DC-4BDE-95F3-5FE15996D9CB}">
      <dgm:prSet/>
      <dgm:spPr/>
      <dgm:t>
        <a:bodyPr/>
        <a:lstStyle/>
        <a:p>
          <a:pPr>
            <a:lnSpc>
              <a:spcPct val="100000"/>
            </a:lnSpc>
            <a:defRPr b="1"/>
          </a:pPr>
          <a:endParaRPr lang="en-US"/>
        </a:p>
      </dgm:t>
    </dgm:pt>
    <dgm:pt modelId="{EEBB2365-4D9C-488B-ACC6-2F2238493696}">
      <dgm:prSet/>
      <dgm:spPr/>
      <dgm:t>
        <a:bodyPr/>
        <a:lstStyle/>
        <a:p>
          <a:pPr>
            <a:lnSpc>
              <a:spcPct val="100000"/>
            </a:lnSpc>
          </a:pPr>
          <a:r>
            <a:rPr lang="en-US"/>
            <a:t>Big Data can transform various industries by providing insights that were previously unattainable.</a:t>
          </a:r>
        </a:p>
      </dgm:t>
    </dgm:pt>
    <dgm:pt modelId="{74581874-572C-467F-B24A-A54357B1B8C6}" type="parTrans" cxnId="{B4D124D0-7137-4562-A14D-EE7BC2A08443}">
      <dgm:prSet/>
      <dgm:spPr/>
      <dgm:t>
        <a:bodyPr/>
        <a:lstStyle/>
        <a:p>
          <a:endParaRPr lang="en-US"/>
        </a:p>
      </dgm:t>
    </dgm:pt>
    <dgm:pt modelId="{59CE36A9-6097-4D90-8219-FBC046999EAA}" type="sibTrans" cxnId="{B4D124D0-7137-4562-A14D-EE7BC2A08443}">
      <dgm:prSet/>
      <dgm:spPr/>
      <dgm:t>
        <a:bodyPr/>
        <a:lstStyle/>
        <a:p>
          <a:endParaRPr lang="en-US"/>
        </a:p>
      </dgm:t>
    </dgm:pt>
    <dgm:pt modelId="{98C9DDC6-CFF3-49CE-9FDD-5EA67752958A}">
      <dgm:prSet/>
      <dgm:spPr/>
      <dgm:t>
        <a:bodyPr/>
        <a:lstStyle/>
        <a:p>
          <a:pPr>
            <a:lnSpc>
              <a:spcPct val="100000"/>
            </a:lnSpc>
            <a:defRPr b="1"/>
          </a:pPr>
          <a:r>
            <a:rPr lang="en-US"/>
            <a:t>Challenges in Big Data</a:t>
          </a:r>
        </a:p>
      </dgm:t>
    </dgm:pt>
    <dgm:pt modelId="{A9EEFA07-13EB-4827-BACA-01D686B35E99}" type="parTrans" cxnId="{557B691F-BE4B-4CCB-A7B2-07C9832AAA7F}">
      <dgm:prSet/>
      <dgm:spPr/>
      <dgm:t>
        <a:bodyPr/>
        <a:lstStyle/>
        <a:p>
          <a:endParaRPr lang="en-US"/>
        </a:p>
      </dgm:t>
    </dgm:pt>
    <dgm:pt modelId="{12C2D290-8A56-4F3A-932C-0266DAEE74DF}" type="sibTrans" cxnId="{557B691F-BE4B-4CCB-A7B2-07C9832AAA7F}">
      <dgm:prSet/>
      <dgm:spPr/>
      <dgm:t>
        <a:bodyPr/>
        <a:lstStyle/>
        <a:p>
          <a:pPr>
            <a:lnSpc>
              <a:spcPct val="100000"/>
            </a:lnSpc>
            <a:defRPr b="1"/>
          </a:pPr>
          <a:endParaRPr lang="en-US"/>
        </a:p>
      </dgm:t>
    </dgm:pt>
    <dgm:pt modelId="{660D6F87-88EF-4970-96E1-8FE782331AA8}">
      <dgm:prSet/>
      <dgm:spPr/>
      <dgm:t>
        <a:bodyPr/>
        <a:lstStyle/>
        <a:p>
          <a:pPr>
            <a:lnSpc>
              <a:spcPct val="100000"/>
            </a:lnSpc>
          </a:pPr>
          <a:r>
            <a:rPr lang="en-US"/>
            <a:t>Despite its potential, Big Data presents challenges such as data privacy, security, and interpretation that need to be managed.</a:t>
          </a:r>
        </a:p>
      </dgm:t>
    </dgm:pt>
    <dgm:pt modelId="{F3824861-4E7E-4616-85CA-207FC06B4BFE}" type="parTrans" cxnId="{603B6824-4570-4915-80CD-F23438082ED0}">
      <dgm:prSet/>
      <dgm:spPr/>
      <dgm:t>
        <a:bodyPr/>
        <a:lstStyle/>
        <a:p>
          <a:endParaRPr lang="en-US"/>
        </a:p>
      </dgm:t>
    </dgm:pt>
    <dgm:pt modelId="{FEA5BBC7-53C9-455C-9E91-DE45B4B6AE39}" type="sibTrans" cxnId="{603B6824-4570-4915-80CD-F23438082ED0}">
      <dgm:prSet/>
      <dgm:spPr/>
      <dgm:t>
        <a:bodyPr/>
        <a:lstStyle/>
        <a:p>
          <a:endParaRPr lang="en-US"/>
        </a:p>
      </dgm:t>
    </dgm:pt>
    <dgm:pt modelId="{E47A33D3-8996-4D35-AA46-D42C42E49668}">
      <dgm:prSet/>
      <dgm:spPr/>
      <dgm:t>
        <a:bodyPr/>
        <a:lstStyle/>
        <a:p>
          <a:pPr>
            <a:lnSpc>
              <a:spcPct val="100000"/>
            </a:lnSpc>
            <a:defRPr b="1"/>
          </a:pPr>
          <a:r>
            <a:rPr lang="en-US"/>
            <a:t>Responsible Use of Data</a:t>
          </a:r>
        </a:p>
      </dgm:t>
    </dgm:pt>
    <dgm:pt modelId="{B01AAE9D-5D89-4C62-8392-5DCA3E0F3C46}" type="parTrans" cxnId="{5447543C-8096-49C4-BDFA-DF65E2F41E06}">
      <dgm:prSet/>
      <dgm:spPr/>
      <dgm:t>
        <a:bodyPr/>
        <a:lstStyle/>
        <a:p>
          <a:endParaRPr lang="en-US"/>
        </a:p>
      </dgm:t>
    </dgm:pt>
    <dgm:pt modelId="{E76711E6-315D-444B-BA11-9F26C0E4B6AA}" type="sibTrans" cxnId="{5447543C-8096-49C4-BDFA-DF65E2F41E06}">
      <dgm:prSet/>
      <dgm:spPr/>
      <dgm:t>
        <a:bodyPr/>
        <a:lstStyle/>
        <a:p>
          <a:pPr>
            <a:lnSpc>
              <a:spcPct val="100000"/>
            </a:lnSpc>
            <a:defRPr b="1"/>
          </a:pPr>
          <a:endParaRPr lang="en-US"/>
        </a:p>
      </dgm:t>
    </dgm:pt>
    <dgm:pt modelId="{38141816-EDBE-40F0-98EB-6032CABA35F7}">
      <dgm:prSet/>
      <dgm:spPr/>
      <dgm:t>
        <a:bodyPr/>
        <a:lstStyle/>
        <a:p>
          <a:pPr>
            <a:lnSpc>
              <a:spcPct val="100000"/>
            </a:lnSpc>
          </a:pPr>
          <a:r>
            <a:rPr lang="en-US"/>
            <a:t>Embracing Big Data responsibly enables organizations to derive valuable insights while maintaining ethical standards.</a:t>
          </a:r>
        </a:p>
      </dgm:t>
    </dgm:pt>
    <dgm:pt modelId="{FD4CCAD8-636D-4D9F-9E92-D66F819A7CDA}" type="parTrans" cxnId="{6B696214-5CAB-4E5D-9FCC-7B294217318D}">
      <dgm:prSet/>
      <dgm:spPr/>
      <dgm:t>
        <a:bodyPr/>
        <a:lstStyle/>
        <a:p>
          <a:endParaRPr lang="en-US"/>
        </a:p>
      </dgm:t>
    </dgm:pt>
    <dgm:pt modelId="{032775EE-29C8-49B6-A763-0EC7FC4AFF85}" type="sibTrans" cxnId="{6B696214-5CAB-4E5D-9FCC-7B294217318D}">
      <dgm:prSet/>
      <dgm:spPr/>
      <dgm:t>
        <a:bodyPr/>
        <a:lstStyle/>
        <a:p>
          <a:endParaRPr lang="en-US"/>
        </a:p>
      </dgm:t>
    </dgm:pt>
    <dgm:pt modelId="{53542D28-CD6D-4666-9A8C-0894BC479F1C}">
      <dgm:prSet/>
      <dgm:spPr/>
      <dgm:t>
        <a:bodyPr/>
        <a:lstStyle/>
        <a:p>
          <a:pPr>
            <a:lnSpc>
              <a:spcPct val="100000"/>
            </a:lnSpc>
            <a:defRPr b="1"/>
          </a:pPr>
          <a:r>
            <a:rPr lang="en-US"/>
            <a:t>Driving Innovation</a:t>
          </a:r>
        </a:p>
      </dgm:t>
    </dgm:pt>
    <dgm:pt modelId="{D5332E2B-76F2-421D-8E89-F08A68FE1FA2}" type="parTrans" cxnId="{08476BC8-ED62-40DC-8E5D-AD5E0DB36A27}">
      <dgm:prSet/>
      <dgm:spPr/>
      <dgm:t>
        <a:bodyPr/>
        <a:lstStyle/>
        <a:p>
          <a:endParaRPr lang="en-US"/>
        </a:p>
      </dgm:t>
    </dgm:pt>
    <dgm:pt modelId="{1F6A7371-F25E-46E3-B357-BB80D66963EE}" type="sibTrans" cxnId="{08476BC8-ED62-40DC-8E5D-AD5E0DB36A27}">
      <dgm:prSet/>
      <dgm:spPr/>
      <dgm:t>
        <a:bodyPr/>
        <a:lstStyle/>
        <a:p>
          <a:endParaRPr lang="en-US"/>
        </a:p>
      </dgm:t>
    </dgm:pt>
    <dgm:pt modelId="{D9E6B525-291B-4EFE-9D46-773258C0CB38}">
      <dgm:prSet/>
      <dgm:spPr/>
      <dgm:t>
        <a:bodyPr/>
        <a:lstStyle/>
        <a:p>
          <a:pPr>
            <a:lnSpc>
              <a:spcPct val="100000"/>
            </a:lnSpc>
          </a:pPr>
          <a:r>
            <a:rPr lang="en-US"/>
            <a:t>Organizations that effectively leverage Big Data can drive innovation and enhance decision-making processes.</a:t>
          </a:r>
        </a:p>
      </dgm:t>
    </dgm:pt>
    <dgm:pt modelId="{0C49FFD4-DE8F-4E71-98C7-D4C49D0BDE49}" type="parTrans" cxnId="{A443B6D4-2744-4722-BD34-92DA604ADBA7}">
      <dgm:prSet/>
      <dgm:spPr/>
      <dgm:t>
        <a:bodyPr/>
        <a:lstStyle/>
        <a:p>
          <a:endParaRPr lang="en-US"/>
        </a:p>
      </dgm:t>
    </dgm:pt>
    <dgm:pt modelId="{2FDA69C1-156C-4F3F-B26A-46BA1C5E8B55}" type="sibTrans" cxnId="{A443B6D4-2744-4722-BD34-92DA604ADBA7}">
      <dgm:prSet/>
      <dgm:spPr/>
      <dgm:t>
        <a:bodyPr/>
        <a:lstStyle/>
        <a:p>
          <a:endParaRPr lang="en-US"/>
        </a:p>
      </dgm:t>
    </dgm:pt>
    <dgm:pt modelId="{06BE0FF0-536B-4322-A24A-1AFCF7FED462}" type="pres">
      <dgm:prSet presAssocID="{6B2D13F3-2913-45E8-A42E-97992AEA73D2}" presName="Name0" presStyleCnt="0">
        <dgm:presLayoutVars>
          <dgm:dir/>
          <dgm:resizeHandles val="exact"/>
        </dgm:presLayoutVars>
      </dgm:prSet>
      <dgm:spPr/>
    </dgm:pt>
    <dgm:pt modelId="{DEB8163E-3CBA-41AC-92D4-35B62048E108}" type="pres">
      <dgm:prSet presAssocID="{0701A686-5A3B-428E-95FD-BB4677223EAD}" presName="compNode" presStyleCnt="0"/>
      <dgm:spPr/>
    </dgm:pt>
    <dgm:pt modelId="{27DBCDC2-168D-4DA4-96D0-93C11F34FEE7}" type="pres">
      <dgm:prSet presAssocID="{0701A686-5A3B-428E-95FD-BB4677223EAD}" presName="pictRect" presStyleLbl="revTx" presStyleIdx="0" presStyleCnt="8">
        <dgm:presLayoutVars>
          <dgm:chMax val="0"/>
          <dgm:bulletEnabled/>
        </dgm:presLayoutVars>
      </dgm:prSet>
      <dgm:spPr/>
    </dgm:pt>
    <dgm:pt modelId="{9D44D625-B42A-430E-A3BD-368785607152}" type="pres">
      <dgm:prSet presAssocID="{0701A686-5A3B-428E-95FD-BB4677223EAD}" presName="textRect" presStyleLbl="revTx" presStyleIdx="1" presStyleCnt="8">
        <dgm:presLayoutVars>
          <dgm:bulletEnabled/>
        </dgm:presLayoutVars>
      </dgm:prSet>
      <dgm:spPr/>
    </dgm:pt>
    <dgm:pt modelId="{6F409057-2F1F-4365-986B-C2EB111F2B62}" type="pres">
      <dgm:prSet presAssocID="{A52191DC-5468-4D85-8F14-7BC567523866}" presName="sibTrans" presStyleLbl="sibTrans2D1" presStyleIdx="0" presStyleCnt="0"/>
      <dgm:spPr/>
    </dgm:pt>
    <dgm:pt modelId="{44D7B56C-9727-4C49-AB85-8A36473B7EDA}" type="pres">
      <dgm:prSet presAssocID="{98C9DDC6-CFF3-49CE-9FDD-5EA67752958A}" presName="compNode" presStyleCnt="0"/>
      <dgm:spPr/>
    </dgm:pt>
    <dgm:pt modelId="{D8797815-C863-412A-A5DB-CFF8D5F06254}" type="pres">
      <dgm:prSet presAssocID="{98C9DDC6-CFF3-49CE-9FDD-5EA67752958A}" presName="pictRect" presStyleLbl="revTx" presStyleIdx="2" presStyleCnt="8">
        <dgm:presLayoutVars>
          <dgm:chMax val="0"/>
          <dgm:bulletEnabled/>
        </dgm:presLayoutVars>
      </dgm:prSet>
      <dgm:spPr/>
    </dgm:pt>
    <dgm:pt modelId="{336AFF02-9A87-44D7-855D-F143627E5283}" type="pres">
      <dgm:prSet presAssocID="{98C9DDC6-CFF3-49CE-9FDD-5EA67752958A}" presName="textRect" presStyleLbl="revTx" presStyleIdx="3" presStyleCnt="8">
        <dgm:presLayoutVars>
          <dgm:bulletEnabled/>
        </dgm:presLayoutVars>
      </dgm:prSet>
      <dgm:spPr/>
    </dgm:pt>
    <dgm:pt modelId="{5EA2075A-B5F7-487C-BE87-96CC7079906C}" type="pres">
      <dgm:prSet presAssocID="{12C2D290-8A56-4F3A-932C-0266DAEE74DF}" presName="sibTrans" presStyleLbl="sibTrans2D1" presStyleIdx="0" presStyleCnt="0"/>
      <dgm:spPr/>
    </dgm:pt>
    <dgm:pt modelId="{7C8E116B-1069-4EFE-B25D-F7212AC2B673}" type="pres">
      <dgm:prSet presAssocID="{E47A33D3-8996-4D35-AA46-D42C42E49668}" presName="compNode" presStyleCnt="0"/>
      <dgm:spPr/>
    </dgm:pt>
    <dgm:pt modelId="{590CB285-1707-4615-B949-7355970DC282}" type="pres">
      <dgm:prSet presAssocID="{E47A33D3-8996-4D35-AA46-D42C42E49668}" presName="pictRect" presStyleLbl="revTx" presStyleIdx="4" presStyleCnt="8">
        <dgm:presLayoutVars>
          <dgm:chMax val="0"/>
          <dgm:bulletEnabled/>
        </dgm:presLayoutVars>
      </dgm:prSet>
      <dgm:spPr/>
    </dgm:pt>
    <dgm:pt modelId="{32652D25-03B9-4728-8B37-DEA06EA2F575}" type="pres">
      <dgm:prSet presAssocID="{E47A33D3-8996-4D35-AA46-D42C42E49668}" presName="textRect" presStyleLbl="revTx" presStyleIdx="5" presStyleCnt="8">
        <dgm:presLayoutVars>
          <dgm:bulletEnabled/>
        </dgm:presLayoutVars>
      </dgm:prSet>
      <dgm:spPr/>
    </dgm:pt>
    <dgm:pt modelId="{7EE4264F-8F0F-4AE7-9B0B-FDF77D48B766}" type="pres">
      <dgm:prSet presAssocID="{E76711E6-315D-444B-BA11-9F26C0E4B6AA}" presName="sibTrans" presStyleLbl="sibTrans2D1" presStyleIdx="0" presStyleCnt="0"/>
      <dgm:spPr/>
    </dgm:pt>
    <dgm:pt modelId="{8C924258-BF68-462E-BDF3-7A4201BD9665}" type="pres">
      <dgm:prSet presAssocID="{53542D28-CD6D-4666-9A8C-0894BC479F1C}" presName="compNode" presStyleCnt="0"/>
      <dgm:spPr/>
    </dgm:pt>
    <dgm:pt modelId="{0FEB1B92-923E-4485-9CA9-7303D68574B6}" type="pres">
      <dgm:prSet presAssocID="{53542D28-CD6D-4666-9A8C-0894BC479F1C}" presName="pictRect" presStyleLbl="revTx" presStyleIdx="6" presStyleCnt="8">
        <dgm:presLayoutVars>
          <dgm:chMax val="0"/>
          <dgm:bulletEnabled/>
        </dgm:presLayoutVars>
      </dgm:prSet>
      <dgm:spPr/>
    </dgm:pt>
    <dgm:pt modelId="{854CE7C3-66AF-47E2-8892-A4F614ABBD06}" type="pres">
      <dgm:prSet presAssocID="{53542D28-CD6D-4666-9A8C-0894BC479F1C}" presName="textRect" presStyleLbl="revTx" presStyleIdx="7" presStyleCnt="8">
        <dgm:presLayoutVars>
          <dgm:bulletEnabled/>
        </dgm:presLayoutVars>
      </dgm:prSet>
      <dgm:spPr/>
    </dgm:pt>
  </dgm:ptLst>
  <dgm:cxnLst>
    <dgm:cxn modelId="{5608EC0A-D5DC-4BDE-95F3-5FE15996D9CB}" srcId="{6B2D13F3-2913-45E8-A42E-97992AEA73D2}" destId="{0701A686-5A3B-428E-95FD-BB4677223EAD}" srcOrd="0" destOrd="0" parTransId="{B671881D-01CB-4C0A-BD44-8115750BA7FE}" sibTransId="{A52191DC-5468-4D85-8F14-7BC567523866}"/>
    <dgm:cxn modelId="{6B696214-5CAB-4E5D-9FCC-7B294217318D}" srcId="{E47A33D3-8996-4D35-AA46-D42C42E49668}" destId="{38141816-EDBE-40F0-98EB-6032CABA35F7}" srcOrd="0" destOrd="0" parTransId="{FD4CCAD8-636D-4D9F-9E92-D66F819A7CDA}" sibTransId="{032775EE-29C8-49B6-A763-0EC7FC4AFF85}"/>
    <dgm:cxn modelId="{557B691F-BE4B-4CCB-A7B2-07C9832AAA7F}" srcId="{6B2D13F3-2913-45E8-A42E-97992AEA73D2}" destId="{98C9DDC6-CFF3-49CE-9FDD-5EA67752958A}" srcOrd="1" destOrd="0" parTransId="{A9EEFA07-13EB-4827-BACA-01D686B35E99}" sibTransId="{12C2D290-8A56-4F3A-932C-0266DAEE74DF}"/>
    <dgm:cxn modelId="{603B6824-4570-4915-80CD-F23438082ED0}" srcId="{98C9DDC6-CFF3-49CE-9FDD-5EA67752958A}" destId="{660D6F87-88EF-4970-96E1-8FE782331AA8}" srcOrd="0" destOrd="0" parTransId="{F3824861-4E7E-4616-85CA-207FC06B4BFE}" sibTransId="{FEA5BBC7-53C9-455C-9E91-DE45B4B6AE39}"/>
    <dgm:cxn modelId="{DBF57528-5751-41C3-B7A8-5C5CAAB4C7AF}" type="presOf" srcId="{6B2D13F3-2913-45E8-A42E-97992AEA73D2}" destId="{06BE0FF0-536B-4322-A24A-1AFCF7FED462}" srcOrd="0" destOrd="0" presId="urn:microsoft.com/office/officeart/2024/3/layout/hArchList1"/>
    <dgm:cxn modelId="{5447543C-8096-49C4-BDFA-DF65E2F41E06}" srcId="{6B2D13F3-2913-45E8-A42E-97992AEA73D2}" destId="{E47A33D3-8996-4D35-AA46-D42C42E49668}" srcOrd="2" destOrd="0" parTransId="{B01AAE9D-5D89-4C62-8392-5DCA3E0F3C46}" sibTransId="{E76711E6-315D-444B-BA11-9F26C0E4B6AA}"/>
    <dgm:cxn modelId="{686AE64F-3790-42A2-963A-54511D7DBB8A}" type="presOf" srcId="{E47A33D3-8996-4D35-AA46-D42C42E49668}" destId="{590CB285-1707-4615-B949-7355970DC282}" srcOrd="0" destOrd="0" presId="urn:microsoft.com/office/officeart/2024/3/layout/hArchList1"/>
    <dgm:cxn modelId="{BC135652-D621-41DD-A9CB-19D4AC786C2A}" type="presOf" srcId="{A52191DC-5468-4D85-8F14-7BC567523866}" destId="{6F409057-2F1F-4365-986B-C2EB111F2B62}" srcOrd="0" destOrd="0" presId="urn:microsoft.com/office/officeart/2024/3/layout/hArchList1"/>
    <dgm:cxn modelId="{3621A553-65BA-4F92-B095-D746E4B58B24}" type="presOf" srcId="{0701A686-5A3B-428E-95FD-BB4677223EAD}" destId="{27DBCDC2-168D-4DA4-96D0-93C11F34FEE7}" srcOrd="0" destOrd="0" presId="urn:microsoft.com/office/officeart/2024/3/layout/hArchList1"/>
    <dgm:cxn modelId="{C547BF54-CE1C-4806-821E-E53B0C82E92D}" type="presOf" srcId="{660D6F87-88EF-4970-96E1-8FE782331AA8}" destId="{336AFF02-9A87-44D7-855D-F143627E5283}" srcOrd="0" destOrd="0" presId="urn:microsoft.com/office/officeart/2024/3/layout/hArchList1"/>
    <dgm:cxn modelId="{87EF2175-928B-4049-BADD-58C7E5F387F5}" type="presOf" srcId="{D9E6B525-291B-4EFE-9D46-773258C0CB38}" destId="{854CE7C3-66AF-47E2-8892-A4F614ABBD06}" srcOrd="0" destOrd="0" presId="urn:microsoft.com/office/officeart/2024/3/layout/hArchList1"/>
    <dgm:cxn modelId="{62341B7E-A497-4E98-8677-F55D0DA6DA4D}" type="presOf" srcId="{12C2D290-8A56-4F3A-932C-0266DAEE74DF}" destId="{5EA2075A-B5F7-487C-BE87-96CC7079906C}" srcOrd="0" destOrd="0" presId="urn:microsoft.com/office/officeart/2024/3/layout/hArchList1"/>
    <dgm:cxn modelId="{03574F8E-E27D-48C0-B48A-27D41860689E}" type="presOf" srcId="{38141816-EDBE-40F0-98EB-6032CABA35F7}" destId="{32652D25-03B9-4728-8B37-DEA06EA2F575}" srcOrd="0" destOrd="0" presId="urn:microsoft.com/office/officeart/2024/3/layout/hArchList1"/>
    <dgm:cxn modelId="{FC01329F-7970-4C6A-8D52-D1747C4BE0CD}" type="presOf" srcId="{53542D28-CD6D-4666-9A8C-0894BC479F1C}" destId="{0FEB1B92-923E-4485-9CA9-7303D68574B6}" srcOrd="0" destOrd="0" presId="urn:microsoft.com/office/officeart/2024/3/layout/hArchList1"/>
    <dgm:cxn modelId="{08476BC8-ED62-40DC-8E5D-AD5E0DB36A27}" srcId="{6B2D13F3-2913-45E8-A42E-97992AEA73D2}" destId="{53542D28-CD6D-4666-9A8C-0894BC479F1C}" srcOrd="3" destOrd="0" parTransId="{D5332E2B-76F2-421D-8E89-F08A68FE1FA2}" sibTransId="{1F6A7371-F25E-46E3-B357-BB80D66963EE}"/>
    <dgm:cxn modelId="{4F9092CB-621D-42CF-B3F8-FAC9501878B3}" type="presOf" srcId="{EEBB2365-4D9C-488B-ACC6-2F2238493696}" destId="{9D44D625-B42A-430E-A3BD-368785607152}" srcOrd="0" destOrd="0" presId="urn:microsoft.com/office/officeart/2024/3/layout/hArchList1"/>
    <dgm:cxn modelId="{B4D124D0-7137-4562-A14D-EE7BC2A08443}" srcId="{0701A686-5A3B-428E-95FD-BB4677223EAD}" destId="{EEBB2365-4D9C-488B-ACC6-2F2238493696}" srcOrd="0" destOrd="0" parTransId="{74581874-572C-467F-B24A-A54357B1B8C6}" sibTransId="{59CE36A9-6097-4D90-8219-FBC046999EAA}"/>
    <dgm:cxn modelId="{A443B6D4-2744-4722-BD34-92DA604ADBA7}" srcId="{53542D28-CD6D-4666-9A8C-0894BC479F1C}" destId="{D9E6B525-291B-4EFE-9D46-773258C0CB38}" srcOrd="0" destOrd="0" parTransId="{0C49FFD4-DE8F-4E71-98C7-D4C49D0BDE49}" sibTransId="{2FDA69C1-156C-4F3F-B26A-46BA1C5E8B55}"/>
    <dgm:cxn modelId="{07C095E9-E575-4EF4-BE3D-7B9579E32569}" type="presOf" srcId="{E76711E6-315D-444B-BA11-9F26C0E4B6AA}" destId="{7EE4264F-8F0F-4AE7-9B0B-FDF77D48B766}" srcOrd="0" destOrd="0" presId="urn:microsoft.com/office/officeart/2024/3/layout/hArchList1"/>
    <dgm:cxn modelId="{6170F1E9-30A0-44D3-9971-CD6FFC516FB6}" type="presOf" srcId="{98C9DDC6-CFF3-49CE-9FDD-5EA67752958A}" destId="{D8797815-C863-412A-A5DB-CFF8D5F06254}" srcOrd="0" destOrd="0" presId="urn:microsoft.com/office/officeart/2024/3/layout/hArchList1"/>
    <dgm:cxn modelId="{7B75802A-69E9-4690-9E7A-6498FE12C190}" type="presParOf" srcId="{06BE0FF0-536B-4322-A24A-1AFCF7FED462}" destId="{DEB8163E-3CBA-41AC-92D4-35B62048E108}" srcOrd="0" destOrd="0" presId="urn:microsoft.com/office/officeart/2024/3/layout/hArchList1"/>
    <dgm:cxn modelId="{4AE94DF1-64F4-4412-BC29-5A973D4DFF2B}" type="presParOf" srcId="{DEB8163E-3CBA-41AC-92D4-35B62048E108}" destId="{27DBCDC2-168D-4DA4-96D0-93C11F34FEE7}" srcOrd="0" destOrd="0" presId="urn:microsoft.com/office/officeart/2024/3/layout/hArchList1"/>
    <dgm:cxn modelId="{CF1D8008-11F2-4D9A-B4BD-807771D99E7F}" type="presParOf" srcId="{DEB8163E-3CBA-41AC-92D4-35B62048E108}" destId="{9D44D625-B42A-430E-A3BD-368785607152}" srcOrd="1" destOrd="0" presId="urn:microsoft.com/office/officeart/2024/3/layout/hArchList1"/>
    <dgm:cxn modelId="{C135D8AC-1685-4684-B446-EEDA6587214A}" type="presParOf" srcId="{06BE0FF0-536B-4322-A24A-1AFCF7FED462}" destId="{6F409057-2F1F-4365-986B-C2EB111F2B62}" srcOrd="1" destOrd="0" presId="urn:microsoft.com/office/officeart/2024/3/layout/hArchList1"/>
    <dgm:cxn modelId="{440B75FA-39A1-4981-8204-1DAD6D087199}" type="presParOf" srcId="{06BE0FF0-536B-4322-A24A-1AFCF7FED462}" destId="{44D7B56C-9727-4C49-AB85-8A36473B7EDA}" srcOrd="2" destOrd="0" presId="urn:microsoft.com/office/officeart/2024/3/layout/hArchList1"/>
    <dgm:cxn modelId="{424FA42D-CFF6-45B5-8404-8B3774C8F5D5}" type="presParOf" srcId="{44D7B56C-9727-4C49-AB85-8A36473B7EDA}" destId="{D8797815-C863-412A-A5DB-CFF8D5F06254}" srcOrd="0" destOrd="0" presId="urn:microsoft.com/office/officeart/2024/3/layout/hArchList1"/>
    <dgm:cxn modelId="{CE95B8BE-2F57-4F96-8150-CAC8BD12E940}" type="presParOf" srcId="{44D7B56C-9727-4C49-AB85-8A36473B7EDA}" destId="{336AFF02-9A87-44D7-855D-F143627E5283}" srcOrd="1" destOrd="0" presId="urn:microsoft.com/office/officeart/2024/3/layout/hArchList1"/>
    <dgm:cxn modelId="{92630C6D-5061-4358-BBA9-62B29FF1E498}" type="presParOf" srcId="{06BE0FF0-536B-4322-A24A-1AFCF7FED462}" destId="{5EA2075A-B5F7-487C-BE87-96CC7079906C}" srcOrd="3" destOrd="0" presId="urn:microsoft.com/office/officeart/2024/3/layout/hArchList1"/>
    <dgm:cxn modelId="{D3A541B3-F46E-4F4E-826D-94A8DC675E23}" type="presParOf" srcId="{06BE0FF0-536B-4322-A24A-1AFCF7FED462}" destId="{7C8E116B-1069-4EFE-B25D-F7212AC2B673}" srcOrd="4" destOrd="0" presId="urn:microsoft.com/office/officeart/2024/3/layout/hArchList1"/>
    <dgm:cxn modelId="{C8D103D2-06D9-4949-A683-D6BF401DB12E}" type="presParOf" srcId="{7C8E116B-1069-4EFE-B25D-F7212AC2B673}" destId="{590CB285-1707-4615-B949-7355970DC282}" srcOrd="0" destOrd="0" presId="urn:microsoft.com/office/officeart/2024/3/layout/hArchList1"/>
    <dgm:cxn modelId="{C9BA0DBD-EBAF-4C64-8FF7-918CAE2814CA}" type="presParOf" srcId="{7C8E116B-1069-4EFE-B25D-F7212AC2B673}" destId="{32652D25-03B9-4728-8B37-DEA06EA2F575}" srcOrd="1" destOrd="0" presId="urn:microsoft.com/office/officeart/2024/3/layout/hArchList1"/>
    <dgm:cxn modelId="{E7E7797D-B089-4B04-8F0F-7DBDBDB2C9FB}" type="presParOf" srcId="{06BE0FF0-536B-4322-A24A-1AFCF7FED462}" destId="{7EE4264F-8F0F-4AE7-9B0B-FDF77D48B766}" srcOrd="5" destOrd="0" presId="urn:microsoft.com/office/officeart/2024/3/layout/hArchList1"/>
    <dgm:cxn modelId="{200980AC-DEED-4A06-B8EA-5DD0AF40DED0}" type="presParOf" srcId="{06BE0FF0-536B-4322-A24A-1AFCF7FED462}" destId="{8C924258-BF68-462E-BDF3-7A4201BD9665}" srcOrd="6" destOrd="0" presId="urn:microsoft.com/office/officeart/2024/3/layout/hArchList1"/>
    <dgm:cxn modelId="{6DFF06DC-F293-4439-B68B-1A3EDE100FB7}" type="presParOf" srcId="{8C924258-BF68-462E-BDF3-7A4201BD9665}" destId="{0FEB1B92-923E-4485-9CA9-7303D68574B6}" srcOrd="0" destOrd="0" presId="urn:microsoft.com/office/officeart/2024/3/layout/hArchList1"/>
    <dgm:cxn modelId="{41B48D96-2767-4780-A564-D67E046F2B77}" type="presParOf" srcId="{8C924258-BF68-462E-BDF3-7A4201BD9665}" destId="{854CE7C3-66AF-47E2-8892-A4F614ABBD06}"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BCDC2-168D-4DA4-96D0-93C11F34FEE7}">
      <dsp:nvSpPr>
        <dsp:cNvPr id="0" name=""/>
        <dsp:cNvSpPr/>
      </dsp:nvSpPr>
      <dsp:spPr>
        <a:xfrm>
          <a:off x="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Potential of Big Data</a:t>
          </a:r>
        </a:p>
      </dsp:txBody>
      <dsp:txXfrm>
        <a:off x="0" y="0"/>
        <a:ext cx="2512063" cy="595286"/>
      </dsp:txXfrm>
    </dsp:sp>
    <dsp:sp modelId="{9D44D625-B42A-430E-A3BD-368785607152}">
      <dsp:nvSpPr>
        <dsp:cNvPr id="0" name=""/>
        <dsp:cNvSpPr/>
      </dsp:nvSpPr>
      <dsp:spPr>
        <a:xfrm>
          <a:off x="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Big Data can transform various industries by providing insights that were previously unattainable.</a:t>
          </a:r>
        </a:p>
      </dsp:txBody>
      <dsp:txXfrm>
        <a:off x="0" y="595286"/>
        <a:ext cx="2512063" cy="1901100"/>
      </dsp:txXfrm>
    </dsp:sp>
    <dsp:sp modelId="{D8797815-C863-412A-A5DB-CFF8D5F06254}">
      <dsp:nvSpPr>
        <dsp:cNvPr id="0" name=""/>
        <dsp:cNvSpPr/>
      </dsp:nvSpPr>
      <dsp:spPr>
        <a:xfrm>
          <a:off x="276327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Challenges in Big Data</a:t>
          </a:r>
        </a:p>
      </dsp:txBody>
      <dsp:txXfrm>
        <a:off x="2763270" y="0"/>
        <a:ext cx="2512063" cy="595286"/>
      </dsp:txXfrm>
    </dsp:sp>
    <dsp:sp modelId="{336AFF02-9A87-44D7-855D-F143627E5283}">
      <dsp:nvSpPr>
        <dsp:cNvPr id="0" name=""/>
        <dsp:cNvSpPr/>
      </dsp:nvSpPr>
      <dsp:spPr>
        <a:xfrm>
          <a:off x="276327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Despite its potential, Big Data presents challenges such as data privacy, security, and interpretation that need to be managed.</a:t>
          </a:r>
        </a:p>
      </dsp:txBody>
      <dsp:txXfrm>
        <a:off x="2763270" y="595286"/>
        <a:ext cx="2512063" cy="1901100"/>
      </dsp:txXfrm>
    </dsp:sp>
    <dsp:sp modelId="{590CB285-1707-4615-B949-7355970DC282}">
      <dsp:nvSpPr>
        <dsp:cNvPr id="0" name=""/>
        <dsp:cNvSpPr/>
      </dsp:nvSpPr>
      <dsp:spPr>
        <a:xfrm>
          <a:off x="552654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Responsible Use of Data</a:t>
          </a:r>
        </a:p>
      </dsp:txBody>
      <dsp:txXfrm>
        <a:off x="5526540" y="0"/>
        <a:ext cx="2512063" cy="595286"/>
      </dsp:txXfrm>
    </dsp:sp>
    <dsp:sp modelId="{32652D25-03B9-4728-8B37-DEA06EA2F575}">
      <dsp:nvSpPr>
        <dsp:cNvPr id="0" name=""/>
        <dsp:cNvSpPr/>
      </dsp:nvSpPr>
      <dsp:spPr>
        <a:xfrm>
          <a:off x="552654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Embracing Big Data responsibly enables organizations to derive valuable insights while maintaining ethical standards.</a:t>
          </a:r>
        </a:p>
      </dsp:txBody>
      <dsp:txXfrm>
        <a:off x="5526540" y="595286"/>
        <a:ext cx="2512063" cy="1901100"/>
      </dsp:txXfrm>
    </dsp:sp>
    <dsp:sp modelId="{0FEB1B92-923E-4485-9CA9-7303D68574B6}">
      <dsp:nvSpPr>
        <dsp:cNvPr id="0" name=""/>
        <dsp:cNvSpPr/>
      </dsp:nvSpPr>
      <dsp:spPr>
        <a:xfrm>
          <a:off x="8289811"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Driving Innovation</a:t>
          </a:r>
        </a:p>
      </dsp:txBody>
      <dsp:txXfrm>
        <a:off x="8289811" y="0"/>
        <a:ext cx="2512063" cy="595286"/>
      </dsp:txXfrm>
    </dsp:sp>
    <dsp:sp modelId="{854CE7C3-66AF-47E2-8892-A4F614ABBD06}">
      <dsp:nvSpPr>
        <dsp:cNvPr id="0" name=""/>
        <dsp:cNvSpPr/>
      </dsp:nvSpPr>
      <dsp:spPr>
        <a:xfrm>
          <a:off x="8289811"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Organizations that effectively leverage Big Data can drive innovation and enhance decision-making processes.</a:t>
          </a:r>
        </a:p>
      </dsp:txBody>
      <dsp:txXfrm>
        <a:off x="8289811" y="595286"/>
        <a:ext cx="2512063" cy="1901100"/>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8214-C855-4640-BE0B-825EB3DBDA67}"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D036A-AE47-46D9-A2E1-13972469157F}" type="slidenum">
              <a:rPr lang="en-IN" smtClean="0"/>
              <a:t>‹#›</a:t>
            </a:fld>
            <a:endParaRPr lang="en-IN"/>
          </a:p>
        </p:txBody>
      </p:sp>
    </p:spTree>
    <p:extLst>
      <p:ext uri="{BB962C8B-B14F-4D97-AF65-F5344CB8AC3E}">
        <p14:creationId xmlns:p14="http://schemas.microsoft.com/office/powerpoint/2010/main" val="59328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Big Data has transformed how we perceive and utilize information. This presentation will delve into the concept of Big Data, its technologies, applications, challenges, and future trends. By the end, you will understand how Big Data is shaping various sectors and its potential impact on society.
</a:t>
            </a:r>
          </a:p>
        </p:txBody>
      </p:sp>
      <p:sp>
        <p:nvSpPr>
          <p:cNvPr id="4" name="Slide Number Placeholder 3"/>
          <p:cNvSpPr>
            <a:spLocks noGrp="1"/>
          </p:cNvSpPr>
          <p:nvPr>
            <p:ph type="sldNum" sz="quarter" idx="5"/>
          </p:nvPr>
        </p:nvSpPr>
        <p:spPr/>
        <p:txBody>
          <a:bodyPr/>
          <a:lstStyle/>
          <a:p>
            <a:fld id="{CE8F5EE6-9230-4E17-AE94-54607A87D738}" type="slidenum">
              <a:rPr lang="en-IN" smtClean="0"/>
              <a:t>1</a:t>
            </a:fld>
            <a:endParaRPr lang="en-IN"/>
          </a:p>
        </p:txBody>
      </p:sp>
    </p:spTree>
    <p:extLst>
      <p:ext uri="{BB962C8B-B14F-4D97-AF65-F5344CB8AC3E}">
        <p14:creationId xmlns:p14="http://schemas.microsoft.com/office/powerpoint/2010/main" val="177631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Big Data has numerous applications across various sectors, enabling organizations to make informed decisions based on data-driven insights. Let's take a look at some of these applications.</a:t>
            </a:r>
          </a:p>
        </p:txBody>
      </p:sp>
      <p:sp>
        <p:nvSpPr>
          <p:cNvPr id="4" name="Slide Number Placeholder 3"/>
          <p:cNvSpPr>
            <a:spLocks noGrp="1"/>
          </p:cNvSpPr>
          <p:nvPr>
            <p:ph type="sldNum" sz="quarter" idx="5"/>
          </p:nvPr>
        </p:nvSpPr>
        <p:spPr/>
        <p:txBody>
          <a:bodyPr/>
          <a:lstStyle/>
          <a:p>
            <a:fld id="{CE8F5EE6-9230-4E17-AE94-54607A87D738}" type="slidenum">
              <a:rPr lang="en-IN" smtClean="0"/>
              <a:t>12</a:t>
            </a:fld>
            <a:endParaRPr lang="en-IN"/>
          </a:p>
        </p:txBody>
      </p:sp>
    </p:spTree>
    <p:extLst>
      <p:ext uri="{BB962C8B-B14F-4D97-AF65-F5344CB8AC3E}">
        <p14:creationId xmlns:p14="http://schemas.microsoft.com/office/powerpoint/2010/main" val="1328993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business, Big Data analytics enhances decision-making processes by providing insights into market trends, customer behavior, and operational efficiency, driving strategic initiatives.</a:t>
            </a:r>
          </a:p>
        </p:txBody>
      </p:sp>
      <p:sp>
        <p:nvSpPr>
          <p:cNvPr id="4" name="Slide Number Placeholder 3"/>
          <p:cNvSpPr>
            <a:spLocks noGrp="1"/>
          </p:cNvSpPr>
          <p:nvPr>
            <p:ph type="sldNum" sz="quarter" idx="5"/>
          </p:nvPr>
        </p:nvSpPr>
        <p:spPr/>
        <p:txBody>
          <a:bodyPr/>
          <a:lstStyle/>
          <a:p>
            <a:fld id="{CE8F5EE6-9230-4E17-AE94-54607A87D738}" type="slidenum">
              <a:rPr lang="en-IN" smtClean="0"/>
              <a:t>13</a:t>
            </a:fld>
            <a:endParaRPr lang="en-IN"/>
          </a:p>
        </p:txBody>
      </p:sp>
    </p:spTree>
    <p:extLst>
      <p:ext uri="{BB962C8B-B14F-4D97-AF65-F5344CB8AC3E}">
        <p14:creationId xmlns:p14="http://schemas.microsoft.com/office/powerpoint/2010/main" val="198265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healthcare, Big Data plays a pivotal role in improving patient care, predicting outbreaks, and conducting medical research by analyzing vast datasets from clinical trials and patient records.</a:t>
            </a:r>
          </a:p>
        </p:txBody>
      </p:sp>
      <p:sp>
        <p:nvSpPr>
          <p:cNvPr id="4" name="Slide Number Placeholder 3"/>
          <p:cNvSpPr>
            <a:spLocks noGrp="1"/>
          </p:cNvSpPr>
          <p:nvPr>
            <p:ph type="sldNum" sz="quarter" idx="5"/>
          </p:nvPr>
        </p:nvSpPr>
        <p:spPr/>
        <p:txBody>
          <a:bodyPr/>
          <a:lstStyle/>
          <a:p>
            <a:fld id="{CE8F5EE6-9230-4E17-AE94-54607A87D738}" type="slidenum">
              <a:rPr lang="en-IN" smtClean="0"/>
              <a:t>14</a:t>
            </a:fld>
            <a:endParaRPr lang="en-IN"/>
          </a:p>
        </p:txBody>
      </p:sp>
    </p:spTree>
    <p:extLst>
      <p:ext uri="{BB962C8B-B14F-4D97-AF65-F5344CB8AC3E}">
        <p14:creationId xmlns:p14="http://schemas.microsoft.com/office/powerpoint/2010/main" val="3561278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Governments utilize Big Data to improve public services, enhance security, and optimize resource allocation. Analyzing data helps in policy-making and responding to citizens' needs effectively.</a:t>
            </a:r>
          </a:p>
        </p:txBody>
      </p:sp>
      <p:sp>
        <p:nvSpPr>
          <p:cNvPr id="4" name="Slide Number Placeholder 3"/>
          <p:cNvSpPr>
            <a:spLocks noGrp="1"/>
          </p:cNvSpPr>
          <p:nvPr>
            <p:ph type="sldNum" sz="quarter" idx="5"/>
          </p:nvPr>
        </p:nvSpPr>
        <p:spPr/>
        <p:txBody>
          <a:bodyPr/>
          <a:lstStyle/>
          <a:p>
            <a:fld id="{CE8F5EE6-9230-4E17-AE94-54607A87D738}" type="slidenum">
              <a:rPr lang="en-IN" smtClean="0"/>
              <a:t>15</a:t>
            </a:fld>
            <a:endParaRPr lang="en-IN"/>
          </a:p>
        </p:txBody>
      </p:sp>
    </p:spTree>
    <p:extLst>
      <p:ext uri="{BB962C8B-B14F-4D97-AF65-F5344CB8AC3E}">
        <p14:creationId xmlns:p14="http://schemas.microsoft.com/office/powerpoint/2010/main" val="348235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Despite its advantages, Big Data presents several challenges that organizations must navigate. Understanding these challenges is crucial for effective data management.</a:t>
            </a:r>
          </a:p>
        </p:txBody>
      </p:sp>
      <p:sp>
        <p:nvSpPr>
          <p:cNvPr id="4" name="Slide Number Placeholder 3"/>
          <p:cNvSpPr>
            <a:spLocks noGrp="1"/>
          </p:cNvSpPr>
          <p:nvPr>
            <p:ph type="sldNum" sz="quarter" idx="5"/>
          </p:nvPr>
        </p:nvSpPr>
        <p:spPr/>
        <p:txBody>
          <a:bodyPr/>
          <a:lstStyle/>
          <a:p>
            <a:fld id="{CE8F5EE6-9230-4E17-AE94-54607A87D738}" type="slidenum">
              <a:rPr lang="en-IN" smtClean="0"/>
              <a:t>16</a:t>
            </a:fld>
            <a:endParaRPr lang="en-IN"/>
          </a:p>
        </p:txBody>
      </p:sp>
    </p:spTree>
    <p:extLst>
      <p:ext uri="{BB962C8B-B14F-4D97-AF65-F5344CB8AC3E}">
        <p14:creationId xmlns:p14="http://schemas.microsoft.com/office/powerpoint/2010/main" val="220512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With vast amounts of sensitive data, ensuring privacy and security is paramount. Organizations must comply with regulations and implement robust security measures to protect data integrity.</a:t>
            </a:r>
          </a:p>
        </p:txBody>
      </p:sp>
      <p:sp>
        <p:nvSpPr>
          <p:cNvPr id="4" name="Slide Number Placeholder 3"/>
          <p:cNvSpPr>
            <a:spLocks noGrp="1"/>
          </p:cNvSpPr>
          <p:nvPr>
            <p:ph type="sldNum" sz="quarter" idx="5"/>
          </p:nvPr>
        </p:nvSpPr>
        <p:spPr/>
        <p:txBody>
          <a:bodyPr/>
          <a:lstStyle/>
          <a:p>
            <a:fld id="{CE8F5EE6-9230-4E17-AE94-54607A87D738}" type="slidenum">
              <a:rPr lang="en-IN" smtClean="0"/>
              <a:t>17</a:t>
            </a:fld>
            <a:endParaRPr lang="en-IN"/>
          </a:p>
        </p:txBody>
      </p:sp>
    </p:spTree>
    <p:extLst>
      <p:ext uri="{BB962C8B-B14F-4D97-AF65-F5344CB8AC3E}">
        <p14:creationId xmlns:p14="http://schemas.microsoft.com/office/powerpoint/2010/main" val="144602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Maintaining data quality is crucial for accurate analysis. Organizations need effective data management strategies to ensure data is accurate, complete, and reliable before analysis.</a:t>
            </a:r>
          </a:p>
        </p:txBody>
      </p:sp>
      <p:sp>
        <p:nvSpPr>
          <p:cNvPr id="4" name="Slide Number Placeholder 3"/>
          <p:cNvSpPr>
            <a:spLocks noGrp="1"/>
          </p:cNvSpPr>
          <p:nvPr>
            <p:ph type="sldNum" sz="quarter" idx="5"/>
          </p:nvPr>
        </p:nvSpPr>
        <p:spPr/>
        <p:txBody>
          <a:bodyPr/>
          <a:lstStyle/>
          <a:p>
            <a:fld id="{CE8F5EE6-9230-4E17-AE94-54607A87D738}" type="slidenum">
              <a:rPr lang="en-IN" smtClean="0"/>
              <a:t>18</a:t>
            </a:fld>
            <a:endParaRPr lang="en-IN"/>
          </a:p>
        </p:txBody>
      </p:sp>
    </p:spTree>
    <p:extLst>
      <p:ext uri="{BB962C8B-B14F-4D97-AF65-F5344CB8AC3E}">
        <p14:creationId xmlns:p14="http://schemas.microsoft.com/office/powerpoint/2010/main" val="245959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use of Big Data raises ethical and legal concerns, including data ownership and consent. Organizations must consider these implications to avoid legal repercussions and maintain public trust.</a:t>
            </a:r>
          </a:p>
        </p:txBody>
      </p:sp>
      <p:sp>
        <p:nvSpPr>
          <p:cNvPr id="4" name="Slide Number Placeholder 3"/>
          <p:cNvSpPr>
            <a:spLocks noGrp="1"/>
          </p:cNvSpPr>
          <p:nvPr>
            <p:ph type="sldNum" sz="quarter" idx="5"/>
          </p:nvPr>
        </p:nvSpPr>
        <p:spPr/>
        <p:txBody>
          <a:bodyPr/>
          <a:lstStyle/>
          <a:p>
            <a:fld id="{CE8F5EE6-9230-4E17-AE94-54607A87D738}" type="slidenum">
              <a:rPr lang="en-IN" smtClean="0"/>
              <a:t>19</a:t>
            </a:fld>
            <a:endParaRPr lang="en-IN"/>
          </a:p>
        </p:txBody>
      </p:sp>
    </p:spTree>
    <p:extLst>
      <p:ext uri="{BB962C8B-B14F-4D97-AF65-F5344CB8AC3E}">
        <p14:creationId xmlns:p14="http://schemas.microsoft.com/office/powerpoint/2010/main" val="3100031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As technology evolves, so does Big Data. Understanding future trends will prepare organizations for the next wave of data innovation and its potential applications.</a:t>
            </a:r>
          </a:p>
        </p:txBody>
      </p:sp>
      <p:sp>
        <p:nvSpPr>
          <p:cNvPr id="4" name="Slide Number Placeholder 3"/>
          <p:cNvSpPr>
            <a:spLocks noGrp="1"/>
          </p:cNvSpPr>
          <p:nvPr>
            <p:ph type="sldNum" sz="quarter" idx="5"/>
          </p:nvPr>
        </p:nvSpPr>
        <p:spPr/>
        <p:txBody>
          <a:bodyPr/>
          <a:lstStyle/>
          <a:p>
            <a:fld id="{CE8F5EE6-9230-4E17-AE94-54607A87D738}" type="slidenum">
              <a:rPr lang="en-IN" smtClean="0"/>
              <a:t>20</a:t>
            </a:fld>
            <a:endParaRPr lang="en-IN"/>
          </a:p>
        </p:txBody>
      </p:sp>
    </p:spTree>
    <p:extLst>
      <p:ext uri="{BB962C8B-B14F-4D97-AF65-F5344CB8AC3E}">
        <p14:creationId xmlns:p14="http://schemas.microsoft.com/office/powerpoint/2010/main" val="155150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integration of AI and machine learning with Big Data analytics will enhance data processing capabilities, enabling organizations to derive deeper insights and predictions from large datasets.</a:t>
            </a:r>
          </a:p>
        </p:txBody>
      </p:sp>
      <p:sp>
        <p:nvSpPr>
          <p:cNvPr id="4" name="Slide Number Placeholder 3"/>
          <p:cNvSpPr>
            <a:spLocks noGrp="1"/>
          </p:cNvSpPr>
          <p:nvPr>
            <p:ph type="sldNum" sz="quarter" idx="5"/>
          </p:nvPr>
        </p:nvSpPr>
        <p:spPr/>
        <p:txBody>
          <a:bodyPr/>
          <a:lstStyle/>
          <a:p>
            <a:fld id="{CE8F5EE6-9230-4E17-AE94-54607A87D738}" type="slidenum">
              <a:rPr lang="en-IN" smtClean="0"/>
              <a:t>21</a:t>
            </a:fld>
            <a:endParaRPr lang="en-IN"/>
          </a:p>
        </p:txBody>
      </p:sp>
    </p:spTree>
    <p:extLst>
      <p:ext uri="{BB962C8B-B14F-4D97-AF65-F5344CB8AC3E}">
        <p14:creationId xmlns:p14="http://schemas.microsoft.com/office/powerpoint/2010/main" val="206217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We'll start with an understanding of Big Data, covering its definition and unique characteristics. Then, we'll explore the technologies that power Big Data analytics and its diverse applications across industries. Following that, we will discuss the challenges and considerations involved in managing Big Data, and finally, we will look at future trends that will shape the landscape of Big Data.</a:t>
            </a:r>
          </a:p>
        </p:txBody>
      </p:sp>
      <p:sp>
        <p:nvSpPr>
          <p:cNvPr id="4" name="Slide Number Placeholder 3"/>
          <p:cNvSpPr>
            <a:spLocks noGrp="1"/>
          </p:cNvSpPr>
          <p:nvPr>
            <p:ph type="sldNum" sz="quarter" idx="5"/>
          </p:nvPr>
        </p:nvSpPr>
        <p:spPr/>
        <p:txBody>
          <a:bodyPr/>
          <a:lstStyle/>
          <a:p>
            <a:fld id="{CE8F5EE6-9230-4E17-AE94-54607A87D738}" type="slidenum">
              <a:rPr lang="en-IN" smtClean="0"/>
              <a:t>2</a:t>
            </a:fld>
            <a:endParaRPr lang="en-IN"/>
          </a:p>
        </p:txBody>
      </p:sp>
    </p:spTree>
    <p:extLst>
      <p:ext uri="{BB962C8B-B14F-4D97-AF65-F5344CB8AC3E}">
        <p14:creationId xmlns:p14="http://schemas.microsoft.com/office/powerpoint/2010/main" val="2348165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rise of IoT generates massive streams of data from connected devices. Integrating IoT with Big Data analytics will revolutionize data utilization in real-time decision-making.</a:t>
            </a:r>
          </a:p>
        </p:txBody>
      </p:sp>
      <p:sp>
        <p:nvSpPr>
          <p:cNvPr id="4" name="Slide Number Placeholder 3"/>
          <p:cNvSpPr>
            <a:spLocks noGrp="1"/>
          </p:cNvSpPr>
          <p:nvPr>
            <p:ph type="sldNum" sz="quarter" idx="5"/>
          </p:nvPr>
        </p:nvSpPr>
        <p:spPr/>
        <p:txBody>
          <a:bodyPr/>
          <a:lstStyle/>
          <a:p>
            <a:fld id="{CE8F5EE6-9230-4E17-AE94-54607A87D738}" type="slidenum">
              <a:rPr lang="en-IN" smtClean="0"/>
              <a:t>22</a:t>
            </a:fld>
            <a:endParaRPr lang="en-IN"/>
          </a:p>
        </p:txBody>
      </p:sp>
    </p:spTree>
    <p:extLst>
      <p:ext uri="{BB962C8B-B14F-4D97-AF65-F5344CB8AC3E}">
        <p14:creationId xmlns:p14="http://schemas.microsoft.com/office/powerpoint/2010/main" val="2646612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Big Data is essential in the development of smart cities, where data-driven insights improve urban living conditions, enhance public services, and promote sustainable practices.</a:t>
            </a:r>
          </a:p>
        </p:txBody>
      </p:sp>
      <p:sp>
        <p:nvSpPr>
          <p:cNvPr id="4" name="Slide Number Placeholder 3"/>
          <p:cNvSpPr>
            <a:spLocks noGrp="1"/>
          </p:cNvSpPr>
          <p:nvPr>
            <p:ph type="sldNum" sz="quarter" idx="5"/>
          </p:nvPr>
        </p:nvSpPr>
        <p:spPr/>
        <p:txBody>
          <a:bodyPr/>
          <a:lstStyle/>
          <a:p>
            <a:fld id="{CE8F5EE6-9230-4E17-AE94-54607A87D738}" type="slidenum">
              <a:rPr lang="en-IN" smtClean="0"/>
              <a:t>23</a:t>
            </a:fld>
            <a:endParaRPr lang="en-IN"/>
          </a:p>
        </p:txBody>
      </p:sp>
    </p:spTree>
    <p:extLst>
      <p:ext uri="{BB962C8B-B14F-4D97-AF65-F5344CB8AC3E}">
        <p14:creationId xmlns:p14="http://schemas.microsoft.com/office/powerpoint/2010/main" val="1983568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Big Data holds immense potential across various fields, but it also comes with challenges that must be addressed. By embracing Big Data responsibly, organizations can unlock valuable insights that drive innovation and improve lives.</a:t>
            </a:r>
          </a:p>
        </p:txBody>
      </p:sp>
      <p:sp>
        <p:nvSpPr>
          <p:cNvPr id="4" name="Slide Number Placeholder 3"/>
          <p:cNvSpPr>
            <a:spLocks noGrp="1"/>
          </p:cNvSpPr>
          <p:nvPr>
            <p:ph type="sldNum" sz="quarter" idx="5"/>
          </p:nvPr>
        </p:nvSpPr>
        <p:spPr/>
        <p:txBody>
          <a:bodyPr/>
          <a:lstStyle/>
          <a:p>
            <a:fld id="{CE8F5EE6-9230-4E17-AE94-54607A87D738}" type="slidenum">
              <a:rPr lang="en-IN" smtClean="0"/>
              <a:t>24</a:t>
            </a:fld>
            <a:endParaRPr lang="en-IN"/>
          </a:p>
        </p:txBody>
      </p:sp>
    </p:spTree>
    <p:extLst>
      <p:ext uri="{BB962C8B-B14F-4D97-AF65-F5344CB8AC3E}">
        <p14:creationId xmlns:p14="http://schemas.microsoft.com/office/powerpoint/2010/main" val="128120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Big Data encompasses vast amounts of data generated from various sources. Understanding its definition and key characteristics is crucial for leveraging its potential effectively.</a:t>
            </a:r>
          </a:p>
        </p:txBody>
      </p:sp>
      <p:sp>
        <p:nvSpPr>
          <p:cNvPr id="4" name="Slide Number Placeholder 3"/>
          <p:cNvSpPr>
            <a:spLocks noGrp="1"/>
          </p:cNvSpPr>
          <p:nvPr>
            <p:ph type="sldNum" sz="quarter" idx="5"/>
          </p:nvPr>
        </p:nvSpPr>
        <p:spPr/>
        <p:txBody>
          <a:bodyPr/>
          <a:lstStyle/>
          <a:p>
            <a:fld id="{CE8F5EE6-9230-4E17-AE94-54607A87D738}" type="slidenum">
              <a:rPr lang="en-IN" smtClean="0"/>
              <a:t>3</a:t>
            </a:fld>
            <a:endParaRPr lang="en-IN"/>
          </a:p>
        </p:txBody>
      </p:sp>
    </p:spTree>
    <p:extLst>
      <p:ext uri="{BB962C8B-B14F-4D97-AF65-F5344CB8AC3E}">
        <p14:creationId xmlns:p14="http://schemas.microsoft.com/office/powerpoint/2010/main" val="427802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Big Data refers to datasets that are too large or complex for traditional data-processing software to handle efficiently. Characteristics include volume, velocity, variety, veracity, and value, which are essential for understanding its implications.</a:t>
            </a:r>
          </a:p>
        </p:txBody>
      </p:sp>
      <p:sp>
        <p:nvSpPr>
          <p:cNvPr id="4" name="Slide Number Placeholder 3"/>
          <p:cNvSpPr>
            <a:spLocks noGrp="1"/>
          </p:cNvSpPr>
          <p:nvPr>
            <p:ph type="sldNum" sz="quarter" idx="5"/>
          </p:nvPr>
        </p:nvSpPr>
        <p:spPr/>
        <p:txBody>
          <a:bodyPr/>
          <a:lstStyle/>
          <a:p>
            <a:fld id="{CE8F5EE6-9230-4E17-AE94-54607A87D738}" type="slidenum">
              <a:rPr lang="en-IN" smtClean="0"/>
              <a:t>5</a:t>
            </a:fld>
            <a:endParaRPr lang="en-IN"/>
          </a:p>
        </p:txBody>
      </p:sp>
    </p:spTree>
    <p:extLst>
      <p:ext uri="{BB962C8B-B14F-4D97-AF65-F5344CB8AC3E}">
        <p14:creationId xmlns:p14="http://schemas.microsoft.com/office/powerpoint/2010/main" val="189296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concept of Big Data has evolved over decades, driven by advancements in technology and the exponential growth of data generation. Understanding this evolution helps us appreciate the current state of data management and analytics.</a:t>
            </a:r>
          </a:p>
        </p:txBody>
      </p:sp>
      <p:sp>
        <p:nvSpPr>
          <p:cNvPr id="4" name="Slide Number Placeholder 3"/>
          <p:cNvSpPr>
            <a:spLocks noGrp="1"/>
          </p:cNvSpPr>
          <p:nvPr>
            <p:ph type="sldNum" sz="quarter" idx="5"/>
          </p:nvPr>
        </p:nvSpPr>
        <p:spPr/>
        <p:txBody>
          <a:bodyPr/>
          <a:lstStyle/>
          <a:p>
            <a:fld id="{CE8F5EE6-9230-4E17-AE94-54607A87D738}" type="slidenum">
              <a:rPr lang="en-IN" smtClean="0"/>
              <a:t>7</a:t>
            </a:fld>
            <a:endParaRPr lang="en-IN"/>
          </a:p>
        </p:txBody>
      </p:sp>
    </p:spTree>
    <p:extLst>
      <p:ext uri="{BB962C8B-B14F-4D97-AF65-F5344CB8AC3E}">
        <p14:creationId xmlns:p14="http://schemas.microsoft.com/office/powerpoint/2010/main" val="393029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Various technologies and tools facilitate the storage, processing, and analysis of Big Data. Knowing these technologies is vital for anyone looking to work in data science or analytics.</a:t>
            </a:r>
          </a:p>
        </p:txBody>
      </p:sp>
      <p:sp>
        <p:nvSpPr>
          <p:cNvPr id="4" name="Slide Number Placeholder 3"/>
          <p:cNvSpPr>
            <a:spLocks noGrp="1"/>
          </p:cNvSpPr>
          <p:nvPr>
            <p:ph type="sldNum" sz="quarter" idx="5"/>
          </p:nvPr>
        </p:nvSpPr>
        <p:spPr/>
        <p:txBody>
          <a:bodyPr/>
          <a:lstStyle/>
          <a:p>
            <a:fld id="{CE8F5EE6-9230-4E17-AE94-54607A87D738}" type="slidenum">
              <a:rPr lang="en-IN" smtClean="0"/>
              <a:t>8</a:t>
            </a:fld>
            <a:endParaRPr lang="en-IN"/>
          </a:p>
        </p:txBody>
      </p:sp>
    </p:spTree>
    <p:extLst>
      <p:ext uri="{BB962C8B-B14F-4D97-AF65-F5344CB8AC3E}">
        <p14:creationId xmlns:p14="http://schemas.microsoft.com/office/powerpoint/2010/main" val="87762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Hadoop and Spark are prominent frameworks for storing and processing Big Data. Hadoop utilizes distributed storage, while Spark offers in-memory processing, which enhances speed and efficiency for data analysis.</a:t>
            </a:r>
          </a:p>
        </p:txBody>
      </p:sp>
      <p:sp>
        <p:nvSpPr>
          <p:cNvPr id="4" name="Slide Number Placeholder 3"/>
          <p:cNvSpPr>
            <a:spLocks noGrp="1"/>
          </p:cNvSpPr>
          <p:nvPr>
            <p:ph type="sldNum" sz="quarter" idx="5"/>
          </p:nvPr>
        </p:nvSpPr>
        <p:spPr/>
        <p:txBody>
          <a:bodyPr/>
          <a:lstStyle/>
          <a:p>
            <a:fld id="{CE8F5EE6-9230-4E17-AE94-54607A87D738}" type="slidenum">
              <a:rPr lang="en-IN" smtClean="0"/>
              <a:t>9</a:t>
            </a:fld>
            <a:endParaRPr lang="en-IN"/>
          </a:p>
        </p:txBody>
      </p:sp>
    </p:spTree>
    <p:extLst>
      <p:ext uri="{BB962C8B-B14F-4D97-AF65-F5344CB8AC3E}">
        <p14:creationId xmlns:p14="http://schemas.microsoft.com/office/powerpoint/2010/main" val="263147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Database management systems play a crucial role in handling Big Data. NoSQL databases are designed for unstructured data and horizontal scaling, while SQL databases are efficient for structured data and complex queries.</a:t>
            </a:r>
          </a:p>
        </p:txBody>
      </p:sp>
      <p:sp>
        <p:nvSpPr>
          <p:cNvPr id="4" name="Slide Number Placeholder 3"/>
          <p:cNvSpPr>
            <a:spLocks noGrp="1"/>
          </p:cNvSpPr>
          <p:nvPr>
            <p:ph type="sldNum" sz="quarter" idx="5"/>
          </p:nvPr>
        </p:nvSpPr>
        <p:spPr/>
        <p:txBody>
          <a:bodyPr/>
          <a:lstStyle/>
          <a:p>
            <a:fld id="{CE8F5EE6-9230-4E17-AE94-54607A87D738}" type="slidenum">
              <a:rPr lang="en-IN" smtClean="0"/>
              <a:t>10</a:t>
            </a:fld>
            <a:endParaRPr lang="en-IN"/>
          </a:p>
        </p:txBody>
      </p:sp>
    </p:spTree>
    <p:extLst>
      <p:ext uri="{BB962C8B-B14F-4D97-AF65-F5344CB8AC3E}">
        <p14:creationId xmlns:p14="http://schemas.microsoft.com/office/powerpoint/2010/main" val="1257285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 analytics and visualization tools help transform raw data into actionable insights. Tools like Tableau and Power BI are widely used for visualizing complex data sets in an easily digestible format.</a:t>
            </a:r>
          </a:p>
        </p:txBody>
      </p:sp>
      <p:sp>
        <p:nvSpPr>
          <p:cNvPr id="4" name="Slide Number Placeholder 3"/>
          <p:cNvSpPr>
            <a:spLocks noGrp="1"/>
          </p:cNvSpPr>
          <p:nvPr>
            <p:ph type="sldNum" sz="quarter" idx="5"/>
          </p:nvPr>
        </p:nvSpPr>
        <p:spPr/>
        <p:txBody>
          <a:bodyPr/>
          <a:lstStyle/>
          <a:p>
            <a:fld id="{CE8F5EE6-9230-4E17-AE94-54607A87D738}" type="slidenum">
              <a:rPr lang="en-IN" smtClean="0"/>
              <a:t>11</a:t>
            </a:fld>
            <a:endParaRPr lang="en-IN"/>
          </a:p>
        </p:txBody>
      </p:sp>
    </p:spTree>
    <p:extLst>
      <p:ext uri="{BB962C8B-B14F-4D97-AF65-F5344CB8AC3E}">
        <p14:creationId xmlns:p14="http://schemas.microsoft.com/office/powerpoint/2010/main" val="80855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1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7311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46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864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90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401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479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2225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311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6991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2541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1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C932B-5E6C-2589-C5A1-7572302AE11C}"/>
              </a:ext>
            </a:extLst>
          </p:cNvPr>
          <p:cNvSpPr>
            <a:spLocks noGrp="1"/>
          </p:cNvSpPr>
          <p:nvPr>
            <p:ph type="ctrTitle"/>
          </p:nvPr>
        </p:nvSpPr>
        <p:spPr>
          <a:xfrm>
            <a:off x="7501083" y="1409700"/>
            <a:ext cx="4167042" cy="2875865"/>
          </a:xfrm>
        </p:spPr>
        <p:txBody>
          <a:bodyPr anchor="b">
            <a:normAutofit/>
          </a:bodyPr>
          <a:lstStyle/>
          <a:p>
            <a:pPr>
              <a:lnSpc>
                <a:spcPct val="90000"/>
              </a:lnSpc>
            </a:pPr>
            <a:r>
              <a:rPr lang="en-IN" sz="3900" dirty="0"/>
              <a:t>Introduction to Big Data: Unlocking the Power of Information</a:t>
            </a:r>
          </a:p>
        </p:txBody>
      </p:sp>
      <p:sp>
        <p:nvSpPr>
          <p:cNvPr id="3" name="Subtitle 2">
            <a:extLst>
              <a:ext uri="{FF2B5EF4-FFF2-40B4-BE49-F238E27FC236}">
                <a16:creationId xmlns:a16="http://schemas.microsoft.com/office/drawing/2014/main" id="{D4915603-A155-AFF0-BEB4-FC3A7D64A73E}"/>
              </a:ext>
            </a:extLst>
          </p:cNvPr>
          <p:cNvSpPr>
            <a:spLocks noGrp="1"/>
          </p:cNvSpPr>
          <p:nvPr>
            <p:ph type="subTitle" idx="1"/>
          </p:nvPr>
        </p:nvSpPr>
        <p:spPr>
          <a:xfrm>
            <a:off x="7509191" y="4431107"/>
            <a:ext cx="3972865" cy="1344426"/>
          </a:xfrm>
        </p:spPr>
        <p:txBody>
          <a:bodyPr anchor="t">
            <a:normAutofit/>
          </a:bodyPr>
          <a:lstStyle/>
          <a:p>
            <a:r>
              <a:rPr lang="en-IN"/>
              <a:t>Exploring technologies and impacts of Big Data</a:t>
            </a:r>
          </a:p>
        </p:txBody>
      </p:sp>
      <p:pic>
        <p:nvPicPr>
          <p:cNvPr id="4" name="Picture 3" descr="5G and AI technology, Global communication network concept.">
            <a:extLst>
              <a:ext uri="{FF2B5EF4-FFF2-40B4-BE49-F238E27FC236}">
                <a16:creationId xmlns:a16="http://schemas.microsoft.com/office/drawing/2014/main" id="{8DDA94FD-F923-4AFF-AA66-051599453747}"/>
              </a:ext>
            </a:extLst>
          </p:cNvPr>
          <p:cNvPicPr>
            <a:picLocks noChangeAspect="1"/>
          </p:cNvPicPr>
          <p:nvPr/>
        </p:nvPicPr>
        <p:blipFill>
          <a:blip r:embed="rId3"/>
          <a:srcRect l="30602" r="2368" b="-2"/>
          <a:stretch/>
        </p:blipFill>
        <p:spPr>
          <a:xfrm>
            <a:off x="20" y="609600"/>
            <a:ext cx="6778327" cy="5688323"/>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48400"/>
            <a:ext cx="6778350" cy="4900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3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05B4B-F85F-FA01-97F0-F17360FABA2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Database Management Systems (NoSQL, SQL)</a:t>
            </a:r>
          </a:p>
        </p:txBody>
      </p:sp>
      <p:sp>
        <p:nvSpPr>
          <p:cNvPr id="4" name="Content Placeholder 3">
            <a:extLst>
              <a:ext uri="{FF2B5EF4-FFF2-40B4-BE49-F238E27FC236}">
                <a16:creationId xmlns:a16="http://schemas.microsoft.com/office/drawing/2014/main" id="{7D705DE5-2509-92F4-75BD-A00D318762C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Role in Big Data</a:t>
            </a:r>
          </a:p>
          <a:p>
            <a:pPr marL="0" lvl="1" indent="0">
              <a:buNone/>
            </a:pPr>
            <a:r>
              <a:rPr lang="en-US" sz="1400"/>
              <a:t>Database management systems are essential for effectively managing and processing large volumes of Big Data in various applications.</a:t>
            </a:r>
          </a:p>
          <a:p>
            <a:pPr marL="0" indent="0">
              <a:spcBef>
                <a:spcPts val="2500"/>
              </a:spcBef>
              <a:buNone/>
            </a:pPr>
            <a:r>
              <a:rPr lang="en-US" sz="1400" b="1"/>
              <a:t>NoSQL Databases</a:t>
            </a:r>
          </a:p>
          <a:p>
            <a:pPr marL="0" lvl="1" indent="0">
              <a:buNone/>
            </a:pPr>
            <a:r>
              <a:rPr lang="en-US" sz="1400"/>
              <a:t>NoSQL databases are optimized for handling unstructured data and allow for horizontal scaling, making them suitable for big data applications.</a:t>
            </a:r>
          </a:p>
          <a:p>
            <a:pPr marL="0" indent="0">
              <a:spcBef>
                <a:spcPts val="2500"/>
              </a:spcBef>
              <a:buNone/>
            </a:pPr>
            <a:r>
              <a:rPr lang="en-US" sz="1400" b="1"/>
              <a:t>SQL Databases</a:t>
            </a:r>
          </a:p>
          <a:p>
            <a:pPr marL="0" lvl="1" indent="0">
              <a:buNone/>
            </a:pPr>
            <a:r>
              <a:rPr lang="en-US" sz="1400"/>
              <a:t>SQL databases excel in managing structured data and performing complex queries, crucial for applications requiring data integrity and relationships.</a:t>
            </a:r>
            <a:endParaRPr lang="en-IN" sz="1400"/>
          </a:p>
        </p:txBody>
      </p:sp>
      <p:pic>
        <p:nvPicPr>
          <p:cNvPr id="5" name="Content Placeholder 4" descr="abstract programm binary code  and colored array cube Database">
            <a:extLst>
              <a:ext uri="{FF2B5EF4-FFF2-40B4-BE49-F238E27FC236}">
                <a16:creationId xmlns:a16="http://schemas.microsoft.com/office/drawing/2014/main" id="{0695CC7D-85C2-4167-AA48-BBCF185DB307}"/>
              </a:ext>
            </a:extLst>
          </p:cNvPr>
          <p:cNvPicPr>
            <a:picLocks noGrp="1" noChangeAspect="1"/>
          </p:cNvPicPr>
          <p:nvPr>
            <p:ph sz="half" idx="1"/>
          </p:nvPr>
        </p:nvPicPr>
        <p:blipFill>
          <a:blip r:embed="rId3"/>
          <a:srcRect l="48932" r="799"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53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96D96-126A-1CF0-5748-34E8FAF42FD7}"/>
              </a:ext>
            </a:extLst>
          </p:cNvPr>
          <p:cNvSpPr>
            <a:spLocks noGrp="1"/>
          </p:cNvSpPr>
          <p:nvPr>
            <p:ph type="title"/>
          </p:nvPr>
        </p:nvSpPr>
        <p:spPr>
          <a:xfrm>
            <a:off x="8719126" y="979051"/>
            <a:ext cx="2811879" cy="1807048"/>
          </a:xfrm>
        </p:spPr>
        <p:txBody>
          <a:bodyPr vert="horz" lIns="91440" tIns="45720" rIns="91440" bIns="45720" rtlCol="0" anchor="b">
            <a:normAutofit/>
          </a:bodyPr>
          <a:lstStyle/>
          <a:p>
            <a:pPr>
              <a:lnSpc>
                <a:spcPct val="90000"/>
              </a:lnSpc>
            </a:pPr>
            <a:r>
              <a:rPr lang="en-US" sz="3100"/>
              <a:t>Data Analytics and Visualization Tools</a:t>
            </a:r>
          </a:p>
        </p:txBody>
      </p:sp>
      <p:pic>
        <p:nvPicPr>
          <p:cNvPr id="5" name="Content Placeholder 4" descr="graphs and charts  Financial data analyzing">
            <a:extLst>
              <a:ext uri="{FF2B5EF4-FFF2-40B4-BE49-F238E27FC236}">
                <a16:creationId xmlns:a16="http://schemas.microsoft.com/office/drawing/2014/main" id="{05998014-19EE-4B28-BBBB-EFB755CC4CCB}"/>
              </a:ext>
            </a:extLst>
          </p:cNvPr>
          <p:cNvPicPr>
            <a:picLocks noGrp="1" noChangeAspect="1"/>
          </p:cNvPicPr>
          <p:nvPr>
            <p:ph sz="half" idx="1"/>
          </p:nvPr>
        </p:nvPicPr>
        <p:blipFill>
          <a:blip r:embed="rId3"/>
          <a:srcRect l="10287" r="2052"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CBC991B-36E9-289E-A652-3563C6B912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lnSpc>
                <a:spcPct val="110000"/>
              </a:lnSpc>
              <a:spcBef>
                <a:spcPts val="2500"/>
              </a:spcBef>
              <a:buNone/>
            </a:pPr>
            <a:r>
              <a:rPr lang="en-IN" sz="1100" b="1"/>
              <a:t>Transforming Raw Data</a:t>
            </a:r>
          </a:p>
          <a:p>
            <a:pPr marL="0" lvl="1" indent="0">
              <a:lnSpc>
                <a:spcPct val="110000"/>
              </a:lnSpc>
              <a:buNone/>
            </a:pPr>
            <a:r>
              <a:rPr lang="en-IN" sz="1100"/>
              <a:t>Data analytics tools convert raw data into meaningful information, enabling informed decision-making in various sectors.</a:t>
            </a:r>
          </a:p>
          <a:p>
            <a:pPr marL="0" indent="0">
              <a:lnSpc>
                <a:spcPct val="110000"/>
              </a:lnSpc>
              <a:spcBef>
                <a:spcPts val="2500"/>
              </a:spcBef>
              <a:buNone/>
            </a:pPr>
            <a:r>
              <a:rPr lang="en-IN" sz="1100" b="1"/>
              <a:t>Visualization Tools Overview</a:t>
            </a:r>
          </a:p>
          <a:p>
            <a:pPr marL="0" lvl="1" indent="0">
              <a:lnSpc>
                <a:spcPct val="110000"/>
              </a:lnSpc>
              <a:buNone/>
            </a:pPr>
            <a:r>
              <a:rPr lang="en-IN" sz="1100"/>
              <a:t>Visualization tools like Tableau and Power BI help present complex data in a user-friendly format, enhancing understanding.</a:t>
            </a:r>
          </a:p>
          <a:p>
            <a:pPr marL="0" indent="0">
              <a:lnSpc>
                <a:spcPct val="110000"/>
              </a:lnSpc>
              <a:spcBef>
                <a:spcPts val="2500"/>
              </a:spcBef>
              <a:buNone/>
            </a:pPr>
            <a:r>
              <a:rPr lang="en-IN" sz="1100" b="1"/>
              <a:t>Actionable Insights</a:t>
            </a:r>
          </a:p>
          <a:p>
            <a:pPr marL="0" lvl="1" indent="0">
              <a:lnSpc>
                <a:spcPct val="110000"/>
              </a:lnSpc>
              <a:buNone/>
            </a:pPr>
            <a:r>
              <a:rPr lang="en-IN" sz="1100"/>
              <a:t>Using analytics tools, organizations can derive actionable insights that drive strategic initiatives and improve performance.</a:t>
            </a:r>
          </a:p>
        </p:txBody>
      </p:sp>
    </p:spTree>
    <p:extLst>
      <p:ext uri="{BB962C8B-B14F-4D97-AF65-F5344CB8AC3E}">
        <p14:creationId xmlns:p14="http://schemas.microsoft.com/office/powerpoint/2010/main" val="63383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A9F153F-61C6-918F-0580-23C05B5FBB46}"/>
              </a:ext>
            </a:extLst>
          </p:cNvPr>
          <p:cNvSpPr>
            <a:spLocks noGrp="1"/>
          </p:cNvSpPr>
          <p:nvPr>
            <p:ph type="ctrTitle"/>
          </p:nvPr>
        </p:nvSpPr>
        <p:spPr>
          <a:xfrm>
            <a:off x="559219" y="1115844"/>
            <a:ext cx="7680960" cy="4631911"/>
          </a:xfrm>
        </p:spPr>
        <p:txBody>
          <a:bodyPr anchor="b">
            <a:normAutofit/>
          </a:bodyPr>
          <a:lstStyle/>
          <a:p>
            <a:r>
              <a:rPr lang="en-IN" sz="6500"/>
              <a:t>Applications of Big Data</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384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5D11F9BD-DEFE-4C46-AE06-F56B0A1D4E58}"/>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400"/>
              <a:t>Business Intelligence and Decision Making</a:t>
            </a:r>
          </a:p>
        </p:txBody>
      </p:sp>
      <p:pic>
        <p:nvPicPr>
          <p:cNvPr id="5" name="Content Placeholder 4" descr="Business chart on the tablet pc and printed media">
            <a:extLst>
              <a:ext uri="{FF2B5EF4-FFF2-40B4-BE49-F238E27FC236}">
                <a16:creationId xmlns:a16="http://schemas.microsoft.com/office/drawing/2014/main" id="{DCF85067-07F5-4E41-BA92-DBBD9648E535}"/>
              </a:ext>
            </a:extLst>
          </p:cNvPr>
          <p:cNvPicPr>
            <a:picLocks noGrp="1" noChangeAspect="1"/>
          </p:cNvPicPr>
          <p:nvPr>
            <p:ph sz="half" idx="1"/>
          </p:nvPr>
        </p:nvPicPr>
        <p:blipFill>
          <a:blip r:embed="rId3"/>
          <a:srcRect r="10499"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590E03A-84D5-3766-8EA7-88DED4032D3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Enhanced Decision-Making</a:t>
            </a:r>
          </a:p>
          <a:p>
            <a:pPr marL="0" lvl="1" indent="0">
              <a:buNone/>
            </a:pPr>
            <a:r>
              <a:rPr lang="en-US" sz="1400"/>
              <a:t>Big Data analytics provides valuable insights that significantly enhance the decision-making processes in businesses.</a:t>
            </a:r>
          </a:p>
          <a:p>
            <a:pPr marL="0" indent="0">
              <a:spcBef>
                <a:spcPts val="2500"/>
              </a:spcBef>
              <a:buNone/>
            </a:pPr>
            <a:r>
              <a:rPr lang="en-US" sz="1400" b="1"/>
              <a:t>Market Trends Analysis</a:t>
            </a:r>
          </a:p>
          <a:p>
            <a:pPr marL="0" lvl="1" indent="0">
              <a:buNone/>
            </a:pPr>
            <a:r>
              <a:rPr lang="en-US" sz="1400"/>
              <a:t>Analyzing market trends through data allows businesses to adapt their strategies and stay competitive.</a:t>
            </a:r>
          </a:p>
          <a:p>
            <a:pPr marL="0" indent="0">
              <a:spcBef>
                <a:spcPts val="2500"/>
              </a:spcBef>
              <a:buNone/>
            </a:pPr>
            <a:r>
              <a:rPr lang="en-US" sz="1400" b="1"/>
              <a:t>Customer Behavior Insights</a:t>
            </a:r>
          </a:p>
          <a:p>
            <a:pPr marL="0" lvl="1" indent="0">
              <a:buNone/>
            </a:pPr>
            <a:r>
              <a:rPr lang="en-US" sz="1400"/>
              <a:t>Understanding customer behavior through analytics helps businesses tailor their offerings to meet customer needs effectively.</a:t>
            </a:r>
          </a:p>
          <a:p>
            <a:pPr marL="0" indent="0">
              <a:spcBef>
                <a:spcPts val="2500"/>
              </a:spcBef>
              <a:buNone/>
            </a:pPr>
            <a:r>
              <a:rPr lang="en-US" sz="1400" b="1"/>
              <a:t>Operational Efficiency</a:t>
            </a:r>
          </a:p>
          <a:p>
            <a:pPr marL="0" lvl="1" indent="0">
              <a:buNone/>
            </a:pPr>
            <a:r>
              <a:rPr lang="en-US" sz="1400"/>
              <a:t>Big Data analytics drives operational efficiency by identifying areas for improvement and streamlining processes.</a:t>
            </a:r>
            <a:endParaRPr lang="en-IN" sz="1400"/>
          </a:p>
        </p:txBody>
      </p:sp>
    </p:spTree>
    <p:extLst>
      <p:ext uri="{BB962C8B-B14F-4D97-AF65-F5344CB8AC3E}">
        <p14:creationId xmlns:p14="http://schemas.microsoft.com/office/powerpoint/2010/main" val="4133645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4C488-2362-110E-E7E0-C8F21110213B}"/>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Healthcare and Medical Research</a:t>
            </a:r>
          </a:p>
        </p:txBody>
      </p:sp>
      <p:sp>
        <p:nvSpPr>
          <p:cNvPr id="4" name="Content Placeholder 3">
            <a:extLst>
              <a:ext uri="{FF2B5EF4-FFF2-40B4-BE49-F238E27FC236}">
                <a16:creationId xmlns:a16="http://schemas.microsoft.com/office/drawing/2014/main" id="{6AAD51EE-A5B6-50FB-E0C1-B53B44BC2C7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Improving Patient Care</a:t>
            </a:r>
          </a:p>
          <a:p>
            <a:pPr marL="0" lvl="1" indent="0">
              <a:buNone/>
            </a:pPr>
            <a:r>
              <a:rPr lang="en-US" sz="1400"/>
              <a:t>Big Data enhances patient care by enabling personalized treatment plans and better management of health outcomes.</a:t>
            </a:r>
          </a:p>
          <a:p>
            <a:pPr marL="0" indent="0">
              <a:spcBef>
                <a:spcPts val="2500"/>
              </a:spcBef>
              <a:buNone/>
            </a:pPr>
            <a:r>
              <a:rPr lang="en-US" sz="1400" b="1"/>
              <a:t>Predicting Outbreaks</a:t>
            </a:r>
          </a:p>
          <a:p>
            <a:pPr marL="0" lvl="1" indent="0">
              <a:buNone/>
            </a:pPr>
            <a:r>
              <a:rPr lang="en-US" sz="1400"/>
              <a:t>Big Data analytics helps in predicting disease outbreaks by analyzing trends and patterns in health data.</a:t>
            </a:r>
          </a:p>
          <a:p>
            <a:pPr marL="0" indent="0">
              <a:spcBef>
                <a:spcPts val="2500"/>
              </a:spcBef>
              <a:buNone/>
            </a:pPr>
            <a:r>
              <a:rPr lang="en-US" sz="1400" b="1"/>
              <a:t>Conducting Medical Research</a:t>
            </a:r>
          </a:p>
          <a:p>
            <a:pPr marL="0" lvl="1" indent="0">
              <a:buNone/>
            </a:pPr>
            <a:r>
              <a:rPr lang="en-US" sz="1400"/>
              <a:t>By analyzing vast datasets from clinical trials, Big Data significantly advances the field of medical research.</a:t>
            </a:r>
            <a:endParaRPr lang="en-IN" sz="1400"/>
          </a:p>
        </p:txBody>
      </p:sp>
      <p:pic>
        <p:nvPicPr>
          <p:cNvPr id="5" name="Content Placeholder 4" descr="An unrecognizable doctor touches a device screen, overlaid on photo. Icons such as iv drip, blood pressure gauge, microscope, stethoscope, etc. are overlaid on the photo.">
            <a:extLst>
              <a:ext uri="{FF2B5EF4-FFF2-40B4-BE49-F238E27FC236}">
                <a16:creationId xmlns:a16="http://schemas.microsoft.com/office/drawing/2014/main" id="{BCAD6D4F-6F1F-4B5B-818B-8548FF26744D}"/>
              </a:ext>
            </a:extLst>
          </p:cNvPr>
          <p:cNvPicPr>
            <a:picLocks noGrp="1" noChangeAspect="1"/>
          </p:cNvPicPr>
          <p:nvPr>
            <p:ph sz="half" idx="1"/>
          </p:nvPr>
        </p:nvPicPr>
        <p:blipFill>
          <a:blip r:embed="rId3"/>
          <a:srcRect l="11886" r="33108"/>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37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851F887-7990-4642-05BE-03692C597532}"/>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Government and Public Services</a:t>
            </a:r>
          </a:p>
        </p:txBody>
      </p:sp>
      <p:pic>
        <p:nvPicPr>
          <p:cNvPr id="5" name="Content Placeholder 4" descr="Digest those facts and figures... literal interpretation of the business lunch.">
            <a:extLst>
              <a:ext uri="{FF2B5EF4-FFF2-40B4-BE49-F238E27FC236}">
                <a16:creationId xmlns:a16="http://schemas.microsoft.com/office/drawing/2014/main" id="{E7603577-2A15-426E-B6D7-2DC8CA4066E7}"/>
              </a:ext>
            </a:extLst>
          </p:cNvPr>
          <p:cNvPicPr>
            <a:picLocks noGrp="1" noChangeAspect="1"/>
          </p:cNvPicPr>
          <p:nvPr>
            <p:ph sz="half" idx="1"/>
          </p:nvPr>
        </p:nvPicPr>
        <p:blipFill>
          <a:blip r:embed="rId3"/>
          <a:srcRect l="8627" r="1872"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D1E33E2-9CB0-A640-5ADE-FCE0B6B0DAB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Big Data Utilization</a:t>
            </a:r>
          </a:p>
          <a:p>
            <a:pPr marL="0" lvl="1" indent="0">
              <a:buNone/>
            </a:pPr>
            <a:r>
              <a:rPr lang="en-US" sz="1400"/>
              <a:t>Governments leverage Big Data to enhance their public services and meet the evolving demands of citizens effectively.</a:t>
            </a:r>
          </a:p>
          <a:p>
            <a:pPr marL="0" indent="0">
              <a:spcBef>
                <a:spcPts val="2500"/>
              </a:spcBef>
              <a:buNone/>
            </a:pPr>
            <a:r>
              <a:rPr lang="en-US" sz="1400" b="1"/>
              <a:t>Security Enhancement</a:t>
            </a:r>
          </a:p>
          <a:p>
            <a:pPr marL="0" lvl="1" indent="0">
              <a:buNone/>
            </a:pPr>
            <a:r>
              <a:rPr lang="en-US" sz="1400"/>
              <a:t>Using data analytics, governments can improve security measures and respond swiftly to potential threats or emergencies.</a:t>
            </a:r>
          </a:p>
          <a:p>
            <a:pPr marL="0" indent="0">
              <a:spcBef>
                <a:spcPts val="2500"/>
              </a:spcBef>
              <a:buNone/>
            </a:pPr>
            <a:r>
              <a:rPr lang="en-US" sz="1400" b="1"/>
              <a:t>Resource Optimization</a:t>
            </a:r>
          </a:p>
          <a:p>
            <a:pPr marL="0" lvl="1" indent="0">
              <a:buNone/>
            </a:pPr>
            <a:r>
              <a:rPr lang="en-US" sz="1400"/>
              <a:t>Analyzing data allows governments to allocate resources more effectively, ensuring better service delivery and efficiency.</a:t>
            </a:r>
          </a:p>
          <a:p>
            <a:pPr marL="0" indent="0">
              <a:spcBef>
                <a:spcPts val="2500"/>
              </a:spcBef>
              <a:buNone/>
            </a:pPr>
            <a:r>
              <a:rPr lang="en-US" sz="1400" b="1"/>
              <a:t>Effective Policy-Making</a:t>
            </a:r>
          </a:p>
          <a:p>
            <a:pPr marL="0" lvl="1" indent="0">
              <a:buNone/>
            </a:pPr>
            <a:r>
              <a:rPr lang="en-US" sz="1400"/>
              <a:t>Data analysis supports informed decision-making, enabling policymakers to craft better responses to citizens' needs.</a:t>
            </a:r>
            <a:endParaRPr lang="en-IN" sz="1400"/>
          </a:p>
        </p:txBody>
      </p:sp>
    </p:spTree>
    <p:extLst>
      <p:ext uri="{BB962C8B-B14F-4D97-AF65-F5344CB8AC3E}">
        <p14:creationId xmlns:p14="http://schemas.microsoft.com/office/powerpoint/2010/main" val="159977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2BAA237-F9CB-2269-5E7B-CADE9767A0E2}"/>
              </a:ext>
            </a:extLst>
          </p:cNvPr>
          <p:cNvSpPr>
            <a:spLocks noGrp="1"/>
          </p:cNvSpPr>
          <p:nvPr>
            <p:ph type="ctrTitle"/>
          </p:nvPr>
        </p:nvSpPr>
        <p:spPr>
          <a:xfrm>
            <a:off x="559219" y="1115844"/>
            <a:ext cx="7680960" cy="4631911"/>
          </a:xfrm>
        </p:spPr>
        <p:txBody>
          <a:bodyPr anchor="b">
            <a:normAutofit/>
          </a:bodyPr>
          <a:lstStyle/>
          <a:p>
            <a:r>
              <a:rPr lang="en-IN" sz="6500"/>
              <a:t>Challenges and Considerations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640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EEEF6-5B58-B4D4-30DA-4BCDF6D7F716}"/>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Data Privacy and Security</a:t>
            </a:r>
          </a:p>
        </p:txBody>
      </p:sp>
      <p:sp>
        <p:nvSpPr>
          <p:cNvPr id="4" name="Content Placeholder 3">
            <a:extLst>
              <a:ext uri="{FF2B5EF4-FFF2-40B4-BE49-F238E27FC236}">
                <a16:creationId xmlns:a16="http://schemas.microsoft.com/office/drawing/2014/main" id="{9D57DEDE-1E10-691A-CC11-1696DBB0D9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Importance of Data Privacy</a:t>
            </a:r>
          </a:p>
          <a:p>
            <a:pPr marL="0" lvl="1" indent="0">
              <a:buNone/>
            </a:pPr>
            <a:r>
              <a:rPr lang="en-US" sz="1400"/>
              <a:t>Protecting sensitive information is crucial for maintaining trust and compliance with regulations in today's digital world.</a:t>
            </a:r>
          </a:p>
          <a:p>
            <a:pPr marL="0" indent="0">
              <a:spcBef>
                <a:spcPts val="2500"/>
              </a:spcBef>
              <a:buNone/>
            </a:pPr>
            <a:r>
              <a:rPr lang="en-US" sz="1400" b="1"/>
              <a:t>Regulatory Compliance</a:t>
            </a:r>
          </a:p>
          <a:p>
            <a:pPr marL="0" lvl="1" indent="0">
              <a:buNone/>
            </a:pPr>
            <a:r>
              <a:rPr lang="en-US" sz="1400"/>
              <a:t>Organizations must comply with various regulations to ensure data privacy and protect user information from breaches.</a:t>
            </a:r>
          </a:p>
          <a:p>
            <a:pPr marL="0" indent="0">
              <a:spcBef>
                <a:spcPts val="2500"/>
              </a:spcBef>
              <a:buNone/>
            </a:pPr>
            <a:r>
              <a:rPr lang="en-US" sz="1400" b="1"/>
              <a:t>Robust Security Measures</a:t>
            </a:r>
          </a:p>
          <a:p>
            <a:pPr marL="0" lvl="1" indent="0">
              <a:buNone/>
            </a:pPr>
            <a:r>
              <a:rPr lang="en-US" sz="1400"/>
              <a:t>Implementing strong security measures is essential to safeguard data integrity and prevent unauthorized access.</a:t>
            </a:r>
            <a:endParaRPr lang="en-IN" sz="1400"/>
          </a:p>
        </p:txBody>
      </p:sp>
      <p:pic>
        <p:nvPicPr>
          <p:cNvPr id="5" name="Content Placeholder 4" descr="Digital security concept 3d">
            <a:extLst>
              <a:ext uri="{FF2B5EF4-FFF2-40B4-BE49-F238E27FC236}">
                <a16:creationId xmlns:a16="http://schemas.microsoft.com/office/drawing/2014/main" id="{4E04AF2C-9874-482E-BCFD-8F811CA5C685}"/>
              </a:ext>
            </a:extLst>
          </p:cNvPr>
          <p:cNvPicPr>
            <a:picLocks noGrp="1" noChangeAspect="1"/>
          </p:cNvPicPr>
          <p:nvPr>
            <p:ph sz="half" idx="1"/>
          </p:nvPr>
        </p:nvPicPr>
        <p:blipFill>
          <a:blip r:embed="rId3"/>
          <a:srcRect l="19090" r="19105"/>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125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C5B78-FD76-77D6-AB24-728E69368C1E}"/>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sz="3700"/>
              <a:t>Data Quality and Management</a:t>
            </a:r>
          </a:p>
        </p:txBody>
      </p:sp>
      <p:pic>
        <p:nvPicPr>
          <p:cNvPr id="5" name="Content Placeholder 4" descr="Quality digital concept">
            <a:extLst>
              <a:ext uri="{FF2B5EF4-FFF2-40B4-BE49-F238E27FC236}">
                <a16:creationId xmlns:a16="http://schemas.microsoft.com/office/drawing/2014/main" id="{5264ECD9-AEF5-4C2B-B103-B103AD35D871}"/>
              </a:ext>
            </a:extLst>
          </p:cNvPr>
          <p:cNvPicPr>
            <a:picLocks noGrp="1" noChangeAspect="1"/>
          </p:cNvPicPr>
          <p:nvPr>
            <p:ph sz="half" idx="1"/>
          </p:nvPr>
        </p:nvPicPr>
        <p:blipFill>
          <a:blip r:embed="rId3"/>
          <a:srcRect l="15702" r="22425"/>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6C1E34F-2D2F-6F1F-1CB3-EAC3CBD266C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Importance of Data Quality</a:t>
            </a:r>
          </a:p>
          <a:p>
            <a:pPr marL="0" lvl="1" indent="0">
              <a:buNone/>
            </a:pPr>
            <a:r>
              <a:rPr lang="en-US" sz="1400"/>
              <a:t>High data quality is vital for accurate analysis and informed decision-making in organizations.</a:t>
            </a:r>
          </a:p>
          <a:p>
            <a:pPr marL="0" indent="0">
              <a:spcBef>
                <a:spcPts val="2500"/>
              </a:spcBef>
              <a:buNone/>
            </a:pPr>
            <a:r>
              <a:rPr lang="en-US" sz="1400" b="1"/>
              <a:t>Effective Data Management Strategies</a:t>
            </a:r>
          </a:p>
          <a:p>
            <a:pPr marL="0" lvl="1" indent="0">
              <a:buNone/>
            </a:pPr>
            <a:r>
              <a:rPr lang="en-US" sz="1400"/>
              <a:t>Organizations must adopt effective data management strategies to ensure data integrity and reliability.</a:t>
            </a:r>
          </a:p>
          <a:p>
            <a:pPr marL="0" indent="0">
              <a:spcBef>
                <a:spcPts val="2500"/>
              </a:spcBef>
              <a:buNone/>
            </a:pPr>
            <a:r>
              <a:rPr lang="en-US" sz="1400" b="1"/>
              <a:t>Ensuring Data Completeness</a:t>
            </a:r>
          </a:p>
          <a:p>
            <a:pPr marL="0" lvl="1" indent="0">
              <a:buNone/>
            </a:pPr>
            <a:r>
              <a:rPr lang="en-US" sz="1400"/>
              <a:t>Data completeness is essential to avoid gaps that can lead to misleading analysis results.</a:t>
            </a:r>
            <a:endParaRPr lang="en-IN" sz="1400"/>
          </a:p>
        </p:txBody>
      </p:sp>
    </p:spTree>
    <p:extLst>
      <p:ext uri="{BB962C8B-B14F-4D97-AF65-F5344CB8AC3E}">
        <p14:creationId xmlns:p14="http://schemas.microsoft.com/office/powerpoint/2010/main" val="885838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0DE3B-5CDB-94D2-7AC0-A28196474F6F}"/>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sz="3700"/>
              <a:t>Ethical and Legal Implications</a:t>
            </a:r>
          </a:p>
        </p:txBody>
      </p:sp>
      <p:pic>
        <p:nvPicPr>
          <p:cNvPr id="5" name="Content Placeholder 4" descr="Scales on digital background">
            <a:extLst>
              <a:ext uri="{FF2B5EF4-FFF2-40B4-BE49-F238E27FC236}">
                <a16:creationId xmlns:a16="http://schemas.microsoft.com/office/drawing/2014/main" id="{BAC294B7-B025-4D22-974F-E66DC930EAFE}"/>
              </a:ext>
            </a:extLst>
          </p:cNvPr>
          <p:cNvPicPr>
            <a:picLocks noGrp="1" noChangeAspect="1"/>
          </p:cNvPicPr>
          <p:nvPr>
            <p:ph sz="half" idx="1"/>
          </p:nvPr>
        </p:nvPicPr>
        <p:blipFill>
          <a:blip r:embed="rId3"/>
          <a:srcRect l="15162" r="22964"/>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BE5469B-CBF6-A44A-7895-03A9364D2D0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Data Ownership</a:t>
            </a:r>
          </a:p>
          <a:p>
            <a:pPr marL="0" lvl="1" indent="0">
              <a:buNone/>
            </a:pPr>
            <a:r>
              <a:rPr lang="en-US" sz="1400"/>
              <a:t>The question of who owns the data collected is central to ethical discussions about Big Data use and management.</a:t>
            </a:r>
          </a:p>
          <a:p>
            <a:pPr marL="0" indent="0">
              <a:spcBef>
                <a:spcPts val="2500"/>
              </a:spcBef>
              <a:buNone/>
            </a:pPr>
            <a:r>
              <a:rPr lang="en-US" sz="1400" b="1"/>
              <a:t>Informed Consent</a:t>
            </a:r>
          </a:p>
          <a:p>
            <a:pPr marL="0" lvl="1" indent="0">
              <a:buNone/>
            </a:pPr>
            <a:r>
              <a:rPr lang="en-US" sz="1400"/>
              <a:t>Obtaining informed consent from users is essential to adhere to legal standards and ethical practices in data collection.</a:t>
            </a:r>
          </a:p>
          <a:p>
            <a:pPr marL="0" indent="0">
              <a:spcBef>
                <a:spcPts val="2500"/>
              </a:spcBef>
              <a:buNone/>
            </a:pPr>
            <a:r>
              <a:rPr lang="en-US" sz="1400" b="1"/>
              <a:t>Public Trust</a:t>
            </a:r>
          </a:p>
          <a:p>
            <a:pPr marL="0" lvl="1" indent="0">
              <a:buNone/>
            </a:pPr>
            <a:r>
              <a:rPr lang="en-US" sz="1400"/>
              <a:t>Maintaining public trust is crucial for organizations using Big Data; transparency and ethical practices can foster this trust.</a:t>
            </a:r>
            <a:endParaRPr lang="en-IN" sz="1400"/>
          </a:p>
        </p:txBody>
      </p:sp>
    </p:spTree>
    <p:extLst>
      <p:ext uri="{BB962C8B-B14F-4D97-AF65-F5344CB8AC3E}">
        <p14:creationId xmlns:p14="http://schemas.microsoft.com/office/powerpoint/2010/main" val="957146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C94BF-2A50-E920-0499-50958B719D62}"/>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Agenda Items</a:t>
            </a:r>
          </a:p>
        </p:txBody>
      </p:sp>
      <p:pic>
        <p:nvPicPr>
          <p:cNvPr id="5" name="Content Placeholder 4" descr="3d illustration">
            <a:extLst>
              <a:ext uri="{FF2B5EF4-FFF2-40B4-BE49-F238E27FC236}">
                <a16:creationId xmlns:a16="http://schemas.microsoft.com/office/drawing/2014/main" id="{7FF2B8F2-8DFF-49B1-AD5A-C5B6215392E4}"/>
              </a:ext>
            </a:extLst>
          </p:cNvPr>
          <p:cNvPicPr>
            <a:picLocks noGrp="1" noChangeAspect="1"/>
          </p:cNvPicPr>
          <p:nvPr>
            <p:ph sz="half" idx="1"/>
          </p:nvPr>
        </p:nvPicPr>
        <p:blipFill>
          <a:blip r:embed="rId3"/>
          <a:srcRect l="1644" r="15859"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AB0C1E0-3A9C-133F-380B-6B4D19D750AC}"/>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5029200" y="2176036"/>
            <a:ext cx="6501810" cy="4121885"/>
          </a:xfrm>
        </p:spPr>
        <p:txBody>
          <a:bodyPr vert="horz" lIns="91440" tIns="45720" rIns="91440" bIns="45720" rtlCol="0">
            <a:normAutofit/>
          </a:bodyPr>
          <a:lstStyle/>
          <a:p>
            <a:r>
              <a:rPr lang="en-US"/>
              <a:t>Understanding Big Data</a:t>
            </a:r>
          </a:p>
          <a:p>
            <a:r>
              <a:rPr lang="en-US"/>
              <a:t>Big Data Technologies and Tools</a:t>
            </a:r>
          </a:p>
          <a:p>
            <a:r>
              <a:rPr lang="en-US"/>
              <a:t>Applications of Big Data</a:t>
            </a:r>
          </a:p>
          <a:p>
            <a:r>
              <a:rPr lang="en-US"/>
              <a:t>Challenges and Considerations</a:t>
            </a:r>
          </a:p>
          <a:p>
            <a:r>
              <a:rPr lang="en-US"/>
              <a:t>Future Trends in Big Data</a:t>
            </a:r>
          </a:p>
        </p:txBody>
      </p:sp>
    </p:spTree>
    <p:extLst>
      <p:ext uri="{BB962C8B-B14F-4D97-AF65-F5344CB8AC3E}">
        <p14:creationId xmlns:p14="http://schemas.microsoft.com/office/powerpoint/2010/main" val="3372762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3E0FD98-1F6D-A479-4A9A-FC7509A5E777}"/>
              </a:ext>
            </a:extLst>
          </p:cNvPr>
          <p:cNvSpPr>
            <a:spLocks noGrp="1"/>
          </p:cNvSpPr>
          <p:nvPr>
            <p:ph type="ctrTitle"/>
          </p:nvPr>
        </p:nvSpPr>
        <p:spPr>
          <a:xfrm>
            <a:off x="559219" y="1115844"/>
            <a:ext cx="7680960" cy="4631911"/>
          </a:xfrm>
        </p:spPr>
        <p:txBody>
          <a:bodyPr anchor="b">
            <a:normAutofit/>
          </a:bodyPr>
          <a:lstStyle/>
          <a:p>
            <a:r>
              <a:rPr lang="en-IN" sz="6500"/>
              <a:t>Future Trends in Big Data</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25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53D54-A91E-EE8C-AB24-48B95E3AD06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100"/>
              <a:t>Advancements in Artificial Intelligence and Machine Learning</a:t>
            </a:r>
          </a:p>
        </p:txBody>
      </p:sp>
      <p:sp>
        <p:nvSpPr>
          <p:cNvPr id="4" name="Content Placeholder 3">
            <a:extLst>
              <a:ext uri="{FF2B5EF4-FFF2-40B4-BE49-F238E27FC236}">
                <a16:creationId xmlns:a16="http://schemas.microsoft.com/office/drawing/2014/main" id="{9D2FBBBE-FAD6-E6E5-9A4F-2EBAC17763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AI and Big Data Integration</a:t>
            </a:r>
          </a:p>
          <a:p>
            <a:pPr marL="0" lvl="1" indent="0">
              <a:buNone/>
            </a:pPr>
            <a:r>
              <a:rPr lang="en-US" sz="1400"/>
              <a:t>The integration of AI with Big Data analytics enhances the ability to process and analyze vast amounts of data effectively.</a:t>
            </a:r>
          </a:p>
          <a:p>
            <a:pPr marL="0" indent="0">
              <a:spcBef>
                <a:spcPts val="2500"/>
              </a:spcBef>
              <a:buNone/>
            </a:pPr>
            <a:r>
              <a:rPr lang="en-US" sz="1400" b="1"/>
              <a:t>Enhanced Data Processing</a:t>
            </a:r>
          </a:p>
          <a:p>
            <a:pPr marL="0" lvl="1" indent="0">
              <a:buNone/>
            </a:pPr>
            <a:r>
              <a:rPr lang="en-US" sz="1400"/>
              <a:t>AI and machine learning technologies significantly improve data processing capabilities, leading to better decision-making.</a:t>
            </a:r>
          </a:p>
          <a:p>
            <a:pPr marL="0" indent="0">
              <a:spcBef>
                <a:spcPts val="2500"/>
              </a:spcBef>
              <a:buNone/>
            </a:pPr>
            <a:r>
              <a:rPr lang="en-US" sz="1400" b="1"/>
              <a:t>Deeper Insights and Predictions</a:t>
            </a:r>
          </a:p>
          <a:p>
            <a:pPr marL="0" lvl="1" indent="0">
              <a:buNone/>
            </a:pPr>
            <a:r>
              <a:rPr lang="en-US" sz="1400"/>
              <a:t>Organizations can derive deeper insights and make accurate predictions from large datasets through advanced AI techniques.</a:t>
            </a:r>
            <a:endParaRPr lang="en-IN" sz="1400"/>
          </a:p>
        </p:txBody>
      </p:sp>
      <p:pic>
        <p:nvPicPr>
          <p:cNvPr id="5" name="Content Placeholder 4" descr="Internet of Things Concept">
            <a:extLst>
              <a:ext uri="{FF2B5EF4-FFF2-40B4-BE49-F238E27FC236}">
                <a16:creationId xmlns:a16="http://schemas.microsoft.com/office/drawing/2014/main" id="{595C7DD4-137B-4D9A-B5E7-E07B230A25BE}"/>
              </a:ext>
            </a:extLst>
          </p:cNvPr>
          <p:cNvPicPr>
            <a:picLocks noGrp="1" noChangeAspect="1"/>
          </p:cNvPicPr>
          <p:nvPr>
            <p:ph sz="half" idx="1"/>
          </p:nvPr>
        </p:nvPicPr>
        <p:blipFill>
          <a:blip r:embed="rId3"/>
          <a:srcRect l="17831" r="27163"/>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9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1B95A-E41A-4E36-65F8-E804BAA1CD03}"/>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Integration with Internet of Things (IoT)</a:t>
            </a:r>
          </a:p>
        </p:txBody>
      </p:sp>
      <p:sp>
        <p:nvSpPr>
          <p:cNvPr id="4" name="Content Placeholder 3">
            <a:extLst>
              <a:ext uri="{FF2B5EF4-FFF2-40B4-BE49-F238E27FC236}">
                <a16:creationId xmlns:a16="http://schemas.microsoft.com/office/drawing/2014/main" id="{463D6EAB-40AD-6876-AF3F-A00C6CC912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Data Streams from IoT</a:t>
            </a:r>
          </a:p>
          <a:p>
            <a:pPr marL="0" lvl="1" indent="0">
              <a:buNone/>
            </a:pPr>
            <a:r>
              <a:rPr lang="en-US" sz="1400"/>
              <a:t>The IoT generates vast amounts of data from connected devices, enabling unprecedented insights into user behavior and system performance.</a:t>
            </a:r>
          </a:p>
          <a:p>
            <a:pPr marL="0" indent="0">
              <a:spcBef>
                <a:spcPts val="2500"/>
              </a:spcBef>
              <a:buNone/>
            </a:pPr>
            <a:r>
              <a:rPr lang="en-US" sz="1400" b="1"/>
              <a:t>Real-Time Decision-Making</a:t>
            </a:r>
          </a:p>
          <a:p>
            <a:pPr marL="0" lvl="1" indent="0">
              <a:buNone/>
            </a:pPr>
            <a:r>
              <a:rPr lang="en-US" sz="1400"/>
              <a:t>Integrating IoT with Big Data analytics allows organizations to make data-driven decisions in real-time, enhancing operational efficiency.</a:t>
            </a:r>
          </a:p>
          <a:p>
            <a:pPr marL="0" indent="0">
              <a:spcBef>
                <a:spcPts val="2500"/>
              </a:spcBef>
              <a:buNone/>
            </a:pPr>
            <a:r>
              <a:rPr lang="en-US" sz="1400" b="1"/>
              <a:t>Revolutionizing Data Utilization</a:t>
            </a:r>
          </a:p>
          <a:p>
            <a:pPr marL="0" lvl="1" indent="0">
              <a:buNone/>
            </a:pPr>
            <a:r>
              <a:rPr lang="en-US" sz="1400"/>
              <a:t>This integration revolutionizes how data is utilized, transforming it into actionable insights that drive innovation and efficiency.</a:t>
            </a:r>
            <a:endParaRPr lang="en-IN" sz="1400"/>
          </a:p>
        </p:txBody>
      </p:sp>
      <p:pic>
        <p:nvPicPr>
          <p:cNvPr id="5" name="Content Placeholder 4" descr="Smartphone, tablet pc and a laptop with infographic screen">
            <a:extLst>
              <a:ext uri="{FF2B5EF4-FFF2-40B4-BE49-F238E27FC236}">
                <a16:creationId xmlns:a16="http://schemas.microsoft.com/office/drawing/2014/main" id="{15D96AD9-11F9-4E16-899C-43E9002A7513}"/>
              </a:ext>
            </a:extLst>
          </p:cNvPr>
          <p:cNvPicPr>
            <a:picLocks noGrp="1" noChangeAspect="1"/>
          </p:cNvPicPr>
          <p:nvPr>
            <p:ph sz="half" idx="1"/>
          </p:nvPr>
        </p:nvPicPr>
        <p:blipFill>
          <a:blip r:embed="rId3"/>
          <a:srcRect l="34772" r="1022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849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979F5-93B6-6316-45E7-F400E6728564}"/>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The Role of Big Data in Smart Cities</a:t>
            </a:r>
          </a:p>
        </p:txBody>
      </p:sp>
      <p:sp>
        <p:nvSpPr>
          <p:cNvPr id="4" name="Content Placeholder 3">
            <a:extLst>
              <a:ext uri="{FF2B5EF4-FFF2-40B4-BE49-F238E27FC236}">
                <a16:creationId xmlns:a16="http://schemas.microsoft.com/office/drawing/2014/main" id="{269319E3-0B41-3300-855F-5EF54FD3FAD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Improving Urban Living</a:t>
            </a:r>
          </a:p>
          <a:p>
            <a:pPr marL="0" lvl="1" indent="0">
              <a:buNone/>
            </a:pPr>
            <a:r>
              <a:rPr lang="en-US" sz="1400"/>
              <a:t>Big Data provides valuable insights that help enhance living conditions in urban areas through better resource management.</a:t>
            </a:r>
          </a:p>
          <a:p>
            <a:pPr marL="0" indent="0">
              <a:spcBef>
                <a:spcPts val="2500"/>
              </a:spcBef>
              <a:buNone/>
            </a:pPr>
            <a:r>
              <a:rPr lang="en-US" sz="1400" b="1"/>
              <a:t>Enhancing Public Services</a:t>
            </a:r>
          </a:p>
          <a:p>
            <a:pPr marL="0" lvl="1" indent="0">
              <a:buNone/>
            </a:pPr>
            <a:r>
              <a:rPr lang="en-US" sz="1400"/>
              <a:t>Data-driven insights allow for more efficient public services, including transportation, healthcare, and waste management.</a:t>
            </a:r>
          </a:p>
          <a:p>
            <a:pPr marL="0" indent="0">
              <a:spcBef>
                <a:spcPts val="2500"/>
              </a:spcBef>
              <a:buNone/>
            </a:pPr>
            <a:r>
              <a:rPr lang="en-US" sz="1400" b="1"/>
              <a:t>Promoting Sustainability</a:t>
            </a:r>
          </a:p>
          <a:p>
            <a:pPr marL="0" lvl="1" indent="0">
              <a:buNone/>
            </a:pPr>
            <a:r>
              <a:rPr lang="en-US" sz="1400"/>
              <a:t>Big Data plays a vital role in promoting sustainable practices, helping cities reduce their environmental impact.</a:t>
            </a:r>
            <a:endParaRPr lang="en-IN" sz="1400"/>
          </a:p>
        </p:txBody>
      </p:sp>
      <p:pic>
        <p:nvPicPr>
          <p:cNvPr id="5" name="Content Placeholder 4" descr="Shanghai city network.">
            <a:extLst>
              <a:ext uri="{FF2B5EF4-FFF2-40B4-BE49-F238E27FC236}">
                <a16:creationId xmlns:a16="http://schemas.microsoft.com/office/drawing/2014/main" id="{05059A74-18B3-4198-B802-32F752C93E79}"/>
              </a:ext>
            </a:extLst>
          </p:cNvPr>
          <p:cNvPicPr>
            <a:picLocks noGrp="1" noChangeAspect="1"/>
          </p:cNvPicPr>
          <p:nvPr>
            <p:ph sz="half" idx="1"/>
          </p:nvPr>
        </p:nvPicPr>
        <p:blipFill>
          <a:blip r:embed="rId3"/>
          <a:srcRect l="11525" r="33468"/>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67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FBD6843C-D6B5-CFA2-B423-CC58E5D49F75}"/>
              </a:ext>
            </a:extLst>
          </p:cNvPr>
          <p:cNvSpPr>
            <a:spLocks noGrp="1"/>
          </p:cNvSpPr>
          <p:nvPr>
            <p:ph type="title"/>
          </p:nvPr>
        </p:nvSpPr>
        <p:spPr>
          <a:xfrm>
            <a:off x="640079" y="1572768"/>
            <a:ext cx="8162176" cy="1406993"/>
          </a:xfrm>
        </p:spPr>
        <p:txBody>
          <a:bodyPr anchor="b">
            <a:normAutofit/>
          </a:bodyPr>
          <a:lstStyle/>
          <a:p>
            <a:r>
              <a:rPr lang="en-IN" sz="6000"/>
              <a:t>Conclusion</a:t>
            </a:r>
          </a:p>
        </p:txBody>
      </p:sp>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E2B77E0A-DD4D-E461-6BB2-12326740FC3F}"/>
              </a:ext>
            </a:extLst>
          </p:cNvPr>
          <p:cNvGraphicFramePr>
            <a:graphicFrameLocks noGrp="1"/>
          </p:cNvGraphicFramePr>
          <p:nvPr>
            <p:ph idx="1"/>
            <p:extLst>
              <p:ext uri="{D42A27DB-BD31-4B8C-83A1-F6EECF244321}">
                <p14:modId xmlns:p14="http://schemas.microsoft.com/office/powerpoint/2010/main" val="3971776522"/>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83820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DF88C63-F56F-A58B-313B-4D49D91BF46B}"/>
              </a:ext>
            </a:extLst>
          </p:cNvPr>
          <p:cNvSpPr>
            <a:spLocks noGrp="1"/>
          </p:cNvSpPr>
          <p:nvPr>
            <p:ph type="ctrTitle"/>
          </p:nvPr>
        </p:nvSpPr>
        <p:spPr>
          <a:xfrm>
            <a:off x="559219" y="1115844"/>
            <a:ext cx="7680960" cy="4631911"/>
          </a:xfrm>
        </p:spPr>
        <p:txBody>
          <a:bodyPr anchor="b">
            <a:normAutofit/>
          </a:bodyPr>
          <a:lstStyle/>
          <a:p>
            <a:r>
              <a:rPr lang="en-IN" sz="6500"/>
              <a:t>Understanding Big Data</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7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474B-E704-FD02-5AF0-E92D254DC0A4}"/>
              </a:ext>
            </a:extLst>
          </p:cNvPr>
          <p:cNvSpPr>
            <a:spLocks noGrp="1"/>
          </p:cNvSpPr>
          <p:nvPr>
            <p:ph type="title"/>
          </p:nvPr>
        </p:nvSpPr>
        <p:spPr/>
        <p:txBody>
          <a:bodyPr/>
          <a:lstStyle/>
          <a:p>
            <a:pPr>
              <a:buNone/>
            </a:pPr>
            <a:r>
              <a:rPr lang="en-US" b="1" dirty="0"/>
              <a:t>What is Big Data?</a:t>
            </a:r>
          </a:p>
        </p:txBody>
      </p:sp>
      <p:sp>
        <p:nvSpPr>
          <p:cNvPr id="3" name="Content Placeholder 2">
            <a:extLst>
              <a:ext uri="{FF2B5EF4-FFF2-40B4-BE49-F238E27FC236}">
                <a16:creationId xmlns:a16="http://schemas.microsoft.com/office/drawing/2014/main" id="{CD0ABB87-9110-03C8-FEF8-8466A5263A59}"/>
              </a:ext>
            </a:extLst>
          </p:cNvPr>
          <p:cNvSpPr>
            <a:spLocks noGrp="1"/>
          </p:cNvSpPr>
          <p:nvPr>
            <p:ph idx="1"/>
          </p:nvPr>
        </p:nvSpPr>
        <p:spPr/>
        <p:txBody>
          <a:bodyPr/>
          <a:lstStyle/>
          <a:p>
            <a:r>
              <a:rPr lang="en-US" b="1" dirty="0"/>
              <a:t>Big Data</a:t>
            </a:r>
            <a:r>
              <a:rPr lang="en-US" dirty="0"/>
              <a:t> refers to extremely large and complex datasets that traditional data processing tools and techniques are inadequate to handle efficiently. It encompasses the data itself, as well as the tools, technologies, and methods used to analyze, manage, and extract value from that data.</a:t>
            </a:r>
          </a:p>
          <a:p>
            <a:endParaRPr lang="en-IN" dirty="0"/>
          </a:p>
        </p:txBody>
      </p:sp>
    </p:spTree>
    <p:extLst>
      <p:ext uri="{BB962C8B-B14F-4D97-AF65-F5344CB8AC3E}">
        <p14:creationId xmlns:p14="http://schemas.microsoft.com/office/powerpoint/2010/main" val="89620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784330D-ACFA-4780-BC4B-67786270B0ED}"/>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Definition and Characteristics of Big Data</a:t>
            </a:r>
          </a:p>
        </p:txBody>
      </p:sp>
      <p:pic>
        <p:nvPicPr>
          <p:cNvPr id="5" name="Content Placeholder 4" descr="Big data internet technology">
            <a:extLst>
              <a:ext uri="{FF2B5EF4-FFF2-40B4-BE49-F238E27FC236}">
                <a16:creationId xmlns:a16="http://schemas.microsoft.com/office/drawing/2014/main" id="{998014BE-F0EF-42D3-A54F-6F1B8F8AE13C}"/>
              </a:ext>
            </a:extLst>
          </p:cNvPr>
          <p:cNvPicPr>
            <a:picLocks noGrp="1" noChangeAspect="1"/>
          </p:cNvPicPr>
          <p:nvPr>
            <p:ph sz="half" idx="1"/>
          </p:nvPr>
        </p:nvPicPr>
        <p:blipFill>
          <a:blip r:embed="rId3"/>
          <a:srcRect t="7388" r="-2" b="1803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2611B70-D688-F68D-063B-EEA2281AE5C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What is Big Data?</a:t>
            </a:r>
          </a:p>
          <a:p>
            <a:pPr marL="0" lvl="1" indent="0">
              <a:buNone/>
            </a:pPr>
            <a:r>
              <a:rPr lang="en-US" sz="1400"/>
              <a:t>Big Data refers to vast datasets that exceed the processing capabilities of traditional data tools, requiring advanced analytics.</a:t>
            </a:r>
          </a:p>
          <a:p>
            <a:pPr marL="0" indent="0">
              <a:spcBef>
                <a:spcPts val="2500"/>
              </a:spcBef>
              <a:buNone/>
            </a:pPr>
            <a:r>
              <a:rPr lang="en-US" sz="1400" b="1"/>
              <a:t>Volume</a:t>
            </a:r>
          </a:p>
          <a:p>
            <a:pPr marL="0" lvl="1" indent="0">
              <a:buNone/>
            </a:pPr>
            <a:r>
              <a:rPr lang="en-US" sz="1400"/>
              <a:t>The volume aspect of Big Data indicates the massive amounts of data generated every second, necessitating specialized storage solutions.</a:t>
            </a:r>
          </a:p>
          <a:p>
            <a:pPr marL="0" indent="0">
              <a:spcBef>
                <a:spcPts val="2500"/>
              </a:spcBef>
              <a:buNone/>
            </a:pPr>
            <a:r>
              <a:rPr lang="en-US" sz="1400" b="1"/>
              <a:t>Velocity</a:t>
            </a:r>
          </a:p>
          <a:p>
            <a:pPr marL="0" lvl="1" indent="0">
              <a:buNone/>
            </a:pPr>
            <a:r>
              <a:rPr lang="en-US" sz="1400"/>
              <a:t>Velocity refers to the speed at which new data is generated and processed, affecting the timeliness of decision-making.</a:t>
            </a:r>
          </a:p>
          <a:p>
            <a:pPr marL="0" indent="0">
              <a:spcBef>
                <a:spcPts val="2500"/>
              </a:spcBef>
              <a:buNone/>
            </a:pPr>
            <a:r>
              <a:rPr lang="en-US" sz="1400" b="1"/>
              <a:t>Variety</a:t>
            </a:r>
          </a:p>
          <a:p>
            <a:pPr marL="0" lvl="1" indent="0">
              <a:buNone/>
            </a:pPr>
            <a:r>
              <a:rPr lang="en-US" sz="1400"/>
              <a:t>Variety highlights the diverse types of data, including structured, unstructured, and semi-structured data from various sources.</a:t>
            </a:r>
            <a:endParaRPr lang="en-IN" sz="1400"/>
          </a:p>
        </p:txBody>
      </p:sp>
    </p:spTree>
    <p:extLst>
      <p:ext uri="{BB962C8B-B14F-4D97-AF65-F5344CB8AC3E}">
        <p14:creationId xmlns:p14="http://schemas.microsoft.com/office/powerpoint/2010/main" val="3014842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537-7D9C-A199-DECB-689A404D1FD0}"/>
              </a:ext>
            </a:extLst>
          </p:cNvPr>
          <p:cNvSpPr>
            <a:spLocks noGrp="1"/>
          </p:cNvSpPr>
          <p:nvPr>
            <p:ph type="title"/>
          </p:nvPr>
        </p:nvSpPr>
        <p:spPr/>
        <p:txBody>
          <a:bodyPr/>
          <a:lstStyle/>
          <a:p>
            <a:r>
              <a:rPr lang="en-US" dirty="0"/>
              <a:t>The 5 V’s of Big Data</a:t>
            </a:r>
            <a:endParaRPr lang="en-IN" dirty="0"/>
          </a:p>
        </p:txBody>
      </p:sp>
      <p:sp>
        <p:nvSpPr>
          <p:cNvPr id="3" name="Content Placeholder 2">
            <a:extLst>
              <a:ext uri="{FF2B5EF4-FFF2-40B4-BE49-F238E27FC236}">
                <a16:creationId xmlns:a16="http://schemas.microsoft.com/office/drawing/2014/main" id="{B52C6125-79AB-D7AB-14A0-D1EF47D01DAD}"/>
              </a:ext>
            </a:extLst>
          </p:cNvPr>
          <p:cNvSpPr>
            <a:spLocks noGrp="1"/>
          </p:cNvSpPr>
          <p:nvPr>
            <p:ph sz="half" idx="1"/>
          </p:nvPr>
        </p:nvSpPr>
        <p:spPr/>
        <p:txBody>
          <a:bodyPr/>
          <a:lstStyle/>
          <a:p>
            <a:pPr marL="0" indent="0">
              <a:buNone/>
            </a:pPr>
            <a:r>
              <a:rPr lang="en-US" b="1" dirty="0"/>
              <a:t> Volume</a:t>
            </a:r>
            <a:r>
              <a:rPr lang="en-US" dirty="0"/>
              <a:t> – Huge amounts of data</a:t>
            </a:r>
            <a:br>
              <a:rPr lang="en-US" dirty="0"/>
            </a:br>
            <a:r>
              <a:rPr lang="en-US" b="1" dirty="0"/>
              <a:t> Velocity</a:t>
            </a:r>
            <a:r>
              <a:rPr lang="en-US" dirty="0"/>
              <a:t> – Rapid generation and flow</a:t>
            </a:r>
            <a:br>
              <a:rPr lang="en-US" dirty="0"/>
            </a:br>
            <a:r>
              <a:rPr lang="en-US" b="1" dirty="0"/>
              <a:t> Variety</a:t>
            </a:r>
            <a:r>
              <a:rPr lang="en-US" dirty="0"/>
              <a:t> – Diverse data types and sources</a:t>
            </a:r>
            <a:br>
              <a:rPr lang="en-US" dirty="0"/>
            </a:br>
            <a:r>
              <a:rPr lang="en-US" b="1" dirty="0"/>
              <a:t> Veracity</a:t>
            </a:r>
            <a:r>
              <a:rPr lang="en-US" dirty="0"/>
              <a:t> – Ensuring data quality</a:t>
            </a:r>
            <a:br>
              <a:rPr lang="en-US" dirty="0"/>
            </a:br>
            <a:r>
              <a:rPr lang="en-US" b="1" dirty="0"/>
              <a:t> Value</a:t>
            </a:r>
            <a:r>
              <a:rPr lang="en-US" dirty="0"/>
              <a:t> – Extracting insights for impact</a:t>
            </a:r>
            <a:endParaRPr lang="en-IN" dirty="0"/>
          </a:p>
        </p:txBody>
      </p:sp>
    </p:spTree>
    <p:extLst>
      <p:ext uri="{BB962C8B-B14F-4D97-AF65-F5344CB8AC3E}">
        <p14:creationId xmlns:p14="http://schemas.microsoft.com/office/powerpoint/2010/main" val="324796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2A368-836A-0D0E-149A-368C1A7AFB7B}"/>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Evolution and History of Big Data</a:t>
            </a:r>
          </a:p>
        </p:txBody>
      </p:sp>
      <p:pic>
        <p:nvPicPr>
          <p:cNvPr id="5" name="Content Placeholder 4" descr="Abstract background with a abstract digital graph">
            <a:extLst>
              <a:ext uri="{FF2B5EF4-FFF2-40B4-BE49-F238E27FC236}">
                <a16:creationId xmlns:a16="http://schemas.microsoft.com/office/drawing/2014/main" id="{97094DFA-5A13-4095-932E-448E08942BA1}"/>
              </a:ext>
            </a:extLst>
          </p:cNvPr>
          <p:cNvPicPr>
            <a:picLocks noGrp="1" noChangeAspect="1"/>
          </p:cNvPicPr>
          <p:nvPr>
            <p:ph sz="half" idx="1"/>
          </p:nvPr>
        </p:nvPicPr>
        <p:blipFill>
          <a:blip r:embed="rId3"/>
          <a:srcRect l="34683" r="18911"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140BE66-728A-BB96-A2B6-4938F94D555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Technological Advancements</a:t>
            </a:r>
          </a:p>
          <a:p>
            <a:pPr marL="0" lvl="1" indent="0">
              <a:buNone/>
            </a:pPr>
            <a:r>
              <a:rPr lang="en-US" sz="1400"/>
              <a:t>The evolution of Big Data has been significantly influenced by rapid advancements in technology, enabling better data processing and storage solutions.</a:t>
            </a:r>
          </a:p>
          <a:p>
            <a:pPr marL="0" indent="0">
              <a:spcBef>
                <a:spcPts val="2500"/>
              </a:spcBef>
              <a:buNone/>
            </a:pPr>
            <a:r>
              <a:rPr lang="en-US" sz="1400" b="1"/>
              <a:t>Data Generation Growth</a:t>
            </a:r>
          </a:p>
          <a:p>
            <a:pPr marL="0" lvl="1" indent="0">
              <a:buNone/>
            </a:pPr>
            <a:r>
              <a:rPr lang="en-US" sz="1400"/>
              <a:t>The exponential growth of data generation has been a driving force behind the rise of Big Data, impacting various sectors globally.</a:t>
            </a:r>
          </a:p>
          <a:p>
            <a:pPr marL="0" indent="0">
              <a:spcBef>
                <a:spcPts val="2500"/>
              </a:spcBef>
              <a:buNone/>
            </a:pPr>
            <a:r>
              <a:rPr lang="en-US" sz="1400" b="1"/>
              <a:t>Current State of Analytics</a:t>
            </a:r>
          </a:p>
          <a:p>
            <a:pPr marL="0" lvl="1" indent="0">
              <a:buNone/>
            </a:pPr>
            <a:r>
              <a:rPr lang="en-US" sz="1400"/>
              <a:t>Understanding the evolution of Big Data enhances our appreciation for today's data management techniques and analytics capabilities.</a:t>
            </a:r>
            <a:endParaRPr lang="en-IN" sz="1400"/>
          </a:p>
        </p:txBody>
      </p:sp>
    </p:spTree>
    <p:extLst>
      <p:ext uri="{BB962C8B-B14F-4D97-AF65-F5344CB8AC3E}">
        <p14:creationId xmlns:p14="http://schemas.microsoft.com/office/powerpoint/2010/main" val="1123640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E3077FC-6D78-D001-1E68-B503499FF90A}"/>
              </a:ext>
            </a:extLst>
          </p:cNvPr>
          <p:cNvSpPr>
            <a:spLocks noGrp="1"/>
          </p:cNvSpPr>
          <p:nvPr>
            <p:ph type="ctrTitle"/>
          </p:nvPr>
        </p:nvSpPr>
        <p:spPr>
          <a:xfrm>
            <a:off x="559219" y="1115844"/>
            <a:ext cx="7680960" cy="4631911"/>
          </a:xfrm>
        </p:spPr>
        <p:txBody>
          <a:bodyPr anchor="b">
            <a:normAutofit/>
          </a:bodyPr>
          <a:lstStyle/>
          <a:p>
            <a:r>
              <a:rPr lang="en-IN" sz="6500"/>
              <a:t>Big Data Technologies and Tools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142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2F834-A6BE-79BB-AD8B-7DEA8304DB8E}"/>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Data Storage and Processing Frameworks (Hadoop, Spark)</a:t>
            </a:r>
          </a:p>
        </p:txBody>
      </p:sp>
      <p:sp>
        <p:nvSpPr>
          <p:cNvPr id="4" name="Content Placeholder 3">
            <a:extLst>
              <a:ext uri="{FF2B5EF4-FFF2-40B4-BE49-F238E27FC236}">
                <a16:creationId xmlns:a16="http://schemas.microsoft.com/office/drawing/2014/main" id="{23465846-9312-68C3-C588-6CAC36FC22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Hadoop Framework</a:t>
            </a:r>
          </a:p>
          <a:p>
            <a:pPr marL="0" lvl="1" indent="0">
              <a:buNone/>
            </a:pPr>
            <a:r>
              <a:rPr lang="en-US" sz="1400"/>
              <a:t>Hadoop is designed for distributed storage of Big Data, enabling efficient handling of large datasets across multiple servers.</a:t>
            </a:r>
          </a:p>
          <a:p>
            <a:pPr marL="0" indent="0">
              <a:spcBef>
                <a:spcPts val="2500"/>
              </a:spcBef>
              <a:buNone/>
            </a:pPr>
            <a:r>
              <a:rPr lang="en-US" sz="1400" b="1"/>
              <a:t>Spark Framework</a:t>
            </a:r>
          </a:p>
          <a:p>
            <a:pPr marL="0" lvl="1" indent="0">
              <a:buNone/>
            </a:pPr>
            <a:r>
              <a:rPr lang="en-US" sz="1400"/>
              <a:t>Spark provides in-memory processing capabilities, significantly increasing the speed and efficiency of data analysis compared to traditional methods.</a:t>
            </a:r>
          </a:p>
          <a:p>
            <a:pPr marL="0" indent="0">
              <a:spcBef>
                <a:spcPts val="2500"/>
              </a:spcBef>
              <a:buNone/>
            </a:pPr>
            <a:r>
              <a:rPr lang="en-US" sz="1400" b="1"/>
              <a:t>Big Data Analysis</a:t>
            </a:r>
          </a:p>
          <a:p>
            <a:pPr marL="0" lvl="1" indent="0">
              <a:buNone/>
            </a:pPr>
            <a:r>
              <a:rPr lang="en-US" sz="1400"/>
              <a:t>Together, Hadoop and Spark represent powerful solutions for Big Data storage and processing, catering to diverse analytical needs.</a:t>
            </a:r>
            <a:endParaRPr lang="en-IN" sz="1400"/>
          </a:p>
        </p:txBody>
      </p:sp>
      <p:pic>
        <p:nvPicPr>
          <p:cNvPr id="5" name="Content Placeholder 4" descr="Financial graphs on a dark display">
            <a:extLst>
              <a:ext uri="{FF2B5EF4-FFF2-40B4-BE49-F238E27FC236}">
                <a16:creationId xmlns:a16="http://schemas.microsoft.com/office/drawing/2014/main" id="{858B5C7E-CD5E-40EC-B286-3D5DDDFC112C}"/>
              </a:ext>
            </a:extLst>
          </p:cNvPr>
          <p:cNvPicPr>
            <a:picLocks noGrp="1" noChangeAspect="1"/>
          </p:cNvPicPr>
          <p:nvPr>
            <p:ph sz="half" idx="1"/>
          </p:nvPr>
        </p:nvPicPr>
        <p:blipFill>
          <a:blip r:embed="rId3"/>
          <a:srcRect l="21601" r="26894"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59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1651</TotalTime>
  <Words>2036</Words>
  <Application>Microsoft Office PowerPoint</Application>
  <PresentationFormat>Widescreen</PresentationFormat>
  <Paragraphs>174</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Grandview Display</vt:lpstr>
      <vt:lpstr>DashVTI</vt:lpstr>
      <vt:lpstr>Introduction to Big Data: Unlocking the Power of Information</vt:lpstr>
      <vt:lpstr>Agenda Items</vt:lpstr>
      <vt:lpstr>Understanding Big Data</vt:lpstr>
      <vt:lpstr>What is Big Data?</vt:lpstr>
      <vt:lpstr>Definition and Characteristics of Big Data</vt:lpstr>
      <vt:lpstr>The 5 V’s of Big Data</vt:lpstr>
      <vt:lpstr>Evolution and History of Big Data</vt:lpstr>
      <vt:lpstr>Big Data Technologies and Tools</vt:lpstr>
      <vt:lpstr>Data Storage and Processing Frameworks (Hadoop, Spark)</vt:lpstr>
      <vt:lpstr>Database Management Systems (NoSQL, SQL)</vt:lpstr>
      <vt:lpstr>Data Analytics and Visualization Tools</vt:lpstr>
      <vt:lpstr>Applications of Big Data</vt:lpstr>
      <vt:lpstr>Business Intelligence and Decision Making</vt:lpstr>
      <vt:lpstr>Healthcare and Medical Research</vt:lpstr>
      <vt:lpstr>Government and Public Services</vt:lpstr>
      <vt:lpstr>Challenges and Considerations</vt:lpstr>
      <vt:lpstr>Data Privacy and Security</vt:lpstr>
      <vt:lpstr>Data Quality and Management</vt:lpstr>
      <vt:lpstr>Ethical and Legal Implications</vt:lpstr>
      <vt:lpstr>Future Trends in Big Data</vt:lpstr>
      <vt:lpstr>Advancements in Artificial Intelligence and Machine Learning</vt:lpstr>
      <vt:lpstr>Integration with Internet of Things (IoT)</vt:lpstr>
      <vt:lpstr>The Role of Big Data in Smart Cities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1</cp:revision>
  <dcterms:created xsi:type="dcterms:W3CDTF">2025-04-10T07:38:52Z</dcterms:created>
  <dcterms:modified xsi:type="dcterms:W3CDTF">2025-04-11T11:10:49Z</dcterms:modified>
</cp:coreProperties>
</file>