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ogle Cloud Fundamentals: An Introduction to Modern Cloud Computing" id="{729EE0A7-8730-4CEC-B2EA-F08BE041A758}">
          <p14:sldIdLst>
            <p14:sldId id="2561"/>
            <p14:sldId id="2562"/>
          </p14:sldIdLst>
        </p14:section>
        <p14:section name="Introduction to Google Cloud" id="{FC4BBEFB-B898-411B-AEE4-0B6EBD72D3D7}">
          <p14:sldIdLst>
            <p14:sldId id="2563"/>
            <p14:sldId id="2564"/>
            <p14:sldId id="2565"/>
            <p14:sldId id="2566"/>
          </p14:sldIdLst>
        </p14:section>
        <p14:section name="Core Google Cloud Services" id="{6997BC96-FFDE-4B5F-BF3F-491A63821A44}">
          <p14:sldIdLst>
            <p14:sldId id="2567"/>
            <p14:sldId id="2568"/>
            <p14:sldId id="2569"/>
            <p14:sldId id="2570"/>
          </p14:sldIdLst>
        </p14:section>
        <p14:section name="Security and Compliance" id="{AD06D9DE-0661-49AE-B8FA-B305A572D080}">
          <p14:sldIdLst>
            <p14:sldId id="2571"/>
            <p14:sldId id="2572"/>
            <p14:sldId id="2573"/>
            <p14:sldId id="2574"/>
          </p14:sldIdLst>
        </p14:section>
        <p14:section name="Management and Monitoring Tools" id="{E3EAFC7D-F15F-4723-BE6D-5AD939931D35}">
          <p14:sldIdLst>
            <p14:sldId id="2575"/>
            <p14:sldId id="2576"/>
            <p14:sldId id="2577"/>
            <p14:sldId id="2578"/>
          </p14:sldIdLst>
        </p14:section>
        <p14:section name="Case Studies and Real-World Applications" id="{E930A9A8-B054-4C69-8BEC-AF8C100FE89F}">
          <p14:sldIdLst>
            <p14:sldId id="2579"/>
            <p14:sldId id="2580"/>
            <p14:sldId id="2581"/>
            <p14:sldId id="2582"/>
          </p14:sldIdLst>
        </p14:section>
        <p14:section name="Conclusion" id="{080B85C5-672F-447A-9C6C-4B8479C61243}">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7" d="100"/>
          <a:sy n="77" d="100"/>
        </p:scale>
        <p:origin x="679" y="27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9DCC70-1391-469C-B6B6-554FB8E5230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B4F5D770-7160-448F-922E-5464ADC3E66F}">
      <dgm:prSet/>
      <dgm:spPr/>
      <dgm:t>
        <a:bodyPr/>
        <a:lstStyle/>
        <a:p>
          <a:pPr>
            <a:lnSpc>
              <a:spcPct val="100000"/>
            </a:lnSpc>
            <a:defRPr b="1"/>
          </a:pPr>
          <a:r>
            <a:rPr lang="en-US"/>
            <a:t>Overview of Google Cloud</a:t>
          </a:r>
        </a:p>
      </dgm:t>
    </dgm:pt>
    <dgm:pt modelId="{43A188BD-064A-478A-A97E-ACE260CCA6DE}" type="parTrans" cxnId="{2D8A8C6C-6182-434E-B989-727968F42BDC}">
      <dgm:prSet/>
      <dgm:spPr/>
      <dgm:t>
        <a:bodyPr/>
        <a:lstStyle/>
        <a:p>
          <a:endParaRPr lang="en-US"/>
        </a:p>
      </dgm:t>
    </dgm:pt>
    <dgm:pt modelId="{AAF545A3-B93B-4B68-89C6-91D5BD7D8060}" type="sibTrans" cxnId="{2D8A8C6C-6182-434E-B989-727968F42BDC}">
      <dgm:prSet/>
      <dgm:spPr/>
      <dgm:t>
        <a:bodyPr/>
        <a:lstStyle/>
        <a:p>
          <a:pPr>
            <a:lnSpc>
              <a:spcPct val="100000"/>
            </a:lnSpc>
            <a:defRPr b="1"/>
          </a:pPr>
          <a:endParaRPr lang="en-US"/>
        </a:p>
      </dgm:t>
    </dgm:pt>
    <dgm:pt modelId="{235F395A-BBBD-43A0-BAEF-DF008E685295}">
      <dgm:prSet/>
      <dgm:spPr/>
      <dgm:t>
        <a:bodyPr/>
        <a:lstStyle/>
        <a:p>
          <a:pPr>
            <a:lnSpc>
              <a:spcPct val="100000"/>
            </a:lnSpc>
          </a:pPr>
          <a:r>
            <a:rPr lang="en-US"/>
            <a:t>This presentation highlighted the essential aspects of Google Cloud, showcasing its core services and functionalities.</a:t>
          </a:r>
        </a:p>
      </dgm:t>
    </dgm:pt>
    <dgm:pt modelId="{9CADDB54-5672-44F6-8679-E4EEC0F18AAC}" type="parTrans" cxnId="{610336CD-1FC1-482E-BE50-FBBF63BF0644}">
      <dgm:prSet/>
      <dgm:spPr/>
      <dgm:t>
        <a:bodyPr/>
        <a:lstStyle/>
        <a:p>
          <a:endParaRPr lang="en-US"/>
        </a:p>
      </dgm:t>
    </dgm:pt>
    <dgm:pt modelId="{393D0ECA-F6A9-4AE1-BA39-88F303F93857}" type="sibTrans" cxnId="{610336CD-1FC1-482E-BE50-FBBF63BF0644}">
      <dgm:prSet/>
      <dgm:spPr/>
      <dgm:t>
        <a:bodyPr/>
        <a:lstStyle/>
        <a:p>
          <a:endParaRPr lang="en-US"/>
        </a:p>
      </dgm:t>
    </dgm:pt>
    <dgm:pt modelId="{048741D0-1DC0-4367-9D7D-AE7100F7B920}">
      <dgm:prSet/>
      <dgm:spPr/>
      <dgm:t>
        <a:bodyPr/>
        <a:lstStyle/>
        <a:p>
          <a:pPr>
            <a:lnSpc>
              <a:spcPct val="100000"/>
            </a:lnSpc>
            <a:defRPr b="1"/>
          </a:pPr>
          <a:r>
            <a:rPr lang="en-US"/>
            <a:t>Security Features</a:t>
          </a:r>
        </a:p>
      </dgm:t>
    </dgm:pt>
    <dgm:pt modelId="{63422B40-BAC3-494A-81B3-4FCA85A03C44}" type="parTrans" cxnId="{CAD7AB87-A62A-4B03-8751-EAD5D2870BE8}">
      <dgm:prSet/>
      <dgm:spPr/>
      <dgm:t>
        <a:bodyPr/>
        <a:lstStyle/>
        <a:p>
          <a:endParaRPr lang="en-US"/>
        </a:p>
      </dgm:t>
    </dgm:pt>
    <dgm:pt modelId="{5036F9F9-983D-47D1-B5A5-752923F84AC2}" type="sibTrans" cxnId="{CAD7AB87-A62A-4B03-8751-EAD5D2870BE8}">
      <dgm:prSet/>
      <dgm:spPr/>
      <dgm:t>
        <a:bodyPr/>
        <a:lstStyle/>
        <a:p>
          <a:pPr>
            <a:lnSpc>
              <a:spcPct val="100000"/>
            </a:lnSpc>
            <a:defRPr b="1"/>
          </a:pPr>
          <a:endParaRPr lang="en-US"/>
        </a:p>
      </dgm:t>
    </dgm:pt>
    <dgm:pt modelId="{76500FE0-C0BE-4391-8C98-08A4D8AF9312}">
      <dgm:prSet/>
      <dgm:spPr/>
      <dgm:t>
        <a:bodyPr/>
        <a:lstStyle/>
        <a:p>
          <a:pPr>
            <a:lnSpc>
              <a:spcPct val="100000"/>
            </a:lnSpc>
          </a:pPr>
          <a:r>
            <a:rPr lang="en-US"/>
            <a:t>Understanding the security features of Google Cloud is vital for protecting data and applications in the cloud.</a:t>
          </a:r>
        </a:p>
      </dgm:t>
    </dgm:pt>
    <dgm:pt modelId="{ACD6CD77-8A21-493C-AF88-F9611C170544}" type="parTrans" cxnId="{38ACCEC5-1A25-4678-904C-B172ABB48367}">
      <dgm:prSet/>
      <dgm:spPr/>
      <dgm:t>
        <a:bodyPr/>
        <a:lstStyle/>
        <a:p>
          <a:endParaRPr lang="en-US"/>
        </a:p>
      </dgm:t>
    </dgm:pt>
    <dgm:pt modelId="{C3276C87-20D5-404D-ADAF-964273BBF04F}" type="sibTrans" cxnId="{38ACCEC5-1A25-4678-904C-B172ABB48367}">
      <dgm:prSet/>
      <dgm:spPr/>
      <dgm:t>
        <a:bodyPr/>
        <a:lstStyle/>
        <a:p>
          <a:endParaRPr lang="en-US"/>
        </a:p>
      </dgm:t>
    </dgm:pt>
    <dgm:pt modelId="{2F4A4880-E3BE-49AC-B980-4F33417E65C6}">
      <dgm:prSet/>
      <dgm:spPr/>
      <dgm:t>
        <a:bodyPr/>
        <a:lstStyle/>
        <a:p>
          <a:pPr>
            <a:lnSpc>
              <a:spcPct val="100000"/>
            </a:lnSpc>
            <a:defRPr b="1"/>
          </a:pPr>
          <a:r>
            <a:rPr lang="en-US"/>
            <a:t>Management Tools</a:t>
          </a:r>
        </a:p>
      </dgm:t>
    </dgm:pt>
    <dgm:pt modelId="{986A4D23-2FAF-4DCA-8A5C-83EFAFA6FF11}" type="parTrans" cxnId="{C2AA2F66-D326-49A7-B291-BDE559E1B675}">
      <dgm:prSet/>
      <dgm:spPr/>
      <dgm:t>
        <a:bodyPr/>
        <a:lstStyle/>
        <a:p>
          <a:endParaRPr lang="en-US"/>
        </a:p>
      </dgm:t>
    </dgm:pt>
    <dgm:pt modelId="{C70F12F3-0A5C-4A37-8B20-968B93586EFD}" type="sibTrans" cxnId="{C2AA2F66-D326-49A7-B291-BDE559E1B675}">
      <dgm:prSet/>
      <dgm:spPr/>
      <dgm:t>
        <a:bodyPr/>
        <a:lstStyle/>
        <a:p>
          <a:pPr>
            <a:lnSpc>
              <a:spcPct val="100000"/>
            </a:lnSpc>
            <a:defRPr b="1"/>
          </a:pPr>
          <a:endParaRPr lang="en-US"/>
        </a:p>
      </dgm:t>
    </dgm:pt>
    <dgm:pt modelId="{C540ACA8-BDD8-4393-AD54-D98A2AE66CD3}">
      <dgm:prSet/>
      <dgm:spPr/>
      <dgm:t>
        <a:bodyPr/>
        <a:lstStyle/>
        <a:p>
          <a:pPr>
            <a:lnSpc>
              <a:spcPct val="100000"/>
            </a:lnSpc>
          </a:pPr>
          <a:r>
            <a:rPr lang="en-US"/>
            <a:t>Google Cloud offers various management tools that aid users in managing resources and optimizing performance effectively.</a:t>
          </a:r>
        </a:p>
      </dgm:t>
    </dgm:pt>
    <dgm:pt modelId="{E3856C02-B4CB-4126-A4F6-6234E307D33E}" type="parTrans" cxnId="{9D4746B4-D417-41FB-8829-DFDB198714F3}">
      <dgm:prSet/>
      <dgm:spPr/>
      <dgm:t>
        <a:bodyPr/>
        <a:lstStyle/>
        <a:p>
          <a:endParaRPr lang="en-US"/>
        </a:p>
      </dgm:t>
    </dgm:pt>
    <dgm:pt modelId="{37DDE17D-3AA1-482E-9A3F-696B0F9D3FC1}" type="sibTrans" cxnId="{9D4746B4-D417-41FB-8829-DFDB198714F3}">
      <dgm:prSet/>
      <dgm:spPr/>
      <dgm:t>
        <a:bodyPr/>
        <a:lstStyle/>
        <a:p>
          <a:endParaRPr lang="en-US"/>
        </a:p>
      </dgm:t>
    </dgm:pt>
    <dgm:pt modelId="{8FAEB12B-B45A-43E0-8707-F4425B7EB0D8}">
      <dgm:prSet/>
      <dgm:spPr/>
      <dgm:t>
        <a:bodyPr/>
        <a:lstStyle/>
        <a:p>
          <a:pPr>
            <a:lnSpc>
              <a:spcPct val="100000"/>
            </a:lnSpc>
            <a:defRPr b="1"/>
          </a:pPr>
          <a:r>
            <a:rPr lang="en-US"/>
            <a:t>Real-World Applications</a:t>
          </a:r>
        </a:p>
      </dgm:t>
    </dgm:pt>
    <dgm:pt modelId="{BE922B5C-69AF-411C-9765-40785D9084E9}" type="parTrans" cxnId="{576175BB-899E-4F45-B5C5-261F44C77C27}">
      <dgm:prSet/>
      <dgm:spPr/>
      <dgm:t>
        <a:bodyPr/>
        <a:lstStyle/>
        <a:p>
          <a:endParaRPr lang="en-US"/>
        </a:p>
      </dgm:t>
    </dgm:pt>
    <dgm:pt modelId="{1FAA9C14-2782-4684-898E-9F8736D9FD3E}" type="sibTrans" cxnId="{576175BB-899E-4F45-B5C5-261F44C77C27}">
      <dgm:prSet/>
      <dgm:spPr/>
      <dgm:t>
        <a:bodyPr/>
        <a:lstStyle/>
        <a:p>
          <a:endParaRPr lang="en-US"/>
        </a:p>
      </dgm:t>
    </dgm:pt>
    <dgm:pt modelId="{065F228D-C5DF-45EA-877F-46388E19A2BB}">
      <dgm:prSet/>
      <dgm:spPr/>
      <dgm:t>
        <a:bodyPr/>
        <a:lstStyle/>
        <a:p>
          <a:pPr>
            <a:lnSpc>
              <a:spcPct val="100000"/>
            </a:lnSpc>
          </a:pPr>
          <a:r>
            <a:rPr lang="en-US"/>
            <a:t>Real-world applications of Google Cloud demonstrate its versatility and effectiveness in various industries.</a:t>
          </a:r>
        </a:p>
      </dgm:t>
    </dgm:pt>
    <dgm:pt modelId="{53828456-795E-425C-8356-632A790309A5}" type="parTrans" cxnId="{729F18FB-D005-4692-847A-6DBEC5D36B19}">
      <dgm:prSet/>
      <dgm:spPr/>
      <dgm:t>
        <a:bodyPr/>
        <a:lstStyle/>
        <a:p>
          <a:endParaRPr lang="en-US"/>
        </a:p>
      </dgm:t>
    </dgm:pt>
    <dgm:pt modelId="{26BA1548-8AD1-4257-ABDC-C5C45D08ABF4}" type="sibTrans" cxnId="{729F18FB-D005-4692-847A-6DBEC5D36B19}">
      <dgm:prSet/>
      <dgm:spPr/>
      <dgm:t>
        <a:bodyPr/>
        <a:lstStyle/>
        <a:p>
          <a:endParaRPr lang="en-US"/>
        </a:p>
      </dgm:t>
    </dgm:pt>
    <dgm:pt modelId="{45636D82-A8CE-4310-9DE1-A310F1B43F0A}" type="pres">
      <dgm:prSet presAssocID="{F49DCC70-1391-469C-B6B6-554FB8E5230E}" presName="Name0" presStyleCnt="0">
        <dgm:presLayoutVars>
          <dgm:dir/>
          <dgm:resizeHandles val="exact"/>
        </dgm:presLayoutVars>
      </dgm:prSet>
      <dgm:spPr/>
    </dgm:pt>
    <dgm:pt modelId="{74822B10-A0DD-48AA-8A71-EC36F22A86F2}" type="pres">
      <dgm:prSet presAssocID="{B4F5D770-7160-448F-922E-5464ADC3E66F}" presName="compNode" presStyleCnt="0"/>
      <dgm:spPr/>
    </dgm:pt>
    <dgm:pt modelId="{C6483367-29D3-4AE2-A377-1A0F9D966928}" type="pres">
      <dgm:prSet presAssocID="{B4F5D770-7160-448F-922E-5464ADC3E66F}" presName="pictRect" presStyleLbl="revTx" presStyleIdx="0" presStyleCnt="8">
        <dgm:presLayoutVars>
          <dgm:chMax val="0"/>
          <dgm:bulletEnabled/>
        </dgm:presLayoutVars>
      </dgm:prSet>
      <dgm:spPr/>
    </dgm:pt>
    <dgm:pt modelId="{E81C6BCA-F088-4225-A6F6-5C708C0B84E7}" type="pres">
      <dgm:prSet presAssocID="{B4F5D770-7160-448F-922E-5464ADC3E66F}" presName="textRect" presStyleLbl="revTx" presStyleIdx="1" presStyleCnt="8">
        <dgm:presLayoutVars>
          <dgm:bulletEnabled/>
        </dgm:presLayoutVars>
      </dgm:prSet>
      <dgm:spPr/>
    </dgm:pt>
    <dgm:pt modelId="{F47E59AD-330D-4CEC-96A9-539ABC690151}" type="pres">
      <dgm:prSet presAssocID="{AAF545A3-B93B-4B68-89C6-91D5BD7D8060}" presName="sibTrans" presStyleLbl="sibTrans2D1" presStyleIdx="0" presStyleCnt="0"/>
      <dgm:spPr/>
    </dgm:pt>
    <dgm:pt modelId="{CC1218E5-CB2F-43CD-A548-420B5BFC13B9}" type="pres">
      <dgm:prSet presAssocID="{048741D0-1DC0-4367-9D7D-AE7100F7B920}" presName="compNode" presStyleCnt="0"/>
      <dgm:spPr/>
    </dgm:pt>
    <dgm:pt modelId="{147FD52E-5638-47B7-9B53-392CD9F18E38}" type="pres">
      <dgm:prSet presAssocID="{048741D0-1DC0-4367-9D7D-AE7100F7B920}" presName="pictRect" presStyleLbl="revTx" presStyleIdx="2" presStyleCnt="8">
        <dgm:presLayoutVars>
          <dgm:chMax val="0"/>
          <dgm:bulletEnabled/>
        </dgm:presLayoutVars>
      </dgm:prSet>
      <dgm:spPr/>
    </dgm:pt>
    <dgm:pt modelId="{D013D200-88F2-445A-9C88-668B86BDAD9E}" type="pres">
      <dgm:prSet presAssocID="{048741D0-1DC0-4367-9D7D-AE7100F7B920}" presName="textRect" presStyleLbl="revTx" presStyleIdx="3" presStyleCnt="8">
        <dgm:presLayoutVars>
          <dgm:bulletEnabled/>
        </dgm:presLayoutVars>
      </dgm:prSet>
      <dgm:spPr/>
    </dgm:pt>
    <dgm:pt modelId="{966800F4-5A20-4F5F-93FD-1E77E519315A}" type="pres">
      <dgm:prSet presAssocID="{5036F9F9-983D-47D1-B5A5-752923F84AC2}" presName="sibTrans" presStyleLbl="sibTrans2D1" presStyleIdx="0" presStyleCnt="0"/>
      <dgm:spPr/>
    </dgm:pt>
    <dgm:pt modelId="{D4418A17-5D1F-4830-9977-BDB23F5D240B}" type="pres">
      <dgm:prSet presAssocID="{2F4A4880-E3BE-49AC-B980-4F33417E65C6}" presName="compNode" presStyleCnt="0"/>
      <dgm:spPr/>
    </dgm:pt>
    <dgm:pt modelId="{B1CDD2D6-8858-48A3-A505-7E8D9A0225B9}" type="pres">
      <dgm:prSet presAssocID="{2F4A4880-E3BE-49AC-B980-4F33417E65C6}" presName="pictRect" presStyleLbl="revTx" presStyleIdx="4" presStyleCnt="8">
        <dgm:presLayoutVars>
          <dgm:chMax val="0"/>
          <dgm:bulletEnabled/>
        </dgm:presLayoutVars>
      </dgm:prSet>
      <dgm:spPr/>
    </dgm:pt>
    <dgm:pt modelId="{8FC08A34-326E-4E49-9766-54F0839AD0B9}" type="pres">
      <dgm:prSet presAssocID="{2F4A4880-E3BE-49AC-B980-4F33417E65C6}" presName="textRect" presStyleLbl="revTx" presStyleIdx="5" presStyleCnt="8">
        <dgm:presLayoutVars>
          <dgm:bulletEnabled/>
        </dgm:presLayoutVars>
      </dgm:prSet>
      <dgm:spPr/>
    </dgm:pt>
    <dgm:pt modelId="{C5776202-7FA9-4087-95EA-165A76983BB1}" type="pres">
      <dgm:prSet presAssocID="{C70F12F3-0A5C-4A37-8B20-968B93586EFD}" presName="sibTrans" presStyleLbl="sibTrans2D1" presStyleIdx="0" presStyleCnt="0"/>
      <dgm:spPr/>
    </dgm:pt>
    <dgm:pt modelId="{AEA17485-7869-4122-AB0C-0FF04CA2FAF3}" type="pres">
      <dgm:prSet presAssocID="{8FAEB12B-B45A-43E0-8707-F4425B7EB0D8}" presName="compNode" presStyleCnt="0"/>
      <dgm:spPr/>
    </dgm:pt>
    <dgm:pt modelId="{2D936B39-55F9-4C2D-9EFB-D5DC127120FA}" type="pres">
      <dgm:prSet presAssocID="{8FAEB12B-B45A-43E0-8707-F4425B7EB0D8}" presName="pictRect" presStyleLbl="revTx" presStyleIdx="6" presStyleCnt="8">
        <dgm:presLayoutVars>
          <dgm:chMax val="0"/>
          <dgm:bulletEnabled/>
        </dgm:presLayoutVars>
      </dgm:prSet>
      <dgm:spPr/>
    </dgm:pt>
    <dgm:pt modelId="{0E42D060-BAC6-43FA-8425-39A71BC357B8}" type="pres">
      <dgm:prSet presAssocID="{8FAEB12B-B45A-43E0-8707-F4425B7EB0D8}" presName="textRect" presStyleLbl="revTx" presStyleIdx="7" presStyleCnt="8">
        <dgm:presLayoutVars>
          <dgm:bulletEnabled/>
        </dgm:presLayoutVars>
      </dgm:prSet>
      <dgm:spPr/>
    </dgm:pt>
  </dgm:ptLst>
  <dgm:cxnLst>
    <dgm:cxn modelId="{19CA3221-ED34-4B37-AC3B-CA79E4582142}" type="presOf" srcId="{048741D0-1DC0-4367-9D7D-AE7100F7B920}" destId="{147FD52E-5638-47B7-9B53-392CD9F18E38}" srcOrd="0" destOrd="0" presId="urn:microsoft.com/office/officeart/2024/3/layout/hArchList1"/>
    <dgm:cxn modelId="{83A48027-78FC-4698-90B9-81664C8B123C}" type="presOf" srcId="{8FAEB12B-B45A-43E0-8707-F4425B7EB0D8}" destId="{2D936B39-55F9-4C2D-9EFB-D5DC127120FA}" srcOrd="0" destOrd="0" presId="urn:microsoft.com/office/officeart/2024/3/layout/hArchList1"/>
    <dgm:cxn modelId="{69BC4E36-182D-49DE-BC9D-5728F8C3BDBB}" type="presOf" srcId="{065F228D-C5DF-45EA-877F-46388E19A2BB}" destId="{0E42D060-BAC6-43FA-8425-39A71BC357B8}" srcOrd="0" destOrd="0" presId="urn:microsoft.com/office/officeart/2024/3/layout/hArchList1"/>
    <dgm:cxn modelId="{E177C85F-7259-4061-B42C-EC71B004A621}" type="presOf" srcId="{AAF545A3-B93B-4B68-89C6-91D5BD7D8060}" destId="{F47E59AD-330D-4CEC-96A9-539ABC690151}" srcOrd="0" destOrd="0" presId="urn:microsoft.com/office/officeart/2024/3/layout/hArchList1"/>
    <dgm:cxn modelId="{1F491545-F4B8-442F-B689-2DF179395CE1}" type="presOf" srcId="{B4F5D770-7160-448F-922E-5464ADC3E66F}" destId="{C6483367-29D3-4AE2-A377-1A0F9D966928}" srcOrd="0" destOrd="0" presId="urn:microsoft.com/office/officeart/2024/3/layout/hArchList1"/>
    <dgm:cxn modelId="{C2AA2F66-D326-49A7-B291-BDE559E1B675}" srcId="{F49DCC70-1391-469C-B6B6-554FB8E5230E}" destId="{2F4A4880-E3BE-49AC-B980-4F33417E65C6}" srcOrd="2" destOrd="0" parTransId="{986A4D23-2FAF-4DCA-8A5C-83EFAFA6FF11}" sibTransId="{C70F12F3-0A5C-4A37-8B20-968B93586EFD}"/>
    <dgm:cxn modelId="{2D8A8C6C-6182-434E-B989-727968F42BDC}" srcId="{F49DCC70-1391-469C-B6B6-554FB8E5230E}" destId="{B4F5D770-7160-448F-922E-5464ADC3E66F}" srcOrd="0" destOrd="0" parTransId="{43A188BD-064A-478A-A97E-ACE260CCA6DE}" sibTransId="{AAF545A3-B93B-4B68-89C6-91D5BD7D8060}"/>
    <dgm:cxn modelId="{F370086F-9CEE-4E2B-9680-B3CB9637A282}" type="presOf" srcId="{76500FE0-C0BE-4391-8C98-08A4D8AF9312}" destId="{D013D200-88F2-445A-9C88-668B86BDAD9E}" srcOrd="0" destOrd="0" presId="urn:microsoft.com/office/officeart/2024/3/layout/hArchList1"/>
    <dgm:cxn modelId="{ACA3D972-C4D7-43CD-A028-2BCE8BBD6805}" type="presOf" srcId="{C540ACA8-BDD8-4393-AD54-D98A2AE66CD3}" destId="{8FC08A34-326E-4E49-9766-54F0839AD0B9}" srcOrd="0" destOrd="0" presId="urn:microsoft.com/office/officeart/2024/3/layout/hArchList1"/>
    <dgm:cxn modelId="{5BA45A7D-2178-4E0D-A1E3-AAC0D3F84F8E}" type="presOf" srcId="{F49DCC70-1391-469C-B6B6-554FB8E5230E}" destId="{45636D82-A8CE-4310-9DE1-A310F1B43F0A}" srcOrd="0" destOrd="0" presId="urn:microsoft.com/office/officeart/2024/3/layout/hArchList1"/>
    <dgm:cxn modelId="{05152380-0824-4DED-9D28-0CFFCE71B675}" type="presOf" srcId="{235F395A-BBBD-43A0-BAEF-DF008E685295}" destId="{E81C6BCA-F088-4225-A6F6-5C708C0B84E7}" srcOrd="0" destOrd="0" presId="urn:microsoft.com/office/officeart/2024/3/layout/hArchList1"/>
    <dgm:cxn modelId="{CAD7AB87-A62A-4B03-8751-EAD5D2870BE8}" srcId="{F49DCC70-1391-469C-B6B6-554FB8E5230E}" destId="{048741D0-1DC0-4367-9D7D-AE7100F7B920}" srcOrd="1" destOrd="0" parTransId="{63422B40-BAC3-494A-81B3-4FCA85A03C44}" sibTransId="{5036F9F9-983D-47D1-B5A5-752923F84AC2}"/>
    <dgm:cxn modelId="{65728498-FED4-46F9-B659-1F5F60321243}" type="presOf" srcId="{5036F9F9-983D-47D1-B5A5-752923F84AC2}" destId="{966800F4-5A20-4F5F-93FD-1E77E519315A}" srcOrd="0" destOrd="0" presId="urn:microsoft.com/office/officeart/2024/3/layout/hArchList1"/>
    <dgm:cxn modelId="{28901CB0-9CE0-4330-A4E3-1657093CDE7B}" type="presOf" srcId="{2F4A4880-E3BE-49AC-B980-4F33417E65C6}" destId="{B1CDD2D6-8858-48A3-A505-7E8D9A0225B9}" srcOrd="0" destOrd="0" presId="urn:microsoft.com/office/officeart/2024/3/layout/hArchList1"/>
    <dgm:cxn modelId="{9D4746B4-D417-41FB-8829-DFDB198714F3}" srcId="{2F4A4880-E3BE-49AC-B980-4F33417E65C6}" destId="{C540ACA8-BDD8-4393-AD54-D98A2AE66CD3}" srcOrd="0" destOrd="0" parTransId="{E3856C02-B4CB-4126-A4F6-6234E307D33E}" sibTransId="{37DDE17D-3AA1-482E-9A3F-696B0F9D3FC1}"/>
    <dgm:cxn modelId="{576175BB-899E-4F45-B5C5-261F44C77C27}" srcId="{F49DCC70-1391-469C-B6B6-554FB8E5230E}" destId="{8FAEB12B-B45A-43E0-8707-F4425B7EB0D8}" srcOrd="3" destOrd="0" parTransId="{BE922B5C-69AF-411C-9765-40785D9084E9}" sibTransId="{1FAA9C14-2782-4684-898E-9F8736D9FD3E}"/>
    <dgm:cxn modelId="{38ACCEC5-1A25-4678-904C-B172ABB48367}" srcId="{048741D0-1DC0-4367-9D7D-AE7100F7B920}" destId="{76500FE0-C0BE-4391-8C98-08A4D8AF9312}" srcOrd="0" destOrd="0" parTransId="{ACD6CD77-8A21-493C-AF88-F9611C170544}" sibTransId="{C3276C87-20D5-404D-ADAF-964273BBF04F}"/>
    <dgm:cxn modelId="{610336CD-1FC1-482E-BE50-FBBF63BF0644}" srcId="{B4F5D770-7160-448F-922E-5464ADC3E66F}" destId="{235F395A-BBBD-43A0-BAEF-DF008E685295}" srcOrd="0" destOrd="0" parTransId="{9CADDB54-5672-44F6-8679-E4EEC0F18AAC}" sibTransId="{393D0ECA-F6A9-4AE1-BA39-88F303F93857}"/>
    <dgm:cxn modelId="{F94890EB-7913-4C66-98B1-A8EEF22AE291}" type="presOf" srcId="{C70F12F3-0A5C-4A37-8B20-968B93586EFD}" destId="{C5776202-7FA9-4087-95EA-165A76983BB1}" srcOrd="0" destOrd="0" presId="urn:microsoft.com/office/officeart/2024/3/layout/hArchList1"/>
    <dgm:cxn modelId="{729F18FB-D005-4692-847A-6DBEC5D36B19}" srcId="{8FAEB12B-B45A-43E0-8707-F4425B7EB0D8}" destId="{065F228D-C5DF-45EA-877F-46388E19A2BB}" srcOrd="0" destOrd="0" parTransId="{53828456-795E-425C-8356-632A790309A5}" sibTransId="{26BA1548-8AD1-4257-ABDC-C5C45D08ABF4}"/>
    <dgm:cxn modelId="{2ACA1E3E-2E6A-4413-B773-4F451AA64E31}" type="presParOf" srcId="{45636D82-A8CE-4310-9DE1-A310F1B43F0A}" destId="{74822B10-A0DD-48AA-8A71-EC36F22A86F2}" srcOrd="0" destOrd="0" presId="urn:microsoft.com/office/officeart/2024/3/layout/hArchList1"/>
    <dgm:cxn modelId="{9376E48F-388E-4EBE-8180-DA41D135121D}" type="presParOf" srcId="{74822B10-A0DD-48AA-8A71-EC36F22A86F2}" destId="{C6483367-29D3-4AE2-A377-1A0F9D966928}" srcOrd="0" destOrd="0" presId="urn:microsoft.com/office/officeart/2024/3/layout/hArchList1"/>
    <dgm:cxn modelId="{542888D8-102F-4362-BB83-3CA60EE6D22B}" type="presParOf" srcId="{74822B10-A0DD-48AA-8A71-EC36F22A86F2}" destId="{E81C6BCA-F088-4225-A6F6-5C708C0B84E7}" srcOrd="1" destOrd="0" presId="urn:microsoft.com/office/officeart/2024/3/layout/hArchList1"/>
    <dgm:cxn modelId="{5688120D-4119-443A-B303-08779937E4AF}" type="presParOf" srcId="{45636D82-A8CE-4310-9DE1-A310F1B43F0A}" destId="{F47E59AD-330D-4CEC-96A9-539ABC690151}" srcOrd="1" destOrd="0" presId="urn:microsoft.com/office/officeart/2024/3/layout/hArchList1"/>
    <dgm:cxn modelId="{6301E964-C364-480E-8571-321B3F5EC2C3}" type="presParOf" srcId="{45636D82-A8CE-4310-9DE1-A310F1B43F0A}" destId="{CC1218E5-CB2F-43CD-A548-420B5BFC13B9}" srcOrd="2" destOrd="0" presId="urn:microsoft.com/office/officeart/2024/3/layout/hArchList1"/>
    <dgm:cxn modelId="{E50449F7-3913-4527-A8D3-DAF0FD1F1503}" type="presParOf" srcId="{CC1218E5-CB2F-43CD-A548-420B5BFC13B9}" destId="{147FD52E-5638-47B7-9B53-392CD9F18E38}" srcOrd="0" destOrd="0" presId="urn:microsoft.com/office/officeart/2024/3/layout/hArchList1"/>
    <dgm:cxn modelId="{1D023450-6C65-4E83-87CE-5A7B3D579918}" type="presParOf" srcId="{CC1218E5-CB2F-43CD-A548-420B5BFC13B9}" destId="{D013D200-88F2-445A-9C88-668B86BDAD9E}" srcOrd="1" destOrd="0" presId="urn:microsoft.com/office/officeart/2024/3/layout/hArchList1"/>
    <dgm:cxn modelId="{26A2059F-EE2D-4BF7-AAEE-4CDDB38DE1BF}" type="presParOf" srcId="{45636D82-A8CE-4310-9DE1-A310F1B43F0A}" destId="{966800F4-5A20-4F5F-93FD-1E77E519315A}" srcOrd="3" destOrd="0" presId="urn:microsoft.com/office/officeart/2024/3/layout/hArchList1"/>
    <dgm:cxn modelId="{FB05C219-1DA4-4C0C-9200-7247714FFD3E}" type="presParOf" srcId="{45636D82-A8CE-4310-9DE1-A310F1B43F0A}" destId="{D4418A17-5D1F-4830-9977-BDB23F5D240B}" srcOrd="4" destOrd="0" presId="urn:microsoft.com/office/officeart/2024/3/layout/hArchList1"/>
    <dgm:cxn modelId="{32FF1A6B-8916-41C0-A76B-0BDF2C002917}" type="presParOf" srcId="{D4418A17-5D1F-4830-9977-BDB23F5D240B}" destId="{B1CDD2D6-8858-48A3-A505-7E8D9A0225B9}" srcOrd="0" destOrd="0" presId="urn:microsoft.com/office/officeart/2024/3/layout/hArchList1"/>
    <dgm:cxn modelId="{D0750DA2-CBA6-4C9E-A020-3142117797AA}" type="presParOf" srcId="{D4418A17-5D1F-4830-9977-BDB23F5D240B}" destId="{8FC08A34-326E-4E49-9766-54F0839AD0B9}" srcOrd="1" destOrd="0" presId="urn:microsoft.com/office/officeart/2024/3/layout/hArchList1"/>
    <dgm:cxn modelId="{C3EBBB73-8AD2-428A-BA7B-71F47D36B2B1}" type="presParOf" srcId="{45636D82-A8CE-4310-9DE1-A310F1B43F0A}" destId="{C5776202-7FA9-4087-95EA-165A76983BB1}" srcOrd="5" destOrd="0" presId="urn:microsoft.com/office/officeart/2024/3/layout/hArchList1"/>
    <dgm:cxn modelId="{09907BAF-7DF9-408C-B571-C4B3A4545B0E}" type="presParOf" srcId="{45636D82-A8CE-4310-9DE1-A310F1B43F0A}" destId="{AEA17485-7869-4122-AB0C-0FF04CA2FAF3}" srcOrd="6" destOrd="0" presId="urn:microsoft.com/office/officeart/2024/3/layout/hArchList1"/>
    <dgm:cxn modelId="{D50017C1-74C1-4C62-99D5-08BCE7C20588}" type="presParOf" srcId="{AEA17485-7869-4122-AB0C-0FF04CA2FAF3}" destId="{2D936B39-55F9-4C2D-9EFB-D5DC127120FA}" srcOrd="0" destOrd="0" presId="urn:microsoft.com/office/officeart/2024/3/layout/hArchList1"/>
    <dgm:cxn modelId="{4B969EE8-AAFA-41BD-969B-C63C6C442006}" type="presParOf" srcId="{AEA17485-7869-4122-AB0C-0FF04CA2FAF3}" destId="{0E42D060-BAC6-43FA-8425-39A71BC357B8}"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83367-29D3-4AE2-A377-1A0F9D966928}">
      <dsp:nvSpPr>
        <dsp:cNvPr id="0" name=""/>
        <dsp:cNvSpPr/>
      </dsp:nvSpPr>
      <dsp:spPr>
        <a:xfrm>
          <a:off x="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Overview of Google Cloud</a:t>
          </a:r>
        </a:p>
      </dsp:txBody>
      <dsp:txXfrm>
        <a:off x="0" y="0"/>
        <a:ext cx="2512063" cy="604600"/>
      </dsp:txXfrm>
    </dsp:sp>
    <dsp:sp modelId="{E81C6BCA-F088-4225-A6F6-5C708C0B84E7}">
      <dsp:nvSpPr>
        <dsp:cNvPr id="0" name=""/>
        <dsp:cNvSpPr/>
      </dsp:nvSpPr>
      <dsp:spPr>
        <a:xfrm>
          <a:off x="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This presentation highlighted the essential aspects of Google Cloud, showcasing its core services and functionalities.</a:t>
          </a:r>
        </a:p>
      </dsp:txBody>
      <dsp:txXfrm>
        <a:off x="0" y="604600"/>
        <a:ext cx="2512063" cy="1901100"/>
      </dsp:txXfrm>
    </dsp:sp>
    <dsp:sp modelId="{147FD52E-5638-47B7-9B53-392CD9F18E38}">
      <dsp:nvSpPr>
        <dsp:cNvPr id="0" name=""/>
        <dsp:cNvSpPr/>
      </dsp:nvSpPr>
      <dsp:spPr>
        <a:xfrm>
          <a:off x="276327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Security Features</a:t>
          </a:r>
        </a:p>
      </dsp:txBody>
      <dsp:txXfrm>
        <a:off x="2763270" y="0"/>
        <a:ext cx="2512063" cy="604600"/>
      </dsp:txXfrm>
    </dsp:sp>
    <dsp:sp modelId="{D013D200-88F2-445A-9C88-668B86BDAD9E}">
      <dsp:nvSpPr>
        <dsp:cNvPr id="0" name=""/>
        <dsp:cNvSpPr/>
      </dsp:nvSpPr>
      <dsp:spPr>
        <a:xfrm>
          <a:off x="276327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the security features of Google Cloud is vital for protecting data and applications in the cloud.</a:t>
          </a:r>
        </a:p>
      </dsp:txBody>
      <dsp:txXfrm>
        <a:off x="2763270" y="604600"/>
        <a:ext cx="2512063" cy="1901100"/>
      </dsp:txXfrm>
    </dsp:sp>
    <dsp:sp modelId="{B1CDD2D6-8858-48A3-A505-7E8D9A0225B9}">
      <dsp:nvSpPr>
        <dsp:cNvPr id="0" name=""/>
        <dsp:cNvSpPr/>
      </dsp:nvSpPr>
      <dsp:spPr>
        <a:xfrm>
          <a:off x="5526540"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Management Tools</a:t>
          </a:r>
        </a:p>
      </dsp:txBody>
      <dsp:txXfrm>
        <a:off x="5526540" y="0"/>
        <a:ext cx="2512063" cy="604600"/>
      </dsp:txXfrm>
    </dsp:sp>
    <dsp:sp modelId="{8FC08A34-326E-4E49-9766-54F0839AD0B9}">
      <dsp:nvSpPr>
        <dsp:cNvPr id="0" name=""/>
        <dsp:cNvSpPr/>
      </dsp:nvSpPr>
      <dsp:spPr>
        <a:xfrm>
          <a:off x="5526540"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Google Cloud offers various management tools that aid users in managing resources and optimizing performance effectively.</a:t>
          </a:r>
        </a:p>
      </dsp:txBody>
      <dsp:txXfrm>
        <a:off x="5526540" y="604600"/>
        <a:ext cx="2512063" cy="1901100"/>
      </dsp:txXfrm>
    </dsp:sp>
    <dsp:sp modelId="{2D936B39-55F9-4C2D-9EFB-D5DC127120FA}">
      <dsp:nvSpPr>
        <dsp:cNvPr id="0" name=""/>
        <dsp:cNvSpPr/>
      </dsp:nvSpPr>
      <dsp:spPr>
        <a:xfrm>
          <a:off x="8289811" y="0"/>
          <a:ext cx="2512063" cy="604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Real-World Applications</a:t>
          </a:r>
        </a:p>
      </dsp:txBody>
      <dsp:txXfrm>
        <a:off x="8289811" y="0"/>
        <a:ext cx="2512063" cy="604600"/>
      </dsp:txXfrm>
    </dsp:sp>
    <dsp:sp modelId="{0E42D060-BAC6-43FA-8425-39A71BC357B8}">
      <dsp:nvSpPr>
        <dsp:cNvPr id="0" name=""/>
        <dsp:cNvSpPr/>
      </dsp:nvSpPr>
      <dsp:spPr>
        <a:xfrm>
          <a:off x="8289811" y="604600"/>
          <a:ext cx="2512063" cy="1901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Real-world applications of Google Cloud demonstrate its versatility and effectiveness in various industries.</a:t>
          </a:r>
        </a:p>
      </dsp:txBody>
      <dsp:txXfrm>
        <a:off x="8289811" y="604600"/>
        <a:ext cx="2512063" cy="1901100"/>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5DBD2-B46A-4B1E-AC64-5B28893B26B1}" type="datetimeFigureOut">
              <a:rPr lang="en-IN" smtClean="0"/>
              <a:t>17-04-2025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1FDA6-CCED-4543-B94B-96C8FC9FD397}" type="slidenum">
              <a:rPr lang="en-IN" smtClean="0"/>
              <a:t>‹#›</a:t>
            </a:fld>
            <a:endParaRPr lang="en-IN"/>
          </a:p>
        </p:txBody>
      </p:sp>
    </p:spTree>
    <p:extLst>
      <p:ext uri="{BB962C8B-B14F-4D97-AF65-F5344CB8AC3E}">
        <p14:creationId xmlns:p14="http://schemas.microsoft.com/office/powerpoint/2010/main" val="4121847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
This presentation provides a comprehensive introduction to Google Cloud and modern cloud computing. We will cover everything from the basics of cloud computing to Google Cloud's core services, security, management tools, and real-world applications.
</a:t>
            </a:r>
          </a:p>
        </p:txBody>
      </p:sp>
      <p:sp>
        <p:nvSpPr>
          <p:cNvPr id="4" name="Slide Number Placeholder 3"/>
          <p:cNvSpPr>
            <a:spLocks noGrp="1"/>
          </p:cNvSpPr>
          <p:nvPr>
            <p:ph type="sldNum" sz="quarter" idx="5"/>
          </p:nvPr>
        </p:nvSpPr>
        <p:spPr/>
        <p:txBody>
          <a:bodyPr/>
          <a:lstStyle/>
          <a:p>
            <a:fld id="{7DDFAC8C-3EAC-4762-A212-97EC8001F24C}" type="slidenum">
              <a:rPr lang="en-IN" smtClean="0"/>
              <a:t>1</a:t>
            </a:fld>
            <a:endParaRPr lang="en-IN"/>
          </a:p>
        </p:txBody>
      </p:sp>
    </p:spTree>
    <p:extLst>
      <p:ext uri="{BB962C8B-B14F-4D97-AF65-F5344CB8AC3E}">
        <p14:creationId xmlns:p14="http://schemas.microsoft.com/office/powerpoint/2010/main" val="3990099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Google's networking services, such as Virtual Private Cloud (VPC), Cloud CDN, and Cloud DNS, ensure that applications can scale efficiently. They enhance performance and reliability for users.</a:t>
            </a:r>
          </a:p>
        </p:txBody>
      </p:sp>
      <p:sp>
        <p:nvSpPr>
          <p:cNvPr id="4" name="Slide Number Placeholder 3"/>
          <p:cNvSpPr>
            <a:spLocks noGrp="1"/>
          </p:cNvSpPr>
          <p:nvPr>
            <p:ph type="sldNum" sz="quarter" idx="5"/>
          </p:nvPr>
        </p:nvSpPr>
        <p:spPr/>
        <p:txBody>
          <a:bodyPr/>
          <a:lstStyle/>
          <a:p>
            <a:fld id="{7DDFAC8C-3EAC-4762-A212-97EC8001F24C}" type="slidenum">
              <a:rPr lang="en-IN" smtClean="0"/>
              <a:t>10</a:t>
            </a:fld>
            <a:endParaRPr lang="en-IN"/>
          </a:p>
        </p:txBody>
      </p:sp>
    </p:spTree>
    <p:extLst>
      <p:ext uri="{BB962C8B-B14F-4D97-AF65-F5344CB8AC3E}">
        <p14:creationId xmlns:p14="http://schemas.microsoft.com/office/powerpoint/2010/main" val="3887495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the cloud era, security is paramount. Google Cloud places significant emphasis on security features and compliance to protect user data and support industry regulations.</a:t>
            </a:r>
          </a:p>
        </p:txBody>
      </p:sp>
      <p:sp>
        <p:nvSpPr>
          <p:cNvPr id="4" name="Slide Number Placeholder 3"/>
          <p:cNvSpPr>
            <a:spLocks noGrp="1"/>
          </p:cNvSpPr>
          <p:nvPr>
            <p:ph type="sldNum" sz="quarter" idx="5"/>
          </p:nvPr>
        </p:nvSpPr>
        <p:spPr/>
        <p:txBody>
          <a:bodyPr/>
          <a:lstStyle/>
          <a:p>
            <a:fld id="{7DDFAC8C-3EAC-4762-A212-97EC8001F24C}" type="slidenum">
              <a:rPr lang="en-IN" smtClean="0"/>
              <a:t>11</a:t>
            </a:fld>
            <a:endParaRPr lang="en-IN"/>
          </a:p>
        </p:txBody>
      </p:sp>
    </p:spTree>
    <p:extLst>
      <p:ext uri="{BB962C8B-B14F-4D97-AF65-F5344CB8AC3E}">
        <p14:creationId xmlns:p14="http://schemas.microsoft.com/office/powerpoint/2010/main" val="200749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implements strong security features, including encryption, identity management, and monitoring tools. Following best practices helps organizations enhance their security posture.</a:t>
            </a:r>
          </a:p>
        </p:txBody>
      </p:sp>
      <p:sp>
        <p:nvSpPr>
          <p:cNvPr id="4" name="Slide Number Placeholder 3"/>
          <p:cNvSpPr>
            <a:spLocks noGrp="1"/>
          </p:cNvSpPr>
          <p:nvPr>
            <p:ph type="sldNum" sz="quarter" idx="5"/>
          </p:nvPr>
        </p:nvSpPr>
        <p:spPr/>
        <p:txBody>
          <a:bodyPr/>
          <a:lstStyle/>
          <a:p>
            <a:fld id="{7DDFAC8C-3EAC-4762-A212-97EC8001F24C}" type="slidenum">
              <a:rPr lang="en-IN" smtClean="0"/>
              <a:t>12</a:t>
            </a:fld>
            <a:endParaRPr lang="en-IN"/>
          </a:p>
        </p:txBody>
      </p:sp>
    </p:spTree>
    <p:extLst>
      <p:ext uri="{BB962C8B-B14F-4D97-AF65-F5344CB8AC3E}">
        <p14:creationId xmlns:p14="http://schemas.microsoft.com/office/powerpoint/2010/main" val="191748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adheres to various global compliance standards, ensuring that organizations can trust their data management practices. This compliance is crucial for industries with strict regulatory requirements.</a:t>
            </a:r>
          </a:p>
        </p:txBody>
      </p:sp>
      <p:sp>
        <p:nvSpPr>
          <p:cNvPr id="4" name="Slide Number Placeholder 3"/>
          <p:cNvSpPr>
            <a:spLocks noGrp="1"/>
          </p:cNvSpPr>
          <p:nvPr>
            <p:ph type="sldNum" sz="quarter" idx="5"/>
          </p:nvPr>
        </p:nvSpPr>
        <p:spPr/>
        <p:txBody>
          <a:bodyPr/>
          <a:lstStyle/>
          <a:p>
            <a:fld id="{7DDFAC8C-3EAC-4762-A212-97EC8001F24C}" type="slidenum">
              <a:rPr lang="en-IN" smtClean="0"/>
              <a:t>13</a:t>
            </a:fld>
            <a:endParaRPr lang="en-IN"/>
          </a:p>
        </p:txBody>
      </p:sp>
    </p:spTree>
    <p:extLst>
      <p:ext uri="{BB962C8B-B14F-4D97-AF65-F5344CB8AC3E}">
        <p14:creationId xmlns:p14="http://schemas.microsoft.com/office/powerpoint/2010/main" val="317760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Cloud's Identity and Access Management (IAM) allows organizations to control who can access resources. IAM policies help enforce security by ensuring that users have the appropriate permissions.</a:t>
            </a:r>
          </a:p>
        </p:txBody>
      </p:sp>
      <p:sp>
        <p:nvSpPr>
          <p:cNvPr id="4" name="Slide Number Placeholder 3"/>
          <p:cNvSpPr>
            <a:spLocks noGrp="1"/>
          </p:cNvSpPr>
          <p:nvPr>
            <p:ph type="sldNum" sz="quarter" idx="5"/>
          </p:nvPr>
        </p:nvSpPr>
        <p:spPr/>
        <p:txBody>
          <a:bodyPr/>
          <a:lstStyle/>
          <a:p>
            <a:fld id="{7DDFAC8C-3EAC-4762-A212-97EC8001F24C}" type="slidenum">
              <a:rPr lang="en-IN" smtClean="0"/>
              <a:t>14</a:t>
            </a:fld>
            <a:endParaRPr lang="en-IN"/>
          </a:p>
        </p:txBody>
      </p:sp>
    </p:spTree>
    <p:extLst>
      <p:ext uri="{BB962C8B-B14F-4D97-AF65-F5344CB8AC3E}">
        <p14:creationId xmlns:p14="http://schemas.microsoft.com/office/powerpoint/2010/main" val="213180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Effective management and monitoring are vital for maintaining performance and reliability in cloud environments. Google Cloud provides several tools to aid in these areas.</a:t>
            </a:r>
          </a:p>
        </p:txBody>
      </p:sp>
      <p:sp>
        <p:nvSpPr>
          <p:cNvPr id="4" name="Slide Number Placeholder 3"/>
          <p:cNvSpPr>
            <a:spLocks noGrp="1"/>
          </p:cNvSpPr>
          <p:nvPr>
            <p:ph type="sldNum" sz="quarter" idx="5"/>
          </p:nvPr>
        </p:nvSpPr>
        <p:spPr/>
        <p:txBody>
          <a:bodyPr/>
          <a:lstStyle/>
          <a:p>
            <a:fld id="{7DDFAC8C-3EAC-4762-A212-97EC8001F24C}" type="slidenum">
              <a:rPr lang="en-IN" smtClean="0"/>
              <a:t>15</a:t>
            </a:fld>
            <a:endParaRPr lang="en-IN"/>
          </a:p>
        </p:txBody>
      </p:sp>
    </p:spTree>
    <p:extLst>
      <p:ext uri="{BB962C8B-B14F-4D97-AF65-F5344CB8AC3E}">
        <p14:creationId xmlns:p14="http://schemas.microsoft.com/office/powerpoint/2010/main" val="296908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Google Cloud Console is a web-based interface that allows users to manage their cloud resources easily. It provides an intuitive experience for monitoring and controlling applications and services.</a:t>
            </a:r>
          </a:p>
        </p:txBody>
      </p:sp>
      <p:sp>
        <p:nvSpPr>
          <p:cNvPr id="4" name="Slide Number Placeholder 3"/>
          <p:cNvSpPr>
            <a:spLocks noGrp="1"/>
          </p:cNvSpPr>
          <p:nvPr>
            <p:ph type="sldNum" sz="quarter" idx="5"/>
          </p:nvPr>
        </p:nvSpPr>
        <p:spPr/>
        <p:txBody>
          <a:bodyPr/>
          <a:lstStyle/>
          <a:p>
            <a:fld id="{7DDFAC8C-3EAC-4762-A212-97EC8001F24C}" type="slidenum">
              <a:rPr lang="en-IN" smtClean="0"/>
              <a:t>16</a:t>
            </a:fld>
            <a:endParaRPr lang="en-IN"/>
          </a:p>
        </p:txBody>
      </p:sp>
    </p:spTree>
    <p:extLst>
      <p:ext uri="{BB962C8B-B14F-4D97-AF65-F5344CB8AC3E}">
        <p14:creationId xmlns:p14="http://schemas.microsoft.com/office/powerpoint/2010/main" val="3324172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offers monitoring and logging tools to track performance metrics and log events. These tools are essential for diagnosing issues and optimizing applications.</a:t>
            </a:r>
          </a:p>
        </p:txBody>
      </p:sp>
      <p:sp>
        <p:nvSpPr>
          <p:cNvPr id="4" name="Slide Number Placeholder 3"/>
          <p:cNvSpPr>
            <a:spLocks noGrp="1"/>
          </p:cNvSpPr>
          <p:nvPr>
            <p:ph type="sldNum" sz="quarter" idx="5"/>
          </p:nvPr>
        </p:nvSpPr>
        <p:spPr/>
        <p:txBody>
          <a:bodyPr/>
          <a:lstStyle/>
          <a:p>
            <a:fld id="{7DDFAC8C-3EAC-4762-A212-97EC8001F24C}" type="slidenum">
              <a:rPr lang="en-IN" smtClean="0"/>
              <a:t>17</a:t>
            </a:fld>
            <a:endParaRPr lang="en-IN"/>
          </a:p>
        </p:txBody>
      </p:sp>
    </p:spTree>
    <p:extLst>
      <p:ext uri="{BB962C8B-B14F-4D97-AF65-F5344CB8AC3E}">
        <p14:creationId xmlns:p14="http://schemas.microsoft.com/office/powerpoint/2010/main" val="219425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Cloud Deployment Manager enables users to create and manage cloud resources with configuration files. This tool simplifies resource management and deployment processes.</a:t>
            </a:r>
          </a:p>
        </p:txBody>
      </p:sp>
      <p:sp>
        <p:nvSpPr>
          <p:cNvPr id="4" name="Slide Number Placeholder 3"/>
          <p:cNvSpPr>
            <a:spLocks noGrp="1"/>
          </p:cNvSpPr>
          <p:nvPr>
            <p:ph type="sldNum" sz="quarter" idx="5"/>
          </p:nvPr>
        </p:nvSpPr>
        <p:spPr/>
        <p:txBody>
          <a:bodyPr/>
          <a:lstStyle/>
          <a:p>
            <a:fld id="{7DDFAC8C-3EAC-4762-A212-97EC8001F24C}" type="slidenum">
              <a:rPr lang="en-IN" smtClean="0"/>
              <a:t>18</a:t>
            </a:fld>
            <a:endParaRPr lang="en-IN"/>
          </a:p>
        </p:txBody>
      </p:sp>
    </p:spTree>
    <p:extLst>
      <p:ext uri="{BB962C8B-B14F-4D97-AF65-F5344CB8AC3E}">
        <p14:creationId xmlns:p14="http://schemas.microsoft.com/office/powerpoint/2010/main" val="1699675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Understanding how organizations utilize Google Cloud can provide valuable insights. We will examine successful case studies and explore applications across various industries.</a:t>
            </a:r>
          </a:p>
        </p:txBody>
      </p:sp>
      <p:sp>
        <p:nvSpPr>
          <p:cNvPr id="4" name="Slide Number Placeholder 3"/>
          <p:cNvSpPr>
            <a:spLocks noGrp="1"/>
          </p:cNvSpPr>
          <p:nvPr>
            <p:ph type="sldNum" sz="quarter" idx="5"/>
          </p:nvPr>
        </p:nvSpPr>
        <p:spPr/>
        <p:txBody>
          <a:bodyPr/>
          <a:lstStyle/>
          <a:p>
            <a:fld id="{7DDFAC8C-3EAC-4762-A212-97EC8001F24C}" type="slidenum">
              <a:rPr lang="en-IN" smtClean="0"/>
              <a:t>19</a:t>
            </a:fld>
            <a:endParaRPr lang="en-IN"/>
          </a:p>
        </p:txBody>
      </p:sp>
    </p:spTree>
    <p:extLst>
      <p:ext uri="{BB962C8B-B14F-4D97-AF65-F5344CB8AC3E}">
        <p14:creationId xmlns:p14="http://schemas.microsoft.com/office/powerpoint/2010/main" val="278536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begin by introducing Google Cloud and explaining the fundamentals of cloud computing, including its history and benefits. Next, we will explore core Google Cloud services, focusing on compute, storage, and networking offerings. We will also cover security and compliance measures, management tools, and conclude with case studies showcasing innovative applications.</a:t>
            </a:r>
          </a:p>
        </p:txBody>
      </p:sp>
      <p:sp>
        <p:nvSpPr>
          <p:cNvPr id="4" name="Slide Number Placeholder 3"/>
          <p:cNvSpPr>
            <a:spLocks noGrp="1"/>
          </p:cNvSpPr>
          <p:nvPr>
            <p:ph type="sldNum" sz="quarter" idx="5"/>
          </p:nvPr>
        </p:nvSpPr>
        <p:spPr/>
        <p:txBody>
          <a:bodyPr/>
          <a:lstStyle/>
          <a:p>
            <a:fld id="{7DDFAC8C-3EAC-4762-A212-97EC8001F24C}" type="slidenum">
              <a:rPr lang="en-IN" smtClean="0"/>
              <a:t>2</a:t>
            </a:fld>
            <a:endParaRPr lang="en-IN"/>
          </a:p>
        </p:txBody>
      </p:sp>
    </p:spTree>
    <p:extLst>
      <p:ext uri="{BB962C8B-B14F-4D97-AF65-F5344CB8AC3E}">
        <p14:creationId xmlns:p14="http://schemas.microsoft.com/office/powerpoint/2010/main" val="4203104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Many major companies have successfully implemented Google Cloud solutions to enhance their operations. These case studies highlight the capabilities and benefits of using Google Cloud.</a:t>
            </a:r>
          </a:p>
        </p:txBody>
      </p:sp>
      <p:sp>
        <p:nvSpPr>
          <p:cNvPr id="4" name="Slide Number Placeholder 3"/>
          <p:cNvSpPr>
            <a:spLocks noGrp="1"/>
          </p:cNvSpPr>
          <p:nvPr>
            <p:ph type="sldNum" sz="quarter" idx="5"/>
          </p:nvPr>
        </p:nvSpPr>
        <p:spPr/>
        <p:txBody>
          <a:bodyPr/>
          <a:lstStyle/>
          <a:p>
            <a:fld id="{7DDFAC8C-3EAC-4762-A212-97EC8001F24C}" type="slidenum">
              <a:rPr lang="en-IN" smtClean="0"/>
              <a:t>20</a:t>
            </a:fld>
            <a:endParaRPr lang="en-IN"/>
          </a:p>
        </p:txBody>
      </p:sp>
    </p:spTree>
    <p:extLst>
      <p:ext uri="{BB962C8B-B14F-4D97-AF65-F5344CB8AC3E}">
        <p14:creationId xmlns:p14="http://schemas.microsoft.com/office/powerpoint/2010/main" val="2167031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Different industries leverage Google Cloud for unique applications. From healthcare to finance, these use cases demonstrate the versatility of cloud solutions in addressing specific challenges.</a:t>
            </a:r>
          </a:p>
        </p:txBody>
      </p:sp>
      <p:sp>
        <p:nvSpPr>
          <p:cNvPr id="4" name="Slide Number Placeholder 3"/>
          <p:cNvSpPr>
            <a:spLocks noGrp="1"/>
          </p:cNvSpPr>
          <p:nvPr>
            <p:ph type="sldNum" sz="quarter" idx="5"/>
          </p:nvPr>
        </p:nvSpPr>
        <p:spPr/>
        <p:txBody>
          <a:bodyPr/>
          <a:lstStyle/>
          <a:p>
            <a:fld id="{7DDFAC8C-3EAC-4762-A212-97EC8001F24C}" type="slidenum">
              <a:rPr lang="en-IN" smtClean="0"/>
              <a:t>21</a:t>
            </a:fld>
            <a:endParaRPr lang="en-IN"/>
          </a:p>
        </p:txBody>
      </p:sp>
    </p:spTree>
    <p:extLst>
      <p:ext uri="{BB962C8B-B14F-4D97-AF65-F5344CB8AC3E}">
        <p14:creationId xmlns:p14="http://schemas.microsoft.com/office/powerpoint/2010/main" val="106021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As technology evolves, Google Cloud continues to innovate, introducing new solutions to meet emerging needs. Staying informed on future trends is essential for maximizing cloud benefits.</a:t>
            </a:r>
          </a:p>
        </p:txBody>
      </p:sp>
      <p:sp>
        <p:nvSpPr>
          <p:cNvPr id="4" name="Slide Number Placeholder 3"/>
          <p:cNvSpPr>
            <a:spLocks noGrp="1"/>
          </p:cNvSpPr>
          <p:nvPr>
            <p:ph type="sldNum" sz="quarter" idx="5"/>
          </p:nvPr>
        </p:nvSpPr>
        <p:spPr/>
        <p:txBody>
          <a:bodyPr/>
          <a:lstStyle/>
          <a:p>
            <a:fld id="{7DDFAC8C-3EAC-4762-A212-97EC8001F24C}" type="slidenum">
              <a:rPr lang="en-IN" smtClean="0"/>
              <a:t>22</a:t>
            </a:fld>
            <a:endParaRPr lang="en-IN"/>
          </a:p>
        </p:txBody>
      </p:sp>
    </p:spTree>
    <p:extLst>
      <p:ext uri="{BB962C8B-B14F-4D97-AF65-F5344CB8AC3E}">
        <p14:creationId xmlns:p14="http://schemas.microsoft.com/office/powerpoint/2010/main" val="3438573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summary, this presentation provided an overview of Google Cloud, its core services, security features, management tools, and real-world applications. Understanding these elements is crucial for leveraging modern cloud computing effectively.</a:t>
            </a:r>
          </a:p>
        </p:txBody>
      </p:sp>
      <p:sp>
        <p:nvSpPr>
          <p:cNvPr id="4" name="Slide Number Placeholder 3"/>
          <p:cNvSpPr>
            <a:spLocks noGrp="1"/>
          </p:cNvSpPr>
          <p:nvPr>
            <p:ph type="sldNum" sz="quarter" idx="5"/>
          </p:nvPr>
        </p:nvSpPr>
        <p:spPr/>
        <p:txBody>
          <a:bodyPr/>
          <a:lstStyle/>
          <a:p>
            <a:fld id="{7DDFAC8C-3EAC-4762-A212-97EC8001F24C}" type="slidenum">
              <a:rPr lang="en-IN" smtClean="0"/>
              <a:t>23</a:t>
            </a:fld>
            <a:endParaRPr lang="en-IN"/>
          </a:p>
        </p:txBody>
      </p:sp>
    </p:spTree>
    <p:extLst>
      <p:ext uri="{BB962C8B-B14F-4D97-AF65-F5344CB8AC3E}">
        <p14:creationId xmlns:p14="http://schemas.microsoft.com/office/powerpoint/2010/main" val="491643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is a powerful platform that offers a range of services for businesses and developers. Understanding its foundations will help us appreciate how it fits within the larger cloud computing ecosystem.</a:t>
            </a:r>
          </a:p>
        </p:txBody>
      </p:sp>
      <p:sp>
        <p:nvSpPr>
          <p:cNvPr id="4" name="Slide Number Placeholder 3"/>
          <p:cNvSpPr>
            <a:spLocks noGrp="1"/>
          </p:cNvSpPr>
          <p:nvPr>
            <p:ph type="sldNum" sz="quarter" idx="5"/>
          </p:nvPr>
        </p:nvSpPr>
        <p:spPr/>
        <p:txBody>
          <a:bodyPr/>
          <a:lstStyle/>
          <a:p>
            <a:fld id="{7DDFAC8C-3EAC-4762-A212-97EC8001F24C}" type="slidenum">
              <a:rPr lang="en-IN" smtClean="0"/>
              <a:t>3</a:t>
            </a:fld>
            <a:endParaRPr lang="en-IN"/>
          </a:p>
        </p:txBody>
      </p:sp>
    </p:spTree>
    <p:extLst>
      <p:ext uri="{BB962C8B-B14F-4D97-AF65-F5344CB8AC3E}">
        <p14:creationId xmlns:p14="http://schemas.microsoft.com/office/powerpoint/2010/main" val="1588096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computing allows users to store, manage, and process data over the internet instead of local servers. It offers flexibility, scalability, and cost efficiency, making it an essential component for modern businesses.</a:t>
            </a:r>
          </a:p>
        </p:txBody>
      </p:sp>
      <p:sp>
        <p:nvSpPr>
          <p:cNvPr id="4" name="Slide Number Placeholder 3"/>
          <p:cNvSpPr>
            <a:spLocks noGrp="1"/>
          </p:cNvSpPr>
          <p:nvPr>
            <p:ph type="sldNum" sz="quarter" idx="5"/>
          </p:nvPr>
        </p:nvSpPr>
        <p:spPr/>
        <p:txBody>
          <a:bodyPr/>
          <a:lstStyle/>
          <a:p>
            <a:fld id="{7DDFAC8C-3EAC-4762-A212-97EC8001F24C}" type="slidenum">
              <a:rPr lang="en-IN" smtClean="0"/>
              <a:t>4</a:t>
            </a:fld>
            <a:endParaRPr lang="en-IN"/>
          </a:p>
        </p:txBody>
      </p:sp>
    </p:spTree>
    <p:extLst>
      <p:ext uri="{BB962C8B-B14F-4D97-AF65-F5344CB8AC3E}">
        <p14:creationId xmlns:p14="http://schemas.microsoft.com/office/powerpoint/2010/main" val="293785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has evolved significantly since its inception. Launched in 2008, it has grown to offer a comprehensive suite of cloud services, reflecting the needs of developers and enterprises around the globe.</a:t>
            </a:r>
          </a:p>
        </p:txBody>
      </p:sp>
      <p:sp>
        <p:nvSpPr>
          <p:cNvPr id="4" name="Slide Number Placeholder 3"/>
          <p:cNvSpPr>
            <a:spLocks noGrp="1"/>
          </p:cNvSpPr>
          <p:nvPr>
            <p:ph type="sldNum" sz="quarter" idx="5"/>
          </p:nvPr>
        </p:nvSpPr>
        <p:spPr/>
        <p:txBody>
          <a:bodyPr/>
          <a:lstStyle/>
          <a:p>
            <a:fld id="{7DDFAC8C-3EAC-4762-A212-97EC8001F24C}" type="slidenum">
              <a:rPr lang="en-IN" smtClean="0"/>
              <a:t>5</a:t>
            </a:fld>
            <a:endParaRPr lang="en-IN"/>
          </a:p>
        </p:txBody>
      </p:sp>
    </p:spTree>
    <p:extLst>
      <p:ext uri="{BB962C8B-B14F-4D97-AF65-F5344CB8AC3E}">
        <p14:creationId xmlns:p14="http://schemas.microsoft.com/office/powerpoint/2010/main" val="167351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provides numerous advantages, including high performance, security features, and integration with advanced analytics. These benefits empower organizations to innovate and scale with confidence.</a:t>
            </a:r>
          </a:p>
        </p:txBody>
      </p:sp>
      <p:sp>
        <p:nvSpPr>
          <p:cNvPr id="4" name="Slide Number Placeholder 3"/>
          <p:cNvSpPr>
            <a:spLocks noGrp="1"/>
          </p:cNvSpPr>
          <p:nvPr>
            <p:ph type="sldNum" sz="quarter" idx="5"/>
          </p:nvPr>
        </p:nvSpPr>
        <p:spPr/>
        <p:txBody>
          <a:bodyPr/>
          <a:lstStyle/>
          <a:p>
            <a:fld id="{7DDFAC8C-3EAC-4762-A212-97EC8001F24C}" type="slidenum">
              <a:rPr lang="en-IN" smtClean="0"/>
              <a:t>6</a:t>
            </a:fld>
            <a:endParaRPr lang="en-IN"/>
          </a:p>
        </p:txBody>
      </p:sp>
    </p:spTree>
    <p:extLst>
      <p:ext uri="{BB962C8B-B14F-4D97-AF65-F5344CB8AC3E}">
        <p14:creationId xmlns:p14="http://schemas.microsoft.com/office/powerpoint/2010/main" val="227423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breadth of services offered by Google Cloud is essential for developers and companies. Understanding these core services is crucial for leveraging cloud technology effectively.</a:t>
            </a:r>
          </a:p>
        </p:txBody>
      </p:sp>
      <p:sp>
        <p:nvSpPr>
          <p:cNvPr id="4" name="Slide Number Placeholder 3"/>
          <p:cNvSpPr>
            <a:spLocks noGrp="1"/>
          </p:cNvSpPr>
          <p:nvPr>
            <p:ph type="sldNum" sz="quarter" idx="5"/>
          </p:nvPr>
        </p:nvSpPr>
        <p:spPr/>
        <p:txBody>
          <a:bodyPr/>
          <a:lstStyle/>
          <a:p>
            <a:fld id="{7DDFAC8C-3EAC-4762-A212-97EC8001F24C}" type="slidenum">
              <a:rPr lang="en-IN" smtClean="0"/>
              <a:t>7</a:t>
            </a:fld>
            <a:endParaRPr lang="en-IN"/>
          </a:p>
        </p:txBody>
      </p:sp>
    </p:spTree>
    <p:extLst>
      <p:ext uri="{BB962C8B-B14F-4D97-AF65-F5344CB8AC3E}">
        <p14:creationId xmlns:p14="http://schemas.microsoft.com/office/powerpoint/2010/main" val="2756870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Compute Engine allows users to create and run virtual machines on Google's infrastructure. It offers flexibility in configuration, with options for different operating systems and machine types.</a:t>
            </a:r>
          </a:p>
        </p:txBody>
      </p:sp>
      <p:sp>
        <p:nvSpPr>
          <p:cNvPr id="4" name="Slide Number Placeholder 3"/>
          <p:cNvSpPr>
            <a:spLocks noGrp="1"/>
          </p:cNvSpPr>
          <p:nvPr>
            <p:ph type="sldNum" sz="quarter" idx="5"/>
          </p:nvPr>
        </p:nvSpPr>
        <p:spPr/>
        <p:txBody>
          <a:bodyPr/>
          <a:lstStyle/>
          <a:p>
            <a:fld id="{7DDFAC8C-3EAC-4762-A212-97EC8001F24C}" type="slidenum">
              <a:rPr lang="en-IN" smtClean="0"/>
              <a:t>8</a:t>
            </a:fld>
            <a:endParaRPr lang="en-IN"/>
          </a:p>
        </p:txBody>
      </p:sp>
    </p:spTree>
    <p:extLst>
      <p:ext uri="{BB962C8B-B14F-4D97-AF65-F5344CB8AC3E}">
        <p14:creationId xmlns:p14="http://schemas.microsoft.com/office/powerpoint/2010/main" val="405005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Google Cloud provides robust storage options, including Google Cloud Storage for object storage and BigQuery for data analytics. These solutions cater to various data management needs.</a:t>
            </a:r>
          </a:p>
        </p:txBody>
      </p:sp>
      <p:sp>
        <p:nvSpPr>
          <p:cNvPr id="4" name="Slide Number Placeholder 3"/>
          <p:cNvSpPr>
            <a:spLocks noGrp="1"/>
          </p:cNvSpPr>
          <p:nvPr>
            <p:ph type="sldNum" sz="quarter" idx="5"/>
          </p:nvPr>
        </p:nvSpPr>
        <p:spPr/>
        <p:txBody>
          <a:bodyPr/>
          <a:lstStyle/>
          <a:p>
            <a:fld id="{7DDFAC8C-3EAC-4762-A212-97EC8001F24C}" type="slidenum">
              <a:rPr lang="en-IN" smtClean="0"/>
              <a:t>9</a:t>
            </a:fld>
            <a:endParaRPr lang="en-IN"/>
          </a:p>
        </p:txBody>
      </p:sp>
    </p:spTree>
    <p:extLst>
      <p:ext uri="{BB962C8B-B14F-4D97-AF65-F5344CB8AC3E}">
        <p14:creationId xmlns:p14="http://schemas.microsoft.com/office/powerpoint/2010/main" val="118054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8734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601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01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987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42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403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3246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9594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0924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753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4590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202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Cloud computing network">
            <a:extLst>
              <a:ext uri="{FF2B5EF4-FFF2-40B4-BE49-F238E27FC236}">
                <a16:creationId xmlns:a16="http://schemas.microsoft.com/office/drawing/2014/main" id="{BC4254DE-22B5-4090-99F9-9D43EA6115F5}"/>
              </a:ext>
            </a:extLst>
          </p:cNvPr>
          <p:cNvPicPr>
            <a:picLocks noChangeAspect="1"/>
          </p:cNvPicPr>
          <p:nvPr/>
        </p:nvPicPr>
        <p:blipFill>
          <a:blip r:embed="rId3"/>
          <a:srcRect/>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6F8E908-5B8F-E6E1-8B7E-5F496A009B1F}"/>
              </a:ext>
            </a:extLst>
          </p:cNvPr>
          <p:cNvSpPr>
            <a:spLocks noGrp="1"/>
          </p:cNvSpPr>
          <p:nvPr>
            <p:ph type="ctrTitle"/>
          </p:nvPr>
        </p:nvSpPr>
        <p:spPr>
          <a:xfrm>
            <a:off x="804818" y="1562101"/>
            <a:ext cx="3905203" cy="2738530"/>
          </a:xfrm>
        </p:spPr>
        <p:txBody>
          <a:bodyPr anchor="t">
            <a:normAutofit/>
          </a:bodyPr>
          <a:lstStyle/>
          <a:p>
            <a:pPr>
              <a:lnSpc>
                <a:spcPct val="90000"/>
              </a:lnSpc>
            </a:pPr>
            <a:r>
              <a:rPr lang="en-IN" sz="3700"/>
              <a:t>Google Cloud Fundamentals: An Introduction to Modern Cloud Computing</a:t>
            </a:r>
          </a:p>
        </p:txBody>
      </p:sp>
      <p:sp>
        <p:nvSpPr>
          <p:cNvPr id="3" name="Subtitle 2">
            <a:extLst>
              <a:ext uri="{FF2B5EF4-FFF2-40B4-BE49-F238E27FC236}">
                <a16:creationId xmlns:a16="http://schemas.microsoft.com/office/drawing/2014/main" id="{AE36E3B4-06ED-0E0D-BBE8-EB6C67A21A71}"/>
              </a:ext>
            </a:extLst>
          </p:cNvPr>
          <p:cNvSpPr>
            <a:spLocks noGrp="1"/>
          </p:cNvSpPr>
          <p:nvPr>
            <p:ph type="subTitle" idx="1"/>
          </p:nvPr>
        </p:nvSpPr>
        <p:spPr>
          <a:xfrm>
            <a:off x="804818" y="4321622"/>
            <a:ext cx="3816351" cy="941832"/>
          </a:xfrm>
        </p:spPr>
        <p:txBody>
          <a:bodyPr>
            <a:normAutofit/>
          </a:bodyPr>
          <a:lstStyle/>
          <a:p>
            <a:pPr>
              <a:lnSpc>
                <a:spcPct val="120000"/>
              </a:lnSpc>
            </a:pPr>
            <a:r>
              <a:rPr lang="en-IN" sz="1500"/>
              <a:t>Exploring the basics and core services of cloud technology</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6301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CDD00-EDDF-3BB6-1CE8-42AFC4022737}"/>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Networking Services: VPC, Cloud CDN, and Cloud DNS</a:t>
            </a:r>
          </a:p>
        </p:txBody>
      </p:sp>
      <p:pic>
        <p:nvPicPr>
          <p:cNvPr id="5" name="Content Placeholder 4" descr="Cloud Computing Concept">
            <a:extLst>
              <a:ext uri="{FF2B5EF4-FFF2-40B4-BE49-F238E27FC236}">
                <a16:creationId xmlns:a16="http://schemas.microsoft.com/office/drawing/2014/main" id="{5D5F5415-2113-4CF5-9569-A689CD80D78A}"/>
              </a:ext>
            </a:extLst>
          </p:cNvPr>
          <p:cNvPicPr>
            <a:picLocks noGrp="1" noChangeAspect="1"/>
          </p:cNvPicPr>
          <p:nvPr>
            <p:ph sz="half" idx="1"/>
          </p:nvPr>
        </p:nvPicPr>
        <p:blipFill>
          <a:blip r:embed="rId3"/>
          <a:srcRect l="16023" r="22104"/>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9F81DF9-D095-4B59-D597-E6AE952C947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IN" sz="1400" b="1"/>
              <a:t>Virtual Private Cloud (VPC)</a:t>
            </a:r>
          </a:p>
          <a:p>
            <a:pPr marL="0" lvl="1" indent="0">
              <a:buNone/>
            </a:pPr>
            <a:r>
              <a:rPr lang="en-IN" sz="1400"/>
              <a:t>VPC provides a secure and isolated environment for applications, ensuring scalability and flexibility for cloud resources.</a:t>
            </a:r>
          </a:p>
          <a:p>
            <a:pPr marL="0" indent="0">
              <a:spcBef>
                <a:spcPts val="2500"/>
              </a:spcBef>
              <a:buNone/>
            </a:pPr>
            <a:r>
              <a:rPr lang="en-IN" sz="1400" b="1"/>
              <a:t>Cloud CDN</a:t>
            </a:r>
          </a:p>
          <a:p>
            <a:pPr marL="0" lvl="1" indent="0">
              <a:buNone/>
            </a:pPr>
            <a:r>
              <a:rPr lang="en-IN" sz="1400"/>
              <a:t>Cloud CDN caches content at strategically located edge servers, improving application performance and reducing latency for users.</a:t>
            </a:r>
          </a:p>
          <a:p>
            <a:pPr marL="0" indent="0">
              <a:spcBef>
                <a:spcPts val="2500"/>
              </a:spcBef>
              <a:buNone/>
            </a:pPr>
            <a:r>
              <a:rPr lang="en-IN" sz="1400" b="1"/>
              <a:t>Cloud DNS</a:t>
            </a:r>
          </a:p>
          <a:p>
            <a:pPr marL="0" lvl="1" indent="0">
              <a:buNone/>
            </a:pPr>
            <a:r>
              <a:rPr lang="en-IN" sz="1400"/>
              <a:t>Cloud DNS offers reliable domain name resolution, enhancing application availability and performance for users worldwide.</a:t>
            </a:r>
          </a:p>
        </p:txBody>
      </p:sp>
    </p:spTree>
    <p:extLst>
      <p:ext uri="{BB962C8B-B14F-4D97-AF65-F5344CB8AC3E}">
        <p14:creationId xmlns:p14="http://schemas.microsoft.com/office/powerpoint/2010/main" val="2970978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842ACFD-1D2F-90CB-041C-9EF67350B4B4}"/>
              </a:ext>
            </a:extLst>
          </p:cNvPr>
          <p:cNvSpPr>
            <a:spLocks noGrp="1"/>
          </p:cNvSpPr>
          <p:nvPr>
            <p:ph type="ctrTitle"/>
          </p:nvPr>
        </p:nvSpPr>
        <p:spPr>
          <a:xfrm>
            <a:off x="559219" y="1115844"/>
            <a:ext cx="7680960" cy="4631911"/>
          </a:xfrm>
        </p:spPr>
        <p:txBody>
          <a:bodyPr anchor="b">
            <a:normAutofit/>
          </a:bodyPr>
          <a:lstStyle/>
          <a:p>
            <a:r>
              <a:rPr lang="en-IN" sz="6500"/>
              <a:t>Security and Compliance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628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277BF7C8-5A5D-4E54-9570-3EF38DEBFCD4}"/>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sz="3700"/>
              <a:t>Security Features and Best Practices</a:t>
            </a:r>
          </a:p>
        </p:txBody>
      </p:sp>
      <p:pic>
        <p:nvPicPr>
          <p:cNvPr id="5" name="Content Placeholder 4" descr="Cloud system security">
            <a:extLst>
              <a:ext uri="{FF2B5EF4-FFF2-40B4-BE49-F238E27FC236}">
                <a16:creationId xmlns:a16="http://schemas.microsoft.com/office/drawing/2014/main" id="{B5B2E406-FEA9-4A90-A099-2393B9CC1766}"/>
              </a:ext>
            </a:extLst>
          </p:cNvPr>
          <p:cNvPicPr>
            <a:picLocks noGrp="1" noChangeAspect="1"/>
          </p:cNvPicPr>
          <p:nvPr>
            <p:ph sz="half" idx="1"/>
          </p:nvPr>
        </p:nvPicPr>
        <p:blipFill>
          <a:blip r:embed="rId3"/>
          <a:srcRect l="2117" r="2" b="2"/>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468105D-FD37-0D40-AB65-849F727E23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Encryption</a:t>
            </a:r>
          </a:p>
          <a:p>
            <a:pPr marL="0" lvl="1" indent="0">
              <a:buNone/>
            </a:pPr>
            <a:r>
              <a:rPr lang="en-US" sz="1400"/>
              <a:t>Encryption is a critical security feature that protects data by converting it into a secure format that can only be read by authorized users.</a:t>
            </a:r>
          </a:p>
          <a:p>
            <a:pPr marL="0" indent="0">
              <a:spcBef>
                <a:spcPts val="2500"/>
              </a:spcBef>
              <a:buNone/>
            </a:pPr>
            <a:r>
              <a:rPr lang="en-US" sz="1400" b="1"/>
              <a:t>Identity Management</a:t>
            </a:r>
          </a:p>
          <a:p>
            <a:pPr marL="0" lvl="1" indent="0">
              <a:buNone/>
            </a:pPr>
            <a:r>
              <a:rPr lang="en-US" sz="1400"/>
              <a:t>Effective identity management ensures that only authorized users have access to sensitive data and systems, enhancing overall security.</a:t>
            </a:r>
          </a:p>
          <a:p>
            <a:pPr marL="0" indent="0">
              <a:spcBef>
                <a:spcPts val="2500"/>
              </a:spcBef>
              <a:buNone/>
            </a:pPr>
            <a:r>
              <a:rPr lang="en-US" sz="1400" b="1"/>
              <a:t>Monitoring Tools</a:t>
            </a:r>
          </a:p>
          <a:p>
            <a:pPr marL="0" lvl="1" indent="0">
              <a:buNone/>
            </a:pPr>
            <a:r>
              <a:rPr lang="en-US" sz="1400"/>
              <a:t>Monitoring tools track and analyze user activities and system performance, helping to identify potential security threats in real-time.</a:t>
            </a:r>
          </a:p>
          <a:p>
            <a:pPr marL="0" indent="0">
              <a:spcBef>
                <a:spcPts val="2500"/>
              </a:spcBef>
              <a:buNone/>
            </a:pPr>
            <a:r>
              <a:rPr lang="en-US" sz="1400" b="1"/>
              <a:t>Best Practices</a:t>
            </a:r>
          </a:p>
          <a:p>
            <a:pPr marL="0" lvl="1" indent="0">
              <a:buNone/>
            </a:pPr>
            <a:r>
              <a:rPr lang="en-US" sz="1400"/>
              <a:t>Following security best practices helps organizations strengthen their defenses against cyber threats and vulnerabilities.</a:t>
            </a:r>
            <a:endParaRPr lang="en-IN" sz="1400"/>
          </a:p>
        </p:txBody>
      </p:sp>
    </p:spTree>
    <p:extLst>
      <p:ext uri="{BB962C8B-B14F-4D97-AF65-F5344CB8AC3E}">
        <p14:creationId xmlns:p14="http://schemas.microsoft.com/office/powerpoint/2010/main" val="1749542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1AE0E-53CE-8D7E-DD0C-6C40C201466F}"/>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a:t>Compliance with Global Standards</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7FBB5E8A-40B9-4963-950C-B372C6D68569}"/>
              </a:ext>
            </a:extLst>
          </p:cNvPr>
          <p:cNvPicPr>
            <a:picLocks noGrp="1" noChangeAspect="1"/>
          </p:cNvPicPr>
          <p:nvPr>
            <p:ph sz="half" idx="1"/>
          </p:nvPr>
        </p:nvPicPr>
        <p:blipFill>
          <a:blip r:embed="rId3"/>
          <a:srcRect r="6735"/>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7CCDFD4-F1E0-26EC-898A-6014C52D5C8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Trust in Data Management</a:t>
            </a:r>
          </a:p>
          <a:p>
            <a:pPr marL="0" lvl="1" indent="0">
              <a:buNone/>
            </a:pPr>
            <a:r>
              <a:rPr lang="en-US" sz="1400"/>
              <a:t>Adhering to global compliance standards builds trust in data management practices among organizations and their clients.</a:t>
            </a:r>
          </a:p>
          <a:p>
            <a:pPr marL="0" indent="0">
              <a:spcBef>
                <a:spcPts val="2500"/>
              </a:spcBef>
              <a:buNone/>
            </a:pPr>
            <a:r>
              <a:rPr lang="en-US" sz="1400" b="1"/>
              <a:t>Importance for Regulated Industries</a:t>
            </a:r>
          </a:p>
          <a:p>
            <a:pPr marL="0" lvl="1" indent="0">
              <a:buNone/>
            </a:pPr>
            <a:r>
              <a:rPr lang="en-US" sz="1400"/>
              <a:t>Compliance with global standards is essential for industries with strict regulatory requirements, ensuring legal and ethical data handling.</a:t>
            </a:r>
            <a:endParaRPr lang="en-IN" sz="1400"/>
          </a:p>
        </p:txBody>
      </p:sp>
    </p:spTree>
    <p:extLst>
      <p:ext uri="{BB962C8B-B14F-4D97-AF65-F5344CB8AC3E}">
        <p14:creationId xmlns:p14="http://schemas.microsoft.com/office/powerpoint/2010/main" val="3425153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57B456-B164-A370-49FC-961A371C112C}"/>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Identity and Access Management</a:t>
            </a:r>
          </a:p>
        </p:txBody>
      </p:sp>
      <p:sp>
        <p:nvSpPr>
          <p:cNvPr id="4" name="Content Placeholder 3">
            <a:extLst>
              <a:ext uri="{FF2B5EF4-FFF2-40B4-BE49-F238E27FC236}">
                <a16:creationId xmlns:a16="http://schemas.microsoft.com/office/drawing/2014/main" id="{E626CE3E-A85E-F2EC-B0A8-99E945BB054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Access Control</a:t>
            </a:r>
          </a:p>
          <a:p>
            <a:pPr marL="0" lvl="1" indent="0">
              <a:buNone/>
            </a:pPr>
            <a:r>
              <a:rPr lang="en-US" sz="1400"/>
              <a:t>IAM enables organizations to define and manage who can access specific resources within their cloud environment.</a:t>
            </a:r>
          </a:p>
          <a:p>
            <a:pPr marL="0" indent="0">
              <a:spcBef>
                <a:spcPts val="2500"/>
              </a:spcBef>
              <a:buNone/>
            </a:pPr>
            <a:r>
              <a:rPr lang="en-US" sz="1400" b="1"/>
              <a:t>Security Enforcement</a:t>
            </a:r>
          </a:p>
          <a:p>
            <a:pPr marL="0" lvl="1" indent="0">
              <a:buNone/>
            </a:pPr>
            <a:r>
              <a:rPr lang="en-US" sz="1400"/>
              <a:t>IAM policies are essential for enforcing security by ensuring users only have permissions relevant to their roles.</a:t>
            </a:r>
          </a:p>
          <a:p>
            <a:pPr marL="0" indent="0">
              <a:spcBef>
                <a:spcPts val="2500"/>
              </a:spcBef>
              <a:buNone/>
            </a:pPr>
            <a:r>
              <a:rPr lang="en-US" sz="1400" b="1"/>
              <a:t>Resource Management</a:t>
            </a:r>
          </a:p>
          <a:p>
            <a:pPr marL="0" lvl="1" indent="0">
              <a:buNone/>
            </a:pPr>
            <a:r>
              <a:rPr lang="en-US" sz="1400"/>
              <a:t>With IAM, organizations can effectively manage access to cloud resources, enhancing overall security and operational efficiency.</a:t>
            </a:r>
            <a:endParaRPr lang="en-IN" sz="1400"/>
          </a:p>
        </p:txBody>
      </p:sp>
      <p:pic>
        <p:nvPicPr>
          <p:cNvPr id="5" name="Content Placeholder 4" descr="Secure Login Keypad">
            <a:extLst>
              <a:ext uri="{FF2B5EF4-FFF2-40B4-BE49-F238E27FC236}">
                <a16:creationId xmlns:a16="http://schemas.microsoft.com/office/drawing/2014/main" id="{BC2BB6B3-2C19-4E58-828B-8EC5CDF6EF76}"/>
              </a:ext>
            </a:extLst>
          </p:cNvPr>
          <p:cNvPicPr>
            <a:picLocks noGrp="1" noChangeAspect="1"/>
          </p:cNvPicPr>
          <p:nvPr>
            <p:ph sz="half" idx="1"/>
          </p:nvPr>
        </p:nvPicPr>
        <p:blipFill>
          <a:blip r:embed="rId3"/>
          <a:srcRect l="2385" r="13098"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155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AECE5D3-97A3-8CF8-3DDB-F4AF0266836F}"/>
              </a:ext>
            </a:extLst>
          </p:cNvPr>
          <p:cNvSpPr>
            <a:spLocks noGrp="1"/>
          </p:cNvSpPr>
          <p:nvPr>
            <p:ph type="ctrTitle"/>
          </p:nvPr>
        </p:nvSpPr>
        <p:spPr>
          <a:xfrm>
            <a:off x="559219" y="1115844"/>
            <a:ext cx="7680960" cy="4631911"/>
          </a:xfrm>
        </p:spPr>
        <p:txBody>
          <a:bodyPr anchor="b">
            <a:normAutofit/>
          </a:bodyPr>
          <a:lstStyle/>
          <a:p>
            <a:r>
              <a:rPr lang="en-IN" sz="6500"/>
              <a:t>Management and Monitoring Tools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13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3CF82-0EB1-7CF0-2BD2-E614634145E4}"/>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a:t>Google Cloud Console</a:t>
            </a:r>
          </a:p>
        </p:txBody>
      </p:sp>
      <p:sp>
        <p:nvSpPr>
          <p:cNvPr id="4" name="Content Placeholder 3">
            <a:extLst>
              <a:ext uri="{FF2B5EF4-FFF2-40B4-BE49-F238E27FC236}">
                <a16:creationId xmlns:a16="http://schemas.microsoft.com/office/drawing/2014/main" id="{2E68CEFC-E56D-8BA0-E852-16D3C21D04A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Web-Based Interface</a:t>
            </a:r>
          </a:p>
          <a:p>
            <a:pPr marL="0" lvl="1" indent="0">
              <a:buNone/>
            </a:pPr>
            <a:r>
              <a:rPr lang="en-US" sz="1400"/>
              <a:t>The Google Cloud Console offers a web-based interface that simplifies cloud resource management for users.</a:t>
            </a:r>
          </a:p>
          <a:p>
            <a:pPr marL="0" indent="0">
              <a:spcBef>
                <a:spcPts val="2500"/>
              </a:spcBef>
              <a:buNone/>
            </a:pPr>
            <a:r>
              <a:rPr lang="en-US" sz="1400" b="1"/>
              <a:t>Monitoring Applications</a:t>
            </a:r>
          </a:p>
          <a:p>
            <a:pPr marL="0" lvl="1" indent="0">
              <a:buNone/>
            </a:pPr>
            <a:r>
              <a:rPr lang="en-US" sz="1400"/>
              <a:t>Users can easily monitor their applications and services through the intuitive experience provided by the console.</a:t>
            </a:r>
          </a:p>
          <a:p>
            <a:pPr marL="0" indent="0">
              <a:spcBef>
                <a:spcPts val="2500"/>
              </a:spcBef>
              <a:buNone/>
            </a:pPr>
            <a:r>
              <a:rPr lang="en-US" sz="1400" b="1"/>
              <a:t>Controlling Services</a:t>
            </a:r>
          </a:p>
          <a:p>
            <a:pPr marL="0" lvl="1" indent="0">
              <a:buNone/>
            </a:pPr>
            <a:r>
              <a:rPr lang="en-US" sz="1400"/>
              <a:t>The console enables users to control various cloud services effectively, enhancing productivity and resource management.</a:t>
            </a:r>
            <a:endParaRPr lang="en-IN" sz="1400"/>
          </a:p>
        </p:txBody>
      </p:sp>
      <p:pic>
        <p:nvPicPr>
          <p:cNvPr id="5" name="Content Placeholder 4" descr="Financial graphs on a dark display">
            <a:extLst>
              <a:ext uri="{FF2B5EF4-FFF2-40B4-BE49-F238E27FC236}">
                <a16:creationId xmlns:a16="http://schemas.microsoft.com/office/drawing/2014/main" id="{21E0EA49-D758-4951-951F-37EA7CDB4C94}"/>
              </a:ext>
            </a:extLst>
          </p:cNvPr>
          <p:cNvPicPr>
            <a:picLocks noGrp="1" noChangeAspect="1"/>
          </p:cNvPicPr>
          <p:nvPr>
            <p:ph sz="half" idx="1"/>
          </p:nvPr>
        </p:nvPicPr>
        <p:blipFill>
          <a:blip r:embed="rId3"/>
          <a:srcRect l="21601" r="26894"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251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14B9D-E1C4-9681-82D9-E7C14239BA6B}"/>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400"/>
              <a:t>Cloud Monitoring and Logging</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4D5B265-04C4-4603-FC93-BA8F67D6900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spcBef>
                <a:spcPts val="2500"/>
              </a:spcBef>
              <a:buNone/>
            </a:pPr>
            <a:r>
              <a:rPr lang="en-US" sz="1400" b="1"/>
              <a:t>Performance Tracking</a:t>
            </a:r>
          </a:p>
          <a:p>
            <a:pPr marL="0" lvl="1" indent="0">
              <a:buNone/>
            </a:pPr>
            <a:r>
              <a:rPr lang="en-US" sz="1400"/>
              <a:t>Google Cloud provides tools to effectively track performance metrics across applications, ensuring optimal functionality and user experience.</a:t>
            </a:r>
          </a:p>
          <a:p>
            <a:pPr marL="0" indent="0">
              <a:spcBef>
                <a:spcPts val="2500"/>
              </a:spcBef>
              <a:buNone/>
            </a:pPr>
            <a:r>
              <a:rPr lang="en-US" sz="1400" b="1"/>
              <a:t>Event Logging</a:t>
            </a:r>
          </a:p>
          <a:p>
            <a:pPr marL="0" lvl="1" indent="0">
              <a:buNone/>
            </a:pPr>
            <a:r>
              <a:rPr lang="en-US" sz="1400"/>
              <a:t>Logging events is crucial for diagnosing issues within applications. Google Cloud's logging tools help capture and analyze these events efficiently.</a:t>
            </a:r>
          </a:p>
          <a:p>
            <a:pPr marL="0" indent="0">
              <a:spcBef>
                <a:spcPts val="2500"/>
              </a:spcBef>
              <a:buNone/>
            </a:pPr>
            <a:r>
              <a:rPr lang="en-US" sz="1400" b="1"/>
              <a:t>Issue Diagnosis</a:t>
            </a:r>
          </a:p>
          <a:p>
            <a:pPr marL="0" lvl="1" indent="0">
              <a:buNone/>
            </a:pPr>
            <a:r>
              <a:rPr lang="en-US" sz="1400"/>
              <a:t>Using monitoring tools, developers can quickly diagnose issues that arise, allowing for swift resolutions and minimizing downtime.</a:t>
            </a:r>
            <a:endParaRPr lang="en-IN" sz="1400"/>
          </a:p>
        </p:txBody>
      </p:sp>
      <p:pic>
        <p:nvPicPr>
          <p:cNvPr id="5" name="Content Placeholder 4" descr="A computer interface concept, monitoring a server room with network security and cloud computing.">
            <a:extLst>
              <a:ext uri="{FF2B5EF4-FFF2-40B4-BE49-F238E27FC236}">
                <a16:creationId xmlns:a16="http://schemas.microsoft.com/office/drawing/2014/main" id="{6C50B68F-2A6C-492A-9C94-35A8404BDB98}"/>
              </a:ext>
            </a:extLst>
          </p:cNvPr>
          <p:cNvPicPr>
            <a:picLocks noGrp="1" noChangeAspect="1"/>
          </p:cNvPicPr>
          <p:nvPr>
            <p:ph sz="half" idx="1"/>
          </p:nvPr>
        </p:nvPicPr>
        <p:blipFill>
          <a:blip r:embed="rId3"/>
          <a:stretch>
            <a:fillRect/>
          </a:stretch>
        </p:blipFill>
        <p:spPr>
          <a:xfrm>
            <a:off x="7155179" y="3838812"/>
            <a:ext cx="4375829" cy="2461403"/>
          </a:xfrm>
          <a:prstGeom prst="rect">
            <a:avLst/>
          </a:prstGeom>
        </p:spPr>
      </p:pic>
    </p:spTree>
    <p:extLst>
      <p:ext uri="{BB962C8B-B14F-4D97-AF65-F5344CB8AC3E}">
        <p14:creationId xmlns:p14="http://schemas.microsoft.com/office/powerpoint/2010/main" val="3686117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16B1AE1-DCF8-26F0-5059-7B88884CCF46}"/>
              </a:ext>
            </a:extLst>
          </p:cNvPr>
          <p:cNvSpPr>
            <a:spLocks noGrp="1"/>
          </p:cNvSpPr>
          <p:nvPr>
            <p:ph type="title"/>
          </p:nvPr>
        </p:nvSpPr>
        <p:spPr>
          <a:xfrm>
            <a:off x="640080" y="2098860"/>
            <a:ext cx="4265763" cy="1441776"/>
          </a:xfrm>
        </p:spPr>
        <p:txBody>
          <a:bodyPr anchor="t">
            <a:normAutofit/>
          </a:bodyPr>
          <a:lstStyle/>
          <a:p>
            <a:r>
              <a:rPr lang="en-IN"/>
              <a:t>Cloud Deployment Manager</a:t>
            </a:r>
          </a:p>
        </p:txBody>
      </p:sp>
      <p:sp>
        <p:nvSpPr>
          <p:cNvPr id="3" name="Content Placeholder 2">
            <a:extLst>
              <a:ext uri="{FF2B5EF4-FFF2-40B4-BE49-F238E27FC236}">
                <a16:creationId xmlns:a16="http://schemas.microsoft.com/office/drawing/2014/main" id="{E5FD9512-7CE1-D7C2-B46E-650C91D572A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189857"/>
            <a:ext cx="5269831" cy="3445399"/>
          </a:xfrm>
        </p:spPr>
        <p:txBody>
          <a:bodyPr>
            <a:normAutofit/>
          </a:bodyPr>
          <a:lstStyle/>
          <a:p>
            <a:pPr marL="0" indent="0">
              <a:spcBef>
                <a:spcPts val="2500"/>
              </a:spcBef>
              <a:buNone/>
            </a:pPr>
            <a:r>
              <a:rPr lang="en-US" sz="1400" b="1"/>
              <a:t>Resource Management</a:t>
            </a:r>
          </a:p>
          <a:p>
            <a:pPr marL="0" lvl="1" indent="0">
              <a:buNone/>
            </a:pPr>
            <a:r>
              <a:rPr lang="en-US" sz="1400"/>
              <a:t>The Cloud Deployment Manager allows users to efficiently create and manage cloud resources using configuration files.</a:t>
            </a:r>
          </a:p>
          <a:p>
            <a:pPr marL="0" indent="0">
              <a:spcBef>
                <a:spcPts val="2500"/>
              </a:spcBef>
              <a:buNone/>
            </a:pPr>
            <a:r>
              <a:rPr lang="en-US" sz="1400" b="1"/>
              <a:t>Simplified Deployment</a:t>
            </a:r>
          </a:p>
          <a:p>
            <a:pPr marL="0" lvl="1" indent="0">
              <a:buNone/>
            </a:pPr>
            <a:r>
              <a:rPr lang="en-US" sz="1400"/>
              <a:t>This tool simplifies the deployment process, making it easier for users to manage their cloud infrastructure.</a:t>
            </a:r>
            <a:endParaRPr lang="en-IN" sz="1400"/>
          </a:p>
        </p:txBody>
      </p:sp>
    </p:spTree>
    <p:extLst>
      <p:ext uri="{BB962C8B-B14F-4D97-AF65-F5344CB8AC3E}">
        <p14:creationId xmlns:p14="http://schemas.microsoft.com/office/powerpoint/2010/main" val="1736661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AFA71C18-51C7-5A38-D934-CA5573C8E6F6}"/>
              </a:ext>
            </a:extLst>
          </p:cNvPr>
          <p:cNvSpPr>
            <a:spLocks noGrp="1"/>
          </p:cNvSpPr>
          <p:nvPr>
            <p:ph type="ctrTitle"/>
          </p:nvPr>
        </p:nvSpPr>
        <p:spPr>
          <a:xfrm>
            <a:off x="559219" y="1115844"/>
            <a:ext cx="7680960" cy="4631911"/>
          </a:xfrm>
        </p:spPr>
        <p:txBody>
          <a:bodyPr anchor="b">
            <a:normAutofit/>
          </a:bodyPr>
          <a:lstStyle/>
          <a:p>
            <a:r>
              <a:rPr lang="en-IN" sz="6500"/>
              <a:t>Case Studies and Real-World Applications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938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03881-48A2-D54C-86CE-B360FA1D8FEB}"/>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Agenda Items</a:t>
            </a:r>
          </a:p>
        </p:txBody>
      </p:sp>
      <p:pic>
        <p:nvPicPr>
          <p:cNvPr id="5" name="Content Placeholder 4" descr="Cloud shaped hard drive with cables">
            <a:extLst>
              <a:ext uri="{FF2B5EF4-FFF2-40B4-BE49-F238E27FC236}">
                <a16:creationId xmlns:a16="http://schemas.microsoft.com/office/drawing/2014/main" id="{22F841A9-08D5-40D6-ABE8-D62D8A061774}"/>
              </a:ext>
            </a:extLst>
          </p:cNvPr>
          <p:cNvPicPr>
            <a:picLocks noGrp="1" noChangeAspect="1"/>
          </p:cNvPicPr>
          <p:nvPr>
            <p:ph sz="half" idx="1"/>
          </p:nvPr>
        </p:nvPicPr>
        <p:blipFill>
          <a:blip r:embed="rId3"/>
          <a:srcRect l="19410"/>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254A337-24AB-348D-70C1-D5D8BCE7613E}"/>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8719128" y="2922624"/>
            <a:ext cx="2811880" cy="3409950"/>
          </a:xfrm>
        </p:spPr>
        <p:txBody>
          <a:bodyPr vert="horz" lIns="91440" tIns="45720" rIns="91440" bIns="45720" rtlCol="0" anchor="t">
            <a:normAutofit/>
          </a:bodyPr>
          <a:lstStyle/>
          <a:p>
            <a:pPr>
              <a:lnSpc>
                <a:spcPct val="110000"/>
              </a:lnSpc>
            </a:pPr>
            <a:r>
              <a:rPr lang="en-US" sz="1700"/>
              <a:t>Introduction to Google Cloud</a:t>
            </a:r>
          </a:p>
          <a:p>
            <a:pPr>
              <a:lnSpc>
                <a:spcPct val="110000"/>
              </a:lnSpc>
            </a:pPr>
            <a:r>
              <a:rPr lang="en-US" sz="1700"/>
              <a:t>Core Google Cloud Services</a:t>
            </a:r>
          </a:p>
          <a:p>
            <a:pPr>
              <a:lnSpc>
                <a:spcPct val="110000"/>
              </a:lnSpc>
            </a:pPr>
            <a:r>
              <a:rPr lang="en-US" sz="1700"/>
              <a:t>Security and Compliance</a:t>
            </a:r>
          </a:p>
          <a:p>
            <a:pPr>
              <a:lnSpc>
                <a:spcPct val="110000"/>
              </a:lnSpc>
            </a:pPr>
            <a:r>
              <a:rPr lang="en-US" sz="1700"/>
              <a:t>Management and Monitoring Tools</a:t>
            </a:r>
          </a:p>
          <a:p>
            <a:pPr>
              <a:lnSpc>
                <a:spcPct val="110000"/>
              </a:lnSpc>
            </a:pPr>
            <a:r>
              <a:rPr lang="en-US" sz="1700"/>
              <a:t>Case Studies and Real-World Applications</a:t>
            </a:r>
          </a:p>
        </p:txBody>
      </p:sp>
    </p:spTree>
    <p:extLst>
      <p:ext uri="{BB962C8B-B14F-4D97-AF65-F5344CB8AC3E}">
        <p14:creationId xmlns:p14="http://schemas.microsoft.com/office/powerpoint/2010/main" val="155821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E8699-BBA6-6B0A-9C0B-56C39E4D3EF4}"/>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Successful Implementations by Major Companies</a:t>
            </a:r>
          </a:p>
        </p:txBody>
      </p:sp>
      <p:sp>
        <p:nvSpPr>
          <p:cNvPr id="4" name="Content Placeholder 3">
            <a:extLst>
              <a:ext uri="{FF2B5EF4-FFF2-40B4-BE49-F238E27FC236}">
                <a16:creationId xmlns:a16="http://schemas.microsoft.com/office/drawing/2014/main" id="{84FC1ABF-F0EB-EC07-A497-BA700FBB5C9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Enhanced Operations</a:t>
            </a:r>
          </a:p>
          <a:p>
            <a:pPr marL="0" lvl="1" indent="0">
              <a:buNone/>
            </a:pPr>
            <a:r>
              <a:rPr lang="en-US" sz="1400"/>
              <a:t>Many companies have leveraged Google Cloud to improve operational efficiency and streamline processes effectively.</a:t>
            </a:r>
          </a:p>
          <a:p>
            <a:pPr marL="0" indent="0">
              <a:spcBef>
                <a:spcPts val="2500"/>
              </a:spcBef>
              <a:buNone/>
            </a:pPr>
            <a:r>
              <a:rPr lang="en-US" sz="1400" b="1"/>
              <a:t>Case Studies Overview</a:t>
            </a:r>
          </a:p>
          <a:p>
            <a:pPr marL="0" lvl="1" indent="0">
              <a:buNone/>
            </a:pPr>
            <a:r>
              <a:rPr lang="en-US" sz="1400"/>
              <a:t>Various case studies showcase how organizations benefited from Google Cloud solutions across different sectors.</a:t>
            </a:r>
          </a:p>
          <a:p>
            <a:pPr marL="0" indent="0">
              <a:spcBef>
                <a:spcPts val="2500"/>
              </a:spcBef>
              <a:buNone/>
            </a:pPr>
            <a:r>
              <a:rPr lang="en-US" sz="1400" b="1"/>
              <a:t>Benefits of Google Cloud</a:t>
            </a:r>
          </a:p>
          <a:p>
            <a:pPr marL="0" lvl="1" indent="0">
              <a:buNone/>
            </a:pPr>
            <a:r>
              <a:rPr lang="en-US" sz="1400"/>
              <a:t>Implementing Google Cloud offers scalability, reliability, and innovative services that enhance business performance.</a:t>
            </a:r>
            <a:endParaRPr lang="en-IN" sz="1400"/>
          </a:p>
        </p:txBody>
      </p:sp>
      <p:pic>
        <p:nvPicPr>
          <p:cNvPr id="5" name="Content Placeholder 4" descr="Big Data, Circle, Data, Geometric Shape, Information Medium,cloud">
            <a:extLst>
              <a:ext uri="{FF2B5EF4-FFF2-40B4-BE49-F238E27FC236}">
                <a16:creationId xmlns:a16="http://schemas.microsoft.com/office/drawing/2014/main" id="{C6325AAC-4669-4E27-9F00-86800D5B70C8}"/>
              </a:ext>
            </a:extLst>
          </p:cNvPr>
          <p:cNvPicPr>
            <a:picLocks noGrp="1" noChangeAspect="1"/>
          </p:cNvPicPr>
          <p:nvPr>
            <p:ph sz="half" idx="1"/>
          </p:nvPr>
        </p:nvPicPr>
        <p:blipFill>
          <a:blip r:embed="rId3"/>
          <a:srcRect l="27963" r="25682"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601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D8104-6A46-20DB-5452-4F2C028AF389}"/>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sz="3700"/>
              <a:t>Industry-Specific Use Cases</a:t>
            </a:r>
          </a:p>
        </p:txBody>
      </p:sp>
      <p:sp>
        <p:nvSpPr>
          <p:cNvPr id="4" name="Content Placeholder 3">
            <a:extLst>
              <a:ext uri="{FF2B5EF4-FFF2-40B4-BE49-F238E27FC236}">
                <a16:creationId xmlns:a16="http://schemas.microsoft.com/office/drawing/2014/main" id="{9803074E-976D-614F-FC17-CE8D119ABDD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Healthcare Applications</a:t>
            </a:r>
          </a:p>
          <a:p>
            <a:pPr marL="0" lvl="1" indent="0">
              <a:buNone/>
            </a:pPr>
            <a:r>
              <a:rPr lang="en-US" sz="1400"/>
              <a:t>Google Cloud provides healthcare solutions that enhance patient care, data management, and research capabilities in the medical field.</a:t>
            </a:r>
          </a:p>
          <a:p>
            <a:pPr marL="0" indent="0">
              <a:spcBef>
                <a:spcPts val="2500"/>
              </a:spcBef>
              <a:buNone/>
            </a:pPr>
            <a:r>
              <a:rPr lang="en-US" sz="1400" b="1"/>
              <a:t>Financial Solutions</a:t>
            </a:r>
          </a:p>
          <a:p>
            <a:pPr marL="0" lvl="1" indent="0">
              <a:buNone/>
            </a:pPr>
            <a:r>
              <a:rPr lang="en-US" sz="1400"/>
              <a:t>In finance, Google Cloud helps organizations to improve data security, compliance, and financial analytics, driving better decision-making.</a:t>
            </a:r>
          </a:p>
          <a:p>
            <a:pPr marL="0" indent="0">
              <a:spcBef>
                <a:spcPts val="2500"/>
              </a:spcBef>
              <a:buNone/>
            </a:pPr>
            <a:r>
              <a:rPr lang="en-US" sz="1400" b="1"/>
              <a:t>Manufacturing Efficiency</a:t>
            </a:r>
          </a:p>
          <a:p>
            <a:pPr marL="0" lvl="1" indent="0">
              <a:buNone/>
            </a:pPr>
            <a:r>
              <a:rPr lang="en-US" sz="1400"/>
              <a:t>Manufacturers use Google Cloud to optimize supply chains, enhance operational efficiency, and leverage IoT technologies for real-time monitoring.</a:t>
            </a:r>
            <a:endParaRPr lang="en-IN" sz="1400"/>
          </a:p>
        </p:txBody>
      </p:sp>
      <p:pic>
        <p:nvPicPr>
          <p:cNvPr id="5" name="Content Placeholder 4" descr="Cloud shaped set of icons with symbols of services, activities and data of a smart city with skyscrapers and buildings with daylight: smart city with home and building automation communicating through the Internet of Things. Cloud computing system is connected to the  buildings by paths and vectors with glowing nodes. Digital generated buildings on blue sky with shining sun. All icons were expressly designed for these illustrations.">
            <a:extLst>
              <a:ext uri="{FF2B5EF4-FFF2-40B4-BE49-F238E27FC236}">
                <a16:creationId xmlns:a16="http://schemas.microsoft.com/office/drawing/2014/main" id="{3D872E13-DFC4-4915-986C-87FF3F242F0C}"/>
              </a:ext>
            </a:extLst>
          </p:cNvPr>
          <p:cNvPicPr>
            <a:picLocks noGrp="1" noChangeAspect="1"/>
          </p:cNvPicPr>
          <p:nvPr>
            <p:ph sz="half" idx="1"/>
          </p:nvPr>
        </p:nvPicPr>
        <p:blipFill>
          <a:blip r:embed="rId3"/>
          <a:srcRect l="20301" r="24693"/>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556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F11BA-1705-A064-6F7A-3215D6D6EE72}"/>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Innovative Solutions and Future Trends</a:t>
            </a:r>
          </a:p>
        </p:txBody>
      </p:sp>
      <p:sp>
        <p:nvSpPr>
          <p:cNvPr id="4" name="Content Placeholder 3">
            <a:extLst>
              <a:ext uri="{FF2B5EF4-FFF2-40B4-BE49-F238E27FC236}">
                <a16:creationId xmlns:a16="http://schemas.microsoft.com/office/drawing/2014/main" id="{35F36DFA-35D5-6B41-502D-99312025FC3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Continuous Innovation</a:t>
            </a:r>
          </a:p>
          <a:p>
            <a:pPr marL="0" lvl="1" indent="0">
              <a:buNone/>
            </a:pPr>
            <a:r>
              <a:rPr lang="en-US" sz="1400"/>
              <a:t>Google Cloud is dedicated to continuous innovation, regularly introducing new solutions to address evolving technology demands.</a:t>
            </a:r>
          </a:p>
          <a:p>
            <a:pPr marL="0" indent="0">
              <a:spcBef>
                <a:spcPts val="2500"/>
              </a:spcBef>
              <a:buNone/>
            </a:pPr>
            <a:r>
              <a:rPr lang="en-US" sz="1400" b="1"/>
              <a:t>Emerging Technology Needs</a:t>
            </a:r>
          </a:p>
          <a:p>
            <a:pPr marL="0" lvl="1" indent="0">
              <a:buNone/>
            </a:pPr>
            <a:r>
              <a:rPr lang="en-US" sz="1400"/>
              <a:t>Identifying and adapting to emerging technology needs is crucial for leveraging the full potential of cloud solutions.</a:t>
            </a:r>
          </a:p>
          <a:p>
            <a:pPr marL="0" indent="0">
              <a:spcBef>
                <a:spcPts val="2500"/>
              </a:spcBef>
              <a:buNone/>
            </a:pPr>
            <a:r>
              <a:rPr lang="en-US" sz="1400" b="1"/>
              <a:t>Future Trends Awareness</a:t>
            </a:r>
          </a:p>
          <a:p>
            <a:pPr marL="0" lvl="1" indent="0">
              <a:buNone/>
            </a:pPr>
            <a:r>
              <a:rPr lang="en-US" sz="1400"/>
              <a:t>Staying informed about future trends helps businesses maximize the benefits of cloud solutions and stay competitive.</a:t>
            </a:r>
            <a:endParaRPr lang="en-IN" sz="1400"/>
          </a:p>
        </p:txBody>
      </p:sp>
      <p:pic>
        <p:nvPicPr>
          <p:cNvPr id="5" name="Content Placeholder 4" descr="Internet of Things Concept">
            <a:extLst>
              <a:ext uri="{FF2B5EF4-FFF2-40B4-BE49-F238E27FC236}">
                <a16:creationId xmlns:a16="http://schemas.microsoft.com/office/drawing/2014/main" id="{68689C5D-E0E6-41BF-902B-D3B807EEED5F}"/>
              </a:ext>
            </a:extLst>
          </p:cNvPr>
          <p:cNvPicPr>
            <a:picLocks noGrp="1" noChangeAspect="1"/>
          </p:cNvPicPr>
          <p:nvPr>
            <p:ph sz="half" idx="1"/>
          </p:nvPr>
        </p:nvPicPr>
        <p:blipFill>
          <a:blip r:embed="rId3"/>
          <a:srcRect l="17831" r="27163"/>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3656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AC4BB662-28C4-9F8D-A330-B52DCC474FB8}"/>
              </a:ext>
            </a:extLst>
          </p:cNvPr>
          <p:cNvSpPr>
            <a:spLocks noGrp="1"/>
          </p:cNvSpPr>
          <p:nvPr>
            <p:ph type="title"/>
          </p:nvPr>
        </p:nvSpPr>
        <p:spPr>
          <a:xfrm>
            <a:off x="640079" y="1572768"/>
            <a:ext cx="8162176" cy="1406993"/>
          </a:xfrm>
        </p:spPr>
        <p:txBody>
          <a:bodyPr anchor="b">
            <a:normAutofit/>
          </a:bodyPr>
          <a:lstStyle/>
          <a:p>
            <a:r>
              <a:rPr lang="en-IN" sz="6000"/>
              <a:t>Conclusion</a:t>
            </a:r>
          </a:p>
        </p:txBody>
      </p:sp>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DE7020C3-D22A-5BFB-D1B1-B50A6F7319C1}"/>
              </a:ext>
            </a:extLst>
          </p:cNvPr>
          <p:cNvGraphicFramePr>
            <a:graphicFrameLocks noGrp="1"/>
          </p:cNvGraphicFramePr>
          <p:nvPr>
            <p:ph idx="1"/>
            <p:extLst>
              <p:ext uri="{D42A27DB-BD31-4B8C-83A1-F6EECF244321}">
                <p14:modId xmlns:p14="http://schemas.microsoft.com/office/powerpoint/2010/main" val="3556645274"/>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61531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A1EB3EE9-4552-1762-6FF1-34E8E8E40CD1}"/>
              </a:ext>
            </a:extLst>
          </p:cNvPr>
          <p:cNvSpPr>
            <a:spLocks noGrp="1"/>
          </p:cNvSpPr>
          <p:nvPr>
            <p:ph type="ctrTitle"/>
          </p:nvPr>
        </p:nvSpPr>
        <p:spPr>
          <a:xfrm>
            <a:off x="559219" y="1115844"/>
            <a:ext cx="7680960" cy="4631911"/>
          </a:xfrm>
        </p:spPr>
        <p:txBody>
          <a:bodyPr anchor="b">
            <a:normAutofit/>
          </a:bodyPr>
          <a:lstStyle/>
          <a:p>
            <a:r>
              <a:rPr lang="en-IN" sz="6500"/>
              <a:t>Introduction to Google Cloud</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779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5740C-A9AE-849C-D17B-131E16A466E7}"/>
              </a:ext>
            </a:extLst>
          </p:cNvPr>
          <p:cNvSpPr>
            <a:spLocks noGrp="1"/>
          </p:cNvSpPr>
          <p:nvPr>
            <p:ph type="title"/>
          </p:nvPr>
        </p:nvSpPr>
        <p:spPr>
          <a:xfrm>
            <a:off x="640080" y="914400"/>
            <a:ext cx="6291472" cy="1097280"/>
          </a:xfrm>
        </p:spPr>
        <p:txBody>
          <a:bodyPr vert="horz" lIns="91440" tIns="45720" rIns="91440" bIns="45720" rtlCol="0" anchor="t">
            <a:normAutofit/>
          </a:bodyPr>
          <a:lstStyle/>
          <a:p>
            <a:r>
              <a:rPr lang="en-US" sz="3700"/>
              <a:t>Overview of Cloud Computing</a:t>
            </a:r>
          </a:p>
        </p:txBody>
      </p:sp>
      <p:sp>
        <p:nvSpPr>
          <p:cNvPr id="4" name="Content Placeholder 3">
            <a:extLst>
              <a:ext uri="{FF2B5EF4-FFF2-40B4-BE49-F238E27FC236}">
                <a16:creationId xmlns:a16="http://schemas.microsoft.com/office/drawing/2014/main" id="{6214247F-44E9-BAC2-1D86-AD1A721CA5E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Definition of Cloud Computing</a:t>
            </a:r>
          </a:p>
          <a:p>
            <a:pPr marL="0" lvl="1" indent="0">
              <a:buNone/>
            </a:pPr>
            <a:r>
              <a:rPr lang="en-US" sz="1400"/>
              <a:t>Cloud computing refers to the delivery of computing services over the internet, including data storage and processing.</a:t>
            </a:r>
          </a:p>
          <a:p>
            <a:pPr marL="0" indent="0">
              <a:spcBef>
                <a:spcPts val="2500"/>
              </a:spcBef>
              <a:buNone/>
            </a:pPr>
            <a:r>
              <a:rPr lang="en-US" sz="1400" b="1"/>
              <a:t>Benefits of Flexibility</a:t>
            </a:r>
          </a:p>
          <a:p>
            <a:pPr marL="0" lvl="1" indent="0">
              <a:buNone/>
            </a:pPr>
            <a:r>
              <a:rPr lang="en-US" sz="1400"/>
              <a:t>Cloud computing provides users with the flexibility to access data and applications from anywhere with an internet connection.</a:t>
            </a:r>
          </a:p>
          <a:p>
            <a:pPr marL="0" indent="0">
              <a:spcBef>
                <a:spcPts val="2500"/>
              </a:spcBef>
              <a:buNone/>
            </a:pPr>
            <a:r>
              <a:rPr lang="en-US" sz="1400" b="1"/>
              <a:t>Scalability and Cost Efficiency</a:t>
            </a:r>
          </a:p>
          <a:p>
            <a:pPr marL="0" lvl="1" indent="0">
              <a:buNone/>
            </a:pPr>
            <a:r>
              <a:rPr lang="en-US" sz="1400"/>
              <a:t>Businesses can scale their resources up or down easily with cloud computing, leading to significant cost savings.</a:t>
            </a:r>
            <a:endParaRPr lang="en-IN" sz="1400"/>
          </a:p>
        </p:txBody>
      </p:sp>
      <p:pic>
        <p:nvPicPr>
          <p:cNvPr id="5" name="Content Placeholder 4" descr="Cloud computing concept isolated on white background">
            <a:extLst>
              <a:ext uri="{FF2B5EF4-FFF2-40B4-BE49-F238E27FC236}">
                <a16:creationId xmlns:a16="http://schemas.microsoft.com/office/drawing/2014/main" id="{1C09734D-93C9-49D9-B116-B7108357145E}"/>
              </a:ext>
            </a:extLst>
          </p:cNvPr>
          <p:cNvPicPr>
            <a:picLocks noGrp="1" noChangeAspect="1"/>
          </p:cNvPicPr>
          <p:nvPr>
            <p:ph sz="half" idx="1"/>
          </p:nvPr>
        </p:nvPicPr>
        <p:blipFill>
          <a:blip r:embed="rId3"/>
          <a:srcRect l="18088" r="20108"/>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636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C35BB-AC1F-67A9-D914-7EFA68845229}"/>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History and Evolution of Google Cloud</a:t>
            </a:r>
          </a:p>
        </p:txBody>
      </p:sp>
      <p:pic>
        <p:nvPicPr>
          <p:cNvPr id="5" name="Content Placeholder 4" descr="Cloud computing concept drawn on chalkboard">
            <a:extLst>
              <a:ext uri="{FF2B5EF4-FFF2-40B4-BE49-F238E27FC236}">
                <a16:creationId xmlns:a16="http://schemas.microsoft.com/office/drawing/2014/main" id="{0F775D9A-9967-40A2-92C6-4CBD2A3554CA}"/>
              </a:ext>
            </a:extLst>
          </p:cNvPr>
          <p:cNvPicPr>
            <a:picLocks noGrp="1" noChangeAspect="1"/>
          </p:cNvPicPr>
          <p:nvPr>
            <p:ph sz="half" idx="1"/>
          </p:nvPr>
        </p:nvPicPr>
        <p:blipFill>
          <a:blip r:embed="rId3"/>
          <a:srcRect l="25739" r="19194"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7C1CEE4-788A-77A4-B86C-C53BE0E996F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Inception of Google Cloud</a:t>
            </a:r>
          </a:p>
          <a:p>
            <a:pPr marL="0" lvl="1" indent="0">
              <a:buNone/>
            </a:pPr>
            <a:r>
              <a:rPr lang="en-US" sz="1400"/>
              <a:t>Google Cloud was launched in 2008, marking the beginning of its journey in the cloud services market.</a:t>
            </a:r>
          </a:p>
          <a:p>
            <a:pPr marL="0" indent="0">
              <a:spcBef>
                <a:spcPts val="2500"/>
              </a:spcBef>
              <a:buNone/>
            </a:pPr>
            <a:r>
              <a:rPr lang="en-US" sz="1400" b="1"/>
              <a:t>Growth of Services</a:t>
            </a:r>
          </a:p>
          <a:p>
            <a:pPr marL="0" lvl="1" indent="0">
              <a:buNone/>
            </a:pPr>
            <a:r>
              <a:rPr lang="en-US" sz="1400"/>
              <a:t>Over the years, Google Cloud has expanded its offerings to meet the evolving needs of developers and businesses.</a:t>
            </a:r>
          </a:p>
          <a:p>
            <a:pPr marL="0" indent="0">
              <a:spcBef>
                <a:spcPts val="2500"/>
              </a:spcBef>
              <a:buNone/>
            </a:pPr>
            <a:r>
              <a:rPr lang="en-US" sz="1400" b="1"/>
              <a:t>Global Impact</a:t>
            </a:r>
          </a:p>
          <a:p>
            <a:pPr marL="0" lvl="1" indent="0">
              <a:buNone/>
            </a:pPr>
            <a:r>
              <a:rPr lang="en-US" sz="1400"/>
              <a:t>Google Cloud's evolution reflects the global demand for efficient cloud solutions, impacting industries worldwide.</a:t>
            </a:r>
            <a:endParaRPr lang="en-IN" sz="1400"/>
          </a:p>
        </p:txBody>
      </p:sp>
    </p:spTree>
    <p:extLst>
      <p:ext uri="{BB962C8B-B14F-4D97-AF65-F5344CB8AC3E}">
        <p14:creationId xmlns:p14="http://schemas.microsoft.com/office/powerpoint/2010/main" val="1577805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E6AC3-915D-9318-8B4D-07DE235830E9}"/>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sz="3700"/>
              <a:t>Key Benefits and Advantages</a:t>
            </a:r>
          </a:p>
        </p:txBody>
      </p:sp>
      <p:pic>
        <p:nvPicPr>
          <p:cNvPr id="5" name="Content Placeholder 4" descr="Cloud computing digital concept">
            <a:extLst>
              <a:ext uri="{FF2B5EF4-FFF2-40B4-BE49-F238E27FC236}">
                <a16:creationId xmlns:a16="http://schemas.microsoft.com/office/drawing/2014/main" id="{4960AD84-4381-4186-B16A-FB57630B71D4}"/>
              </a:ext>
            </a:extLst>
          </p:cNvPr>
          <p:cNvPicPr>
            <a:picLocks noGrp="1" noChangeAspect="1"/>
          </p:cNvPicPr>
          <p:nvPr>
            <p:ph sz="half" idx="1"/>
          </p:nvPr>
        </p:nvPicPr>
        <p:blipFill>
          <a:blip r:embed="rId3"/>
          <a:srcRect l="39922" r="13672"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AA7BD51-EA6D-D4B2-9641-4C490D1A6B2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High Performance</a:t>
            </a:r>
          </a:p>
          <a:p>
            <a:pPr marL="0" lvl="1" indent="0">
              <a:buNone/>
            </a:pPr>
            <a:r>
              <a:rPr lang="en-US" sz="1400"/>
              <a:t>Google Cloud offers high-performance computing resources, enhancing efficiency and speed for various applications and workloads.</a:t>
            </a:r>
          </a:p>
          <a:p>
            <a:pPr marL="0" indent="0">
              <a:spcBef>
                <a:spcPts val="2500"/>
              </a:spcBef>
              <a:buNone/>
            </a:pPr>
            <a:r>
              <a:rPr lang="en-US" sz="1400" b="1"/>
              <a:t>Security Features</a:t>
            </a:r>
          </a:p>
          <a:p>
            <a:pPr marL="0" lvl="1" indent="0">
              <a:buNone/>
            </a:pPr>
            <a:r>
              <a:rPr lang="en-US" sz="1400"/>
              <a:t>Robust security features in Google Cloud protect sensitive data and ensure compliance, allowing organizations to operate confidently.</a:t>
            </a:r>
          </a:p>
          <a:p>
            <a:pPr marL="0" indent="0">
              <a:spcBef>
                <a:spcPts val="2500"/>
              </a:spcBef>
              <a:buNone/>
            </a:pPr>
            <a:r>
              <a:rPr lang="en-US" sz="1400" b="1"/>
              <a:t>Integration with Analytics</a:t>
            </a:r>
          </a:p>
          <a:p>
            <a:pPr marL="0" lvl="1" indent="0">
              <a:buNone/>
            </a:pPr>
            <a:r>
              <a:rPr lang="en-US" sz="1400"/>
              <a:t>Integration with advanced analytics tools allows organizations to gain valuable insights and make data-driven decisions.</a:t>
            </a:r>
            <a:endParaRPr lang="en-IN" sz="1400"/>
          </a:p>
        </p:txBody>
      </p:sp>
    </p:spTree>
    <p:extLst>
      <p:ext uri="{BB962C8B-B14F-4D97-AF65-F5344CB8AC3E}">
        <p14:creationId xmlns:p14="http://schemas.microsoft.com/office/powerpoint/2010/main" val="3566493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B2CE9E9-41EC-CA59-55FC-10F2968051C2}"/>
              </a:ext>
            </a:extLst>
          </p:cNvPr>
          <p:cNvSpPr>
            <a:spLocks noGrp="1"/>
          </p:cNvSpPr>
          <p:nvPr>
            <p:ph type="ctrTitle"/>
          </p:nvPr>
        </p:nvSpPr>
        <p:spPr>
          <a:xfrm>
            <a:off x="559219" y="1115844"/>
            <a:ext cx="7680960" cy="4631911"/>
          </a:xfrm>
        </p:spPr>
        <p:txBody>
          <a:bodyPr anchor="b">
            <a:normAutofit/>
          </a:bodyPr>
          <a:lstStyle/>
          <a:p>
            <a:r>
              <a:rPr lang="en-IN" sz="6500"/>
              <a:t>Core Google Cloud Services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303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5DD39E2-9943-9852-16E3-0CDA7C63499A}"/>
              </a:ext>
            </a:extLst>
          </p:cNvPr>
          <p:cNvSpPr>
            <a:spLocks noGrp="1"/>
          </p:cNvSpPr>
          <p:nvPr>
            <p:ph type="title"/>
          </p:nvPr>
        </p:nvSpPr>
        <p:spPr>
          <a:xfrm>
            <a:off x="640080" y="2098860"/>
            <a:ext cx="4265763" cy="1441776"/>
          </a:xfrm>
        </p:spPr>
        <p:txBody>
          <a:bodyPr anchor="t">
            <a:normAutofit/>
          </a:bodyPr>
          <a:lstStyle/>
          <a:p>
            <a:pPr>
              <a:lnSpc>
                <a:spcPct val="90000"/>
              </a:lnSpc>
            </a:pPr>
            <a:r>
              <a:rPr lang="en-IN" sz="3400"/>
              <a:t>Compute Engine and Virtual Machines</a:t>
            </a:r>
          </a:p>
        </p:txBody>
      </p:sp>
      <p:sp>
        <p:nvSpPr>
          <p:cNvPr id="3" name="Content Placeholder 2">
            <a:extLst>
              <a:ext uri="{FF2B5EF4-FFF2-40B4-BE49-F238E27FC236}">
                <a16:creationId xmlns:a16="http://schemas.microsoft.com/office/drawing/2014/main" id="{88FCE4EA-DB02-C2AA-F067-C4C77A2759E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189857"/>
            <a:ext cx="5269831" cy="3445399"/>
          </a:xfrm>
        </p:spPr>
        <p:txBody>
          <a:bodyPr>
            <a:normAutofit/>
          </a:bodyPr>
          <a:lstStyle/>
          <a:p>
            <a:pPr marL="0" indent="0">
              <a:spcBef>
                <a:spcPts val="2500"/>
              </a:spcBef>
              <a:buNone/>
            </a:pPr>
            <a:r>
              <a:rPr lang="en-US" sz="1400" b="1"/>
              <a:t>Virtual Machine Creation</a:t>
            </a:r>
          </a:p>
          <a:p>
            <a:pPr marL="0" lvl="1" indent="0">
              <a:buNone/>
            </a:pPr>
            <a:r>
              <a:rPr lang="en-US" sz="1400"/>
              <a:t>Google Compute Engine enables users to create virtual machines easily on a scalable cloud platform.</a:t>
            </a:r>
          </a:p>
          <a:p>
            <a:pPr marL="0" indent="0">
              <a:spcBef>
                <a:spcPts val="2500"/>
              </a:spcBef>
              <a:buNone/>
            </a:pPr>
            <a:r>
              <a:rPr lang="en-US" sz="1400" b="1"/>
              <a:t>Configuration Flexibility</a:t>
            </a:r>
          </a:p>
          <a:p>
            <a:pPr marL="0" lvl="1" indent="0">
              <a:buNone/>
            </a:pPr>
            <a:r>
              <a:rPr lang="en-US" sz="1400"/>
              <a:t>It offers various configuration options, allowing users to choose different operating systems and machine types to suit their needs.</a:t>
            </a:r>
            <a:endParaRPr lang="en-IN" sz="1400"/>
          </a:p>
        </p:txBody>
      </p:sp>
    </p:spTree>
    <p:extLst>
      <p:ext uri="{BB962C8B-B14F-4D97-AF65-F5344CB8AC3E}">
        <p14:creationId xmlns:p14="http://schemas.microsoft.com/office/powerpoint/2010/main" val="1828700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D8DEF-EB10-E175-665A-A70CFD01F0CB}"/>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Storage Solutions: Google Cloud Storage, BigQuery, and More</a:t>
            </a:r>
          </a:p>
        </p:txBody>
      </p:sp>
      <p:sp>
        <p:nvSpPr>
          <p:cNvPr id="4" name="Content Placeholder 3">
            <a:extLst>
              <a:ext uri="{FF2B5EF4-FFF2-40B4-BE49-F238E27FC236}">
                <a16:creationId xmlns:a16="http://schemas.microsoft.com/office/drawing/2014/main" id="{27B8598D-1EF4-99BA-5D01-917B56051A3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IN" sz="1400" b="1"/>
              <a:t>Google Cloud Storage</a:t>
            </a:r>
          </a:p>
          <a:p>
            <a:pPr marL="0" lvl="1" indent="0">
              <a:buNone/>
            </a:pPr>
            <a:r>
              <a:rPr lang="en-IN" sz="1400"/>
              <a:t>Google Cloud Storage offers scalable object storage solutions ideal for unstructured data and backups.</a:t>
            </a:r>
          </a:p>
          <a:p>
            <a:pPr marL="0" indent="0">
              <a:spcBef>
                <a:spcPts val="2500"/>
              </a:spcBef>
              <a:buNone/>
            </a:pPr>
            <a:r>
              <a:rPr lang="en-IN" sz="1400" b="1"/>
              <a:t>BigQuery for Data Analytics</a:t>
            </a:r>
          </a:p>
          <a:p>
            <a:pPr marL="0" lvl="1" indent="0">
              <a:buNone/>
            </a:pPr>
            <a:r>
              <a:rPr lang="en-IN" sz="1400"/>
              <a:t>BigQuery provides powerful data analytics capabilities to help organizations gain insights from large datasets efficiently.</a:t>
            </a:r>
          </a:p>
          <a:p>
            <a:pPr marL="0" indent="0">
              <a:spcBef>
                <a:spcPts val="2500"/>
              </a:spcBef>
              <a:buNone/>
            </a:pPr>
            <a:r>
              <a:rPr lang="en-IN" sz="1400" b="1"/>
              <a:t>Diverse Data Management Solutions</a:t>
            </a:r>
          </a:p>
          <a:p>
            <a:pPr marL="0" lvl="1" indent="0">
              <a:buNone/>
            </a:pPr>
            <a:r>
              <a:rPr lang="en-IN" sz="1400"/>
              <a:t>Google Cloud offers a variety of storage and data management solutions to meet diverse business needs.</a:t>
            </a:r>
          </a:p>
        </p:txBody>
      </p:sp>
      <p:pic>
        <p:nvPicPr>
          <p:cNvPr id="5" name="Content Placeholder 4" descr="Credit score report">
            <a:extLst>
              <a:ext uri="{FF2B5EF4-FFF2-40B4-BE49-F238E27FC236}">
                <a16:creationId xmlns:a16="http://schemas.microsoft.com/office/drawing/2014/main" id="{994CB5C3-9D17-4C15-8DB9-E2C6AD4F4FB3}"/>
              </a:ext>
            </a:extLst>
          </p:cNvPr>
          <p:cNvPicPr>
            <a:picLocks noGrp="1" noChangeAspect="1"/>
          </p:cNvPicPr>
          <p:nvPr>
            <p:ph sz="half" idx="1"/>
          </p:nvPr>
        </p:nvPicPr>
        <p:blipFill>
          <a:blip r:embed="rId3"/>
          <a:srcRect l="3018" r="14577"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522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1874</Words>
  <Application>Microsoft Office PowerPoint</Application>
  <PresentationFormat>Widescreen</PresentationFormat>
  <Paragraphs>169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Bierstadt</vt:lpstr>
      <vt:lpstr>Grandview Display</vt:lpstr>
      <vt:lpstr>DashVTI</vt:lpstr>
      <vt:lpstr>Google Cloud Fundamentals: An Introduction to Modern Cloud Computing</vt:lpstr>
      <vt:lpstr>Agenda Items</vt:lpstr>
      <vt:lpstr>Introduction to Google Cloud</vt:lpstr>
      <vt:lpstr>Overview of Cloud Computing</vt:lpstr>
      <vt:lpstr>History and Evolution of Google Cloud</vt:lpstr>
      <vt:lpstr>Key Benefits and Advantages</vt:lpstr>
      <vt:lpstr>Core Google Cloud Services</vt:lpstr>
      <vt:lpstr>Compute Engine and Virtual Machines</vt:lpstr>
      <vt:lpstr>Storage Solutions: Google Cloud Storage, BigQuery, and More</vt:lpstr>
      <vt:lpstr>Networking Services: VPC, Cloud CDN, and Cloud DNS</vt:lpstr>
      <vt:lpstr>Security and Compliance</vt:lpstr>
      <vt:lpstr>Security Features and Best Practices</vt:lpstr>
      <vt:lpstr>Compliance with Global Standards</vt:lpstr>
      <vt:lpstr>Identity and Access Management</vt:lpstr>
      <vt:lpstr>Management and Monitoring Tools</vt:lpstr>
      <vt:lpstr>Google Cloud Console</vt:lpstr>
      <vt:lpstr>Cloud Monitoring and Logging</vt:lpstr>
      <vt:lpstr>Cloud Deployment Manager</vt:lpstr>
      <vt:lpstr>Case Studies and Real-World Applications</vt:lpstr>
      <vt:lpstr>Successful Implementations by Major Companies</vt:lpstr>
      <vt:lpstr>Industry-Specific Use Cases</vt:lpstr>
      <vt:lpstr>Innovative Solutions and Future Trends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Shah</dc:creator>
  <cp:lastModifiedBy>Nikhil Shah</cp:lastModifiedBy>
  <cp:revision>1</cp:revision>
  <dcterms:created xsi:type="dcterms:W3CDTF">2025-04-17T05:31:40Z</dcterms:created>
  <dcterms:modified xsi:type="dcterms:W3CDTF">2025-04-17T05:34:09Z</dcterms:modified>
</cp:coreProperties>
</file>