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0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5" r:id="rId23"/>
    <p:sldId id="286" r:id="rId24"/>
    <p:sldId id="287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70.29412" units="1/cm"/>
          <inkml:channelProperty channel="Y" name="resolution" value="40.42105" units="1/cm"/>
        </inkml:channelProperties>
      </inkml:inkSource>
      <inkml:timestamp xml:id="ts0" timeString="2013-04-02T07:30:39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8309,'0'79,"0"38,0 1,0-79,0 0,0 0,0 1,0-1,0 39,0 40,0-1,0 1,0-40,0-38,0-1,0 0,0 0,0 0,0 1,39-40,-39 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1828-136F-480A-9E85-8027F1B9695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8057-9AC3-455C-878F-D26F7513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www.w3schools.com/html5/tryhtml5_html_manifes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884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Web Designing with HTML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latitude		The latitude as a decimal number</a:t>
            </a:r>
          </a:p>
          <a:p>
            <a:r>
              <a:rPr lang="en-US" dirty="0"/>
              <a:t>longitude	</a:t>
            </a:r>
            <a:r>
              <a:rPr lang="en-US" dirty="0" smtClean="0"/>
              <a:t>	The </a:t>
            </a:r>
            <a:r>
              <a:rPr lang="en-US" dirty="0"/>
              <a:t>longitude as a decimal number</a:t>
            </a:r>
          </a:p>
          <a:p>
            <a:r>
              <a:rPr lang="en-US" dirty="0"/>
              <a:t>accuracy		The accuracy of position</a:t>
            </a:r>
          </a:p>
          <a:p>
            <a:r>
              <a:rPr lang="en-US" dirty="0"/>
              <a:t>altitude		The altitude in meters above the </a:t>
            </a:r>
            <a:r>
              <a:rPr lang="en-US" dirty="0" smtClean="0"/>
              <a:t>			mean </a:t>
            </a:r>
            <a:r>
              <a:rPr lang="en-US" dirty="0"/>
              <a:t>sea level</a:t>
            </a:r>
          </a:p>
          <a:p>
            <a:r>
              <a:rPr lang="en-US" dirty="0" err="1"/>
              <a:t>altitudeAccuracy</a:t>
            </a:r>
            <a:r>
              <a:rPr lang="en-US" dirty="0"/>
              <a:t>	The altitude accuracy of position</a:t>
            </a:r>
          </a:p>
          <a:p>
            <a:r>
              <a:rPr lang="en-US" dirty="0"/>
              <a:t>heading		The heading as degrees clockwise </a:t>
            </a:r>
            <a:r>
              <a:rPr lang="en-US" dirty="0" smtClean="0"/>
              <a:t>			from </a:t>
            </a:r>
            <a:r>
              <a:rPr lang="en-US" dirty="0"/>
              <a:t>North</a:t>
            </a:r>
          </a:p>
          <a:p>
            <a:r>
              <a:rPr lang="en-US" dirty="0"/>
              <a:t>speed		The speed in meters per second</a:t>
            </a:r>
          </a:p>
          <a:p>
            <a:r>
              <a:rPr lang="en-US" dirty="0"/>
              <a:t>timestamp	</a:t>
            </a:r>
            <a:r>
              <a:rPr lang="en-US" dirty="0" smtClean="0"/>
              <a:t>The </a:t>
            </a:r>
            <a:r>
              <a:rPr lang="en-US" dirty="0"/>
              <a:t>date/time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11150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/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PERMISSION_DENIED</a:t>
            </a:r>
          </a:p>
          <a:p>
            <a:r>
              <a:rPr lang="en-US" dirty="0" smtClean="0"/>
              <a:t>POSITION_UNAVAILABLE</a:t>
            </a:r>
          </a:p>
          <a:p>
            <a:r>
              <a:rPr lang="en-US" dirty="0" smtClean="0"/>
              <a:t>TIMEOUT</a:t>
            </a:r>
          </a:p>
          <a:p>
            <a:r>
              <a:rPr lang="en-US" dirty="0"/>
              <a:t>UNKNOWN_ERROR</a:t>
            </a:r>
          </a:p>
        </p:txBody>
      </p:sp>
    </p:spTree>
    <p:extLst>
      <p:ext uri="{BB962C8B-B14F-4D97-AF65-F5344CB8AC3E}">
        <p14:creationId xmlns:p14="http://schemas.microsoft.com/office/powerpoint/2010/main" val="28630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defines the &lt;canvas&gt; element </a:t>
            </a:r>
            <a:r>
              <a:rPr lang="en-US" dirty="0" smtClean="0"/>
              <a:t>as “a resolution-dependent </a:t>
            </a:r>
            <a:r>
              <a:rPr lang="en-US" dirty="0"/>
              <a:t>bitmap </a:t>
            </a:r>
            <a:r>
              <a:rPr lang="en-US" dirty="0" smtClean="0"/>
              <a:t>canvas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can be used for rendering graphs, game graphics, or other visual images</a:t>
            </a:r>
          </a:p>
          <a:p>
            <a:r>
              <a:rPr lang="en-US" dirty="0"/>
              <a:t>on the fly.” A canvas is a rectangle in your page where you can use JavaScript</a:t>
            </a:r>
          </a:p>
          <a:p>
            <a:pPr marL="0" indent="0">
              <a:buNone/>
            </a:pPr>
            <a:r>
              <a:rPr lang="en-US" dirty="0"/>
              <a:t>to draw anything you want.</a:t>
            </a:r>
          </a:p>
        </p:txBody>
      </p:sp>
    </p:spTree>
    <p:extLst>
      <p:ext uri="{BB962C8B-B14F-4D97-AF65-F5344CB8AC3E}">
        <p14:creationId xmlns:p14="http://schemas.microsoft.com/office/powerpoint/2010/main" val="5640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draw a canvas by setting the width and height of the canvas and </a:t>
            </a:r>
          </a:p>
          <a:p>
            <a:pPr marL="0" indent="0">
              <a:buNone/>
            </a:pPr>
            <a:r>
              <a:rPr lang="en-US" dirty="0"/>
              <a:t>style for border</a:t>
            </a:r>
          </a:p>
        </p:txBody>
      </p:sp>
    </p:spTree>
    <p:extLst>
      <p:ext uri="{BB962C8B-B14F-4D97-AF65-F5344CB8AC3E}">
        <p14:creationId xmlns:p14="http://schemas.microsoft.com/office/powerpoint/2010/main" val="34814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create </a:t>
            </a:r>
            <a:r>
              <a:rPr lang="en-US" dirty="0" err="1"/>
              <a:t>ajavascript</a:t>
            </a:r>
            <a:r>
              <a:rPr lang="en-US" dirty="0"/>
              <a:t> function within a head section</a:t>
            </a:r>
          </a:p>
          <a:p>
            <a:pPr marL="0" indent="0">
              <a:buNone/>
            </a:pPr>
            <a:r>
              <a:rPr lang="en-US" dirty="0"/>
              <a:t>2. create a variable to get focus of the canvas </a:t>
            </a:r>
            <a:r>
              <a:rPr lang="en-US" dirty="0" err="1"/>
              <a:t>useing</a:t>
            </a:r>
            <a:r>
              <a:rPr lang="en-US" dirty="0"/>
              <a:t> </a:t>
            </a:r>
            <a:r>
              <a:rPr lang="en-US" dirty="0" err="1"/>
              <a:t>getElementById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("b");</a:t>
            </a:r>
          </a:p>
          <a:p>
            <a:pPr marL="0" indent="0">
              <a:buNone/>
            </a:pPr>
            <a:r>
              <a:rPr lang="en-US" dirty="0"/>
              <a:t>	Note: </a:t>
            </a:r>
            <a:r>
              <a:rPr lang="en-US" dirty="0" err="1"/>
              <a:t>Javascript</a:t>
            </a:r>
            <a:r>
              <a:rPr lang="en-US" dirty="0"/>
              <a:t> is case </a:t>
            </a:r>
            <a:r>
              <a:rPr lang="en-US" dirty="0" err="1"/>
              <a:t>scencetive</a:t>
            </a:r>
            <a:r>
              <a:rPr lang="en-US" dirty="0"/>
              <a:t> and follows camel </a:t>
            </a:r>
            <a:r>
              <a:rPr lang="en-US" dirty="0" smtClean="0"/>
              <a:t>	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Get the context of the canvas </a:t>
            </a:r>
            <a:r>
              <a:rPr lang="en-US" dirty="0" err="1"/>
              <a:t>useing</a:t>
            </a:r>
            <a:r>
              <a:rPr lang="en-US" dirty="0"/>
              <a:t> </a:t>
            </a:r>
            <a:r>
              <a:rPr lang="en-US" dirty="0" err="1"/>
              <a:t>getContext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0" indent="0">
              <a:buNone/>
            </a:pPr>
            <a:r>
              <a:rPr lang="en-US" dirty="0"/>
              <a:t>	Note : do not try 3d, it is not yet </a:t>
            </a:r>
            <a:r>
              <a:rPr lang="en-US" dirty="0" err="1"/>
              <a:t>standardised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use </a:t>
            </a:r>
            <a:r>
              <a:rPr lang="en-US" dirty="0" err="1"/>
              <a:t>cordinates</a:t>
            </a:r>
            <a:r>
              <a:rPr lang="en-US" dirty="0"/>
              <a:t> for the shapes</a:t>
            </a:r>
          </a:p>
          <a:p>
            <a:pPr marL="0" indent="0">
              <a:buNone/>
            </a:pPr>
            <a:r>
              <a:rPr lang="en-US" dirty="0"/>
              <a:t>	(refer to the document canvas.doc for all </a:t>
            </a:r>
            <a:r>
              <a:rPr lang="en-US" dirty="0" smtClean="0"/>
              <a:t>shapes)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call the function on event of element</a:t>
            </a:r>
          </a:p>
        </p:txBody>
      </p:sp>
    </p:spTree>
    <p:extLst>
      <p:ext uri="{BB962C8B-B14F-4D97-AF65-F5344CB8AC3E}">
        <p14:creationId xmlns:p14="http://schemas.microsoft.com/office/powerpoint/2010/main" val="12729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persisting the data on the client machine, </a:t>
            </a:r>
            <a:r>
              <a:rPr lang="en-US" dirty="0" smtClean="0"/>
              <a:t>cookies </a:t>
            </a:r>
            <a:r>
              <a:rPr lang="en-US" dirty="0"/>
              <a:t>were the only means</a:t>
            </a:r>
          </a:p>
        </p:txBody>
      </p:sp>
    </p:spTree>
    <p:extLst>
      <p:ext uri="{BB962C8B-B14F-4D97-AF65-F5344CB8AC3E}">
        <p14:creationId xmlns:p14="http://schemas.microsoft.com/office/powerpoint/2010/main" val="28143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- 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cookeies</a:t>
            </a:r>
            <a:r>
              <a:rPr lang="en-US" dirty="0"/>
              <a:t> were transmitted with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HTTPrequest</a:t>
            </a:r>
            <a:r>
              <a:rPr lang="en-US" dirty="0"/>
              <a:t>, there by slowing down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speed </a:t>
            </a:r>
            <a:r>
              <a:rPr lang="en-US" dirty="0"/>
              <a:t>and increasing the network traffic</a:t>
            </a:r>
            <a:r>
              <a:rPr lang="en-US" dirty="0" smtClean="0"/>
              <a:t>.</a:t>
            </a:r>
          </a:p>
          <a:p>
            <a:r>
              <a:rPr lang="en-US" dirty="0"/>
              <a:t>cookies were transmitted with each </a:t>
            </a:r>
            <a:r>
              <a:rPr lang="en-US" dirty="0" err="1"/>
              <a:t>HTTPrequest</a:t>
            </a:r>
            <a:r>
              <a:rPr lang="en-US" dirty="0"/>
              <a:t>, there by sending data in a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unencrypted format</a:t>
            </a:r>
            <a:r>
              <a:rPr lang="en-US" dirty="0"/>
              <a:t>, *unless whole web </a:t>
            </a:r>
            <a:r>
              <a:rPr lang="en-US" dirty="0" err="1"/>
              <a:t>appication</a:t>
            </a:r>
            <a:r>
              <a:rPr lang="en-US" dirty="0"/>
              <a:t> is server on SSL</a:t>
            </a:r>
          </a:p>
        </p:txBody>
      </p:sp>
    </p:spTree>
    <p:extLst>
      <p:ext uri="{BB962C8B-B14F-4D97-AF65-F5344CB8AC3E}">
        <p14:creationId xmlns:p14="http://schemas.microsoft.com/office/powerpoint/2010/main" val="3130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- 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persist max of 4kb per user and website, which was not enough in todays </a:t>
            </a:r>
            <a:r>
              <a:rPr lang="en-US" dirty="0" smtClean="0"/>
              <a:t>application</a:t>
            </a:r>
          </a:p>
          <a:p>
            <a:r>
              <a:rPr lang="en-US" dirty="0"/>
              <a:t>what if cookies are </a:t>
            </a:r>
            <a:r>
              <a:rPr lang="en-US" dirty="0" smtClean="0"/>
              <a:t>dis-abled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lot of storage space</a:t>
            </a:r>
          </a:p>
          <a:p>
            <a:r>
              <a:rPr lang="en-US" dirty="0" smtClean="0"/>
              <a:t>Storage on </a:t>
            </a:r>
            <a:r>
              <a:rPr lang="en-US" dirty="0"/>
              <a:t>the client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 </a:t>
            </a:r>
            <a:r>
              <a:rPr lang="en-US" dirty="0"/>
              <a:t>that persists beyond a page refresh</a:t>
            </a:r>
          </a:p>
          <a:p>
            <a:r>
              <a:rPr lang="en-US" dirty="0" smtClean="0"/>
              <a:t>And </a:t>
            </a:r>
            <a:r>
              <a:rPr lang="en-US" dirty="0"/>
              <a:t>isn’t </a:t>
            </a:r>
            <a:r>
              <a:rPr lang="en-US" dirty="0" smtClean="0"/>
              <a:t>transmitted </a:t>
            </a:r>
            <a:r>
              <a:rPr lang="en-US" dirty="0"/>
              <a:t>to the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dirty="0" smtClean="0"/>
              <a:t>Can be Done Using the </a:t>
            </a:r>
            <a:r>
              <a:rPr lang="en-US" dirty="0" smtClean="0">
                <a:solidFill>
                  <a:srgbClr val="00B050"/>
                </a:solidFill>
              </a:rPr>
              <a:t>localstorage API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line of the MENIFEST file will always be</a:t>
            </a:r>
          </a:p>
          <a:p>
            <a:pPr marL="457200" lvl="1" indent="0">
              <a:buNone/>
            </a:pPr>
            <a:r>
              <a:rPr lang="en-US" dirty="0" smtClean="0"/>
              <a:t>		CACHE MANIFEST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File is Divided into 3 sections</a:t>
            </a:r>
          </a:p>
          <a:p>
            <a:pPr lvl="1"/>
            <a:r>
              <a:rPr lang="en-US" dirty="0" smtClean="0"/>
              <a:t>Explicit Section (Implicitly Default)</a:t>
            </a:r>
          </a:p>
          <a:p>
            <a:pPr lvl="1"/>
            <a:r>
              <a:rPr lang="en-US" dirty="0" smtClean="0"/>
              <a:t>Fallback section</a:t>
            </a:r>
          </a:p>
          <a:p>
            <a:pPr lvl="1"/>
            <a:r>
              <a:rPr lang="en-US" dirty="0" smtClean="0"/>
              <a:t>Online whitelist</a:t>
            </a:r>
          </a:p>
          <a:p>
            <a:r>
              <a:rPr lang="en-US" dirty="0" smtClean="0"/>
              <a:t>Each Section has a header of its own name.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Standard proposed by W3C and WHATWG (Web Hypertext Application Technology Working Group)</a:t>
            </a:r>
          </a:p>
          <a:p>
            <a:r>
              <a:rPr lang="en-US" dirty="0" smtClean="0"/>
              <a:t>Comes out to be more Powerful and Promising features compared to previous versions like HTML4 and XHTML</a:t>
            </a:r>
          </a:p>
          <a:p>
            <a:r>
              <a:rPr lang="en-US" dirty="0" smtClean="0"/>
              <a:t>Proposed Standard**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MENIFEST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CACHE MENIFEST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/file1.html</a:t>
            </a:r>
          </a:p>
          <a:p>
            <a:pPr marL="0" indent="0">
              <a:buNone/>
            </a:pPr>
            <a:r>
              <a:rPr lang="en-US" dirty="0" smtClean="0"/>
              <a:t>/Design.css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NETWORK: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tracking.cgi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FALLBACK:</a:t>
            </a:r>
          </a:p>
          <a:p>
            <a:pPr marL="0" indent="0">
              <a:buNone/>
            </a:pPr>
            <a:r>
              <a:rPr lang="en-US" dirty="0" smtClean="0"/>
              <a:t>Offline.html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http://www.w3schools.com/html5/tryhtml5_html_manifest.htm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5040" y="2991240"/>
              <a:ext cx="14400" cy="46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2981880"/>
                <a:ext cx="33120" cy="4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0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– V1.1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Scalar Vector Graphics</a:t>
            </a:r>
          </a:p>
          <a:p>
            <a:r>
              <a:rPr lang="en-US" dirty="0" smtClean="0"/>
              <a:t>Renders Graphics in XML Format, this compatible with every display mode</a:t>
            </a:r>
          </a:p>
          <a:p>
            <a:r>
              <a:rPr lang="en-US" dirty="0" smtClean="0"/>
              <a:t>Better option than canvas, as per W3C</a:t>
            </a:r>
          </a:p>
          <a:p>
            <a:pPr marL="0" indent="0">
              <a:buNone/>
            </a:pPr>
            <a:r>
              <a:rPr lang="en-US" dirty="0" smtClean="0"/>
              <a:t>Reason being consistent across platforms and dimensions.</a:t>
            </a:r>
          </a:p>
          <a:p>
            <a:r>
              <a:rPr lang="en-US" dirty="0" smtClean="0"/>
              <a:t>High Quality rendering ability with Zoom Functionality.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0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&gt;</a:t>
            </a:r>
          </a:p>
          <a:p>
            <a:r>
              <a:rPr lang="en-US" dirty="0" smtClean="0"/>
              <a:t>Circle </a:t>
            </a:r>
            <a:r>
              <a:rPr lang="en-US" dirty="0"/>
              <a:t>&lt;circle&gt;</a:t>
            </a:r>
          </a:p>
          <a:p>
            <a:r>
              <a:rPr lang="en-US" dirty="0" smtClean="0"/>
              <a:t>Ellipse </a:t>
            </a:r>
            <a:r>
              <a:rPr lang="en-US" dirty="0"/>
              <a:t>&lt;ellipse&gt;</a:t>
            </a:r>
          </a:p>
          <a:p>
            <a:r>
              <a:rPr lang="en-US" dirty="0" smtClean="0"/>
              <a:t>Line </a:t>
            </a:r>
            <a:r>
              <a:rPr lang="en-US" dirty="0"/>
              <a:t>&lt;line&gt;</a:t>
            </a:r>
          </a:p>
          <a:p>
            <a:r>
              <a:rPr lang="en-US" dirty="0" smtClean="0"/>
              <a:t>Polyline </a:t>
            </a:r>
            <a:r>
              <a:rPr lang="en-US" dirty="0"/>
              <a:t>&lt;polyline&gt;</a:t>
            </a:r>
          </a:p>
          <a:p>
            <a:r>
              <a:rPr lang="en-US" dirty="0" smtClean="0"/>
              <a:t>Polygon </a:t>
            </a:r>
            <a:r>
              <a:rPr lang="en-US" dirty="0"/>
              <a:t>&lt;polygon&gt;</a:t>
            </a:r>
          </a:p>
          <a:p>
            <a:r>
              <a:rPr lang="en-US" dirty="0" smtClean="0"/>
              <a:t>Path </a:t>
            </a:r>
            <a:r>
              <a:rPr lang="en-US" dirty="0"/>
              <a:t>&lt;path&gt;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="http://www.w3.org/2000/svg" version="1.1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Rectangle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rect</a:t>
            </a:r>
            <a:r>
              <a:rPr lang="en-US" dirty="0"/>
              <a:t> width="300" height="100"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style="</a:t>
            </a:r>
            <a:r>
              <a:rPr lang="en-US" dirty="0" err="1"/>
              <a:t>fill:rgb</a:t>
            </a:r>
            <a:r>
              <a:rPr lang="en-US" dirty="0"/>
              <a:t>(0,0,255);</a:t>
            </a:r>
            <a:r>
              <a:rPr lang="en-US" dirty="0" smtClean="0"/>
              <a:t>stroke-				    width:1;stroke:rgb(0,0,0)"/&gt;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Circle</a:t>
            </a:r>
          </a:p>
          <a:p>
            <a:pPr marL="0" indent="0">
              <a:buNone/>
            </a:pPr>
            <a:r>
              <a:rPr lang="en-US" dirty="0"/>
              <a:t> &lt;circle cx="100" cy="50" r="40" stroke="black"</a:t>
            </a:r>
          </a:p>
          <a:p>
            <a:pPr marL="0" indent="0">
              <a:buNone/>
            </a:pPr>
            <a:r>
              <a:rPr lang="en-US" dirty="0"/>
              <a:t>  stroke-width="2" fill="red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Ellipse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ellipse cx="300" cy="80" </a:t>
            </a:r>
            <a:r>
              <a:rPr lang="en-US" dirty="0" err="1"/>
              <a:t>rx</a:t>
            </a:r>
            <a:r>
              <a:rPr lang="en-US" dirty="0"/>
              <a:t>="100" </a:t>
            </a:r>
            <a:r>
              <a:rPr lang="en-US" dirty="0" err="1"/>
              <a:t>ry</a:t>
            </a:r>
            <a:r>
              <a:rPr lang="en-US" dirty="0"/>
              <a:t>="50"</a:t>
            </a:r>
          </a:p>
          <a:p>
            <a:pPr marL="0" indent="0">
              <a:buNone/>
            </a:pPr>
            <a:r>
              <a:rPr lang="en-US" dirty="0"/>
              <a:t>  style="fill:yellow;stroke:purple;stroke-width:2"/&gt;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Embeded</a:t>
            </a:r>
            <a:r>
              <a:rPr lang="en-US" dirty="0" smtClean="0"/>
              <a:t>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Javascript</a:t>
            </a:r>
            <a:r>
              <a:rPr lang="en-US" dirty="0" smtClean="0"/>
              <a:t>, you can embed create a .</a:t>
            </a:r>
            <a:r>
              <a:rPr lang="en-US" dirty="0" err="1" smtClean="0"/>
              <a:t>svg</a:t>
            </a:r>
            <a:r>
              <a:rPr lang="en-US" dirty="0" smtClean="0"/>
              <a:t> file and use it in multiple pages of your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="circle1.svg" type="image/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svg+xml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/&gt;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&lt;object data="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circle1.svg“ 	     		 	 	type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="image/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svg+xml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"&gt;&lt;/object&gt; </a:t>
            </a:r>
          </a:p>
        </p:txBody>
      </p:sp>
    </p:spTree>
    <p:extLst>
      <p:ext uri="{BB962C8B-B14F-4D97-AF65-F5344CB8AC3E}">
        <p14:creationId xmlns:p14="http://schemas.microsoft.com/office/powerpoint/2010/main" val="18580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Sockets is a next-generation bidirectional communication technology for web applications which operates over a single socket and is exposed via a JavaScript interface in HTML 5 compliant browsers.</a:t>
            </a:r>
          </a:p>
          <a:p>
            <a:r>
              <a:rPr lang="en-US" dirty="0"/>
              <a:t>Once you get a Web Socket connection with the web server, you can send data from </a:t>
            </a:r>
            <a:r>
              <a:rPr lang="en-US" dirty="0" err="1"/>
              <a:t>browserand</a:t>
            </a:r>
            <a:r>
              <a:rPr lang="en-US" dirty="0"/>
              <a:t> receive data from server to </a:t>
            </a:r>
            <a:r>
              <a:rPr lang="en-US" dirty="0" smtClean="0"/>
              <a:t>browser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WebScoket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web socket is very simple</a:t>
            </a:r>
          </a:p>
          <a:p>
            <a:r>
              <a:rPr lang="en-US" dirty="0" smtClean="0"/>
              <a:t>Use the Socket </a:t>
            </a:r>
            <a:r>
              <a:rPr lang="en-US" dirty="0" err="1" smtClean="0"/>
              <a:t>api</a:t>
            </a:r>
            <a:r>
              <a:rPr lang="en-US" dirty="0" smtClean="0"/>
              <a:t> on the client side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sv-SE" dirty="0"/>
              <a:t>var Socket = new </a:t>
            </a:r>
            <a:r>
              <a:rPr lang="sv-SE" dirty="0" smtClean="0"/>
              <a:t>WebSocket(url);</a:t>
            </a:r>
          </a:p>
          <a:p>
            <a:pPr marL="1371600" lvl="3" indent="0">
              <a:buNone/>
            </a:pPr>
            <a:endParaRPr lang="sv-SE" dirty="0"/>
          </a:p>
          <a:p>
            <a:pPr marL="1371600" lvl="3" indent="0">
              <a:buNone/>
            </a:pPr>
            <a:r>
              <a:rPr lang="sv-SE" dirty="0" smtClean="0"/>
              <a:t>Here url is the address of the server</a:t>
            </a:r>
            <a:endParaRPr lang="sv-SE" dirty="0"/>
          </a:p>
          <a:p>
            <a:pPr marL="1371600" lvl="3" indent="0">
              <a:buNone/>
            </a:pPr>
            <a:r>
              <a:rPr lang="sv-SE" dirty="0"/>
              <a:t> 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08785"/>
              </p:ext>
            </p:extLst>
          </p:nvPr>
        </p:nvGraphicFramePr>
        <p:xfrm>
          <a:off x="685800" y="1295400"/>
          <a:ext cx="8001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/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/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7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a read only property which represents the state of connection, returns the following value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 value of 0 indicates that the connection has not yet been established.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 value of 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indicates that the connection has been established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 value of 2 indicates that the connection has been established and a http </a:t>
                      </a:r>
                      <a:r>
                        <a:rPr lang="en-US" dirty="0" err="1" smtClean="0"/>
                        <a:t>handshare</a:t>
                      </a:r>
                      <a:r>
                        <a:rPr lang="en-US" dirty="0" smtClean="0"/>
                        <a:t> has been </a:t>
                      </a:r>
                      <a:r>
                        <a:rPr lang="en-US" dirty="0" err="1" smtClean="0"/>
                        <a:t>sucessful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 value of 3 indicates that the connection has been</a:t>
                      </a:r>
                      <a:r>
                        <a:rPr lang="en-US" baseline="0" dirty="0" smtClean="0"/>
                        <a:t> closed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sucesfully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58602"/>
              </p:ext>
            </p:extLst>
          </p:nvPr>
        </p:nvGraphicFramePr>
        <p:xfrm>
          <a:off x="628650" y="1825625"/>
          <a:ext cx="78867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/ Property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Socket.bufferedAmount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The </a:t>
                      </a:r>
                      <a:r>
                        <a:rPr lang="en-US" dirty="0" err="1" smtClean="0"/>
                        <a:t>readonly</a:t>
                      </a:r>
                      <a:r>
                        <a:rPr lang="en-US" dirty="0" smtClean="0"/>
                        <a:t> attribute </a:t>
                      </a:r>
                      <a:r>
                        <a:rPr lang="en-US" dirty="0" err="1" smtClean="0"/>
                        <a:t>bufferedAmount</a:t>
                      </a:r>
                      <a:r>
                        <a:rPr lang="en-US" dirty="0" smtClean="0"/>
                        <a:t> represents the number of bytes of UTF-8 text that have been queued using send() method.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WebScoket</a:t>
            </a:r>
            <a:r>
              <a:rPr lang="en-US" dirty="0" smtClean="0"/>
              <a:t> -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33654"/>
              </p:ext>
            </p:extLst>
          </p:nvPr>
        </p:nvGraphicFramePr>
        <p:xfrm>
          <a:off x="628650" y="1825625"/>
          <a:ext cx="78867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Handler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Socket.onopen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socket connection is established.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Socket.onmessage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client receives data from server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Socket.onerror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there is any error in communication.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Socket.onclose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connection is closed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Elements for Easy and Meaningful Designing of a web page</a:t>
            </a:r>
          </a:p>
          <a:p>
            <a:r>
              <a:rPr lang="en-US" dirty="0" smtClean="0"/>
              <a:t>New Form elements and Input types</a:t>
            </a:r>
          </a:p>
          <a:p>
            <a:r>
              <a:rPr lang="en-US" dirty="0" smtClean="0"/>
              <a:t>Canvas and SVG Support</a:t>
            </a:r>
          </a:p>
          <a:p>
            <a:r>
              <a:rPr lang="en-US" dirty="0" smtClean="0"/>
              <a:t>Geolocation to keep track of everything</a:t>
            </a:r>
          </a:p>
          <a:p>
            <a:r>
              <a:rPr lang="en-US" dirty="0" smtClean="0"/>
              <a:t>Stage Management</a:t>
            </a:r>
          </a:p>
          <a:p>
            <a:r>
              <a:rPr lang="en-US" dirty="0" smtClean="0"/>
              <a:t>Offline Web Application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smtClean="0"/>
              <a:t>CSS3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Web-Socket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358828"/>
              </p:ext>
            </p:extLst>
          </p:nvPr>
        </p:nvGraphicFramePr>
        <p:xfrm>
          <a:off x="628650" y="1825625"/>
          <a:ext cx="78867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/ Properties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Socket.send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send(data) method transmits data using the connection.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Socket.close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Terminates</a:t>
                      </a:r>
                      <a:r>
                        <a:rPr lang="en-US" baseline="0" dirty="0" smtClean="0"/>
                        <a:t> the connection from the server</a:t>
                      </a:r>
                      <a:endParaRPr 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61696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/>
          <p:cNvGrpSpPr>
            <a:grpSpLocks/>
          </p:cNvGrpSpPr>
          <p:nvPr/>
        </p:nvGrpSpPr>
        <p:grpSpPr bwMode="auto">
          <a:xfrm>
            <a:off x="857250" y="607219"/>
            <a:ext cx="7429500" cy="5661422"/>
            <a:chOff x="0" y="0"/>
            <a:chExt cx="6656" cy="5072"/>
          </a:xfrm>
        </p:grpSpPr>
        <p:pic>
          <p:nvPicPr>
            <p:cNvPr id="14344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28"/>
              <a:ext cx="6400" cy="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6" cy="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2" name="Rectangle 4"/>
          <p:cNvSpPr>
            <a:spLocks/>
          </p:cNvSpPr>
          <p:nvPr/>
        </p:nvSpPr>
        <p:spPr bwMode="auto">
          <a:xfrm>
            <a:off x="1044773" y="803672"/>
            <a:ext cx="7036594" cy="7054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1044773" y="1553766"/>
            <a:ext cx="7036594" cy="285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1044773" y="1893094"/>
            <a:ext cx="5268516" cy="3839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/>
          </p:cNvSpPr>
          <p:nvPr/>
        </p:nvSpPr>
        <p:spPr bwMode="auto">
          <a:xfrm>
            <a:off x="6393656" y="1893094"/>
            <a:ext cx="1687711" cy="3839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1044773" y="5777508"/>
            <a:ext cx="7036594" cy="2946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  <p:bldP spid="378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"/>
          <p:cNvGrpSpPr>
            <a:grpSpLocks/>
          </p:cNvGrpSpPr>
          <p:nvPr/>
        </p:nvGrpSpPr>
        <p:grpSpPr bwMode="auto">
          <a:xfrm>
            <a:off x="857250" y="607219"/>
            <a:ext cx="7429500" cy="5661422"/>
            <a:chOff x="0" y="0"/>
            <a:chExt cx="6656" cy="5072"/>
          </a:xfrm>
        </p:grpSpPr>
        <p:pic>
          <p:nvPicPr>
            <p:cNvPr id="16397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28"/>
              <a:ext cx="6400" cy="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8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6" cy="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0" name="Rectangle 4"/>
          <p:cNvSpPr>
            <a:spLocks/>
          </p:cNvSpPr>
          <p:nvPr/>
        </p:nvSpPr>
        <p:spPr bwMode="auto">
          <a:xfrm>
            <a:off x="1044773" y="803672"/>
            <a:ext cx="7036594" cy="7054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1044773" y="1553766"/>
            <a:ext cx="7036594" cy="2857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044773" y="1893094"/>
            <a:ext cx="5268516" cy="3839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6393656" y="1893094"/>
            <a:ext cx="1687711" cy="3839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1044773" y="5777508"/>
            <a:ext cx="7036594" cy="2946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3747121" y="977711"/>
            <a:ext cx="896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&lt;header&gt;</a:t>
            </a: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4021709" y="1486703"/>
            <a:ext cx="563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&lt;nav&gt;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6540996" y="4004875"/>
            <a:ext cx="721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&lt;aside&gt;</a:t>
            </a:r>
          </a:p>
        </p:txBody>
      </p:sp>
      <p:sp>
        <p:nvSpPr>
          <p:cNvPr id="39948" name="Rectangle 12"/>
          <p:cNvSpPr>
            <a:spLocks/>
          </p:cNvSpPr>
          <p:nvPr/>
        </p:nvSpPr>
        <p:spPr bwMode="auto">
          <a:xfrm>
            <a:off x="2946797" y="2004625"/>
            <a:ext cx="817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&lt;article&gt;</a:t>
            </a:r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6507510" y="5772953"/>
            <a:ext cx="810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31540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utoUpdateAnimBg="0"/>
      <p:bldP spid="39946" grpId="0" autoUpdateAnimBg="0"/>
      <p:bldP spid="39947" grpId="0" autoUpdateAnimBg="0"/>
      <p:bldP spid="39948" grpId="0" autoUpdateAnimBg="0"/>
      <p:bldP spid="399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"/>
          <p:cNvGrpSpPr>
            <a:grpSpLocks/>
          </p:cNvGrpSpPr>
          <p:nvPr/>
        </p:nvGrpSpPr>
        <p:grpSpPr bwMode="auto">
          <a:xfrm>
            <a:off x="857250" y="607219"/>
            <a:ext cx="7429500" cy="5661422"/>
            <a:chOff x="0" y="0"/>
            <a:chExt cx="6656" cy="5072"/>
          </a:xfrm>
        </p:grpSpPr>
        <p:pic>
          <p:nvPicPr>
            <p:cNvPr id="174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28"/>
              <a:ext cx="6400" cy="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6" cy="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4"/>
          <p:cNvSpPr>
            <a:spLocks/>
          </p:cNvSpPr>
          <p:nvPr/>
        </p:nvSpPr>
        <p:spPr bwMode="auto">
          <a:xfrm>
            <a:off x="3132088" y="1334898"/>
            <a:ext cx="660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&lt;time&gt;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159744" y="3290500"/>
            <a:ext cx="7776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&lt;figure&gt;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1059285" y="5076438"/>
            <a:ext cx="8653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&lt;legend&gt;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469559" y="5076438"/>
            <a:ext cx="79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&lt;meter&gt;</a:t>
            </a:r>
          </a:p>
        </p:txBody>
      </p:sp>
      <p:sp>
        <p:nvSpPr>
          <p:cNvPr id="40968" name="Rectangle 8"/>
          <p:cNvSpPr>
            <a:spLocks/>
          </p:cNvSpPr>
          <p:nvPr/>
        </p:nvSpPr>
        <p:spPr bwMode="auto">
          <a:xfrm>
            <a:off x="1223367" y="1321594"/>
            <a:ext cx="1875234" cy="3393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2705695" y="1768078"/>
            <a:ext cx="3714750" cy="36611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2768203" y="5063133"/>
            <a:ext cx="3589734" cy="3036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929312" y="5536406"/>
            <a:ext cx="1946672" cy="3571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nimBg="1"/>
      <p:bldP spid="40969" grpId="0" animBg="1"/>
      <p:bldP spid="40970" grpId="0" animBg="1"/>
      <p:bldP spid="409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"/>
          <p:cNvGrpSpPr>
            <a:grpSpLocks/>
          </p:cNvGrpSpPr>
          <p:nvPr/>
        </p:nvGrpSpPr>
        <p:grpSpPr bwMode="auto">
          <a:xfrm>
            <a:off x="857250" y="294680"/>
            <a:ext cx="7429500" cy="6277570"/>
            <a:chOff x="0" y="0"/>
            <a:chExt cx="6656" cy="5624"/>
          </a:xfrm>
        </p:grpSpPr>
        <p:pic>
          <p:nvPicPr>
            <p:cNvPr id="184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28"/>
              <a:ext cx="6400" cy="5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6" cy="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Rectangle 4"/>
          <p:cNvSpPr>
            <a:spLocks/>
          </p:cNvSpPr>
          <p:nvPr/>
        </p:nvSpPr>
        <p:spPr bwMode="auto">
          <a:xfrm>
            <a:off x="1044773" y="500063"/>
            <a:ext cx="7036594" cy="590252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089422" y="2536031"/>
            <a:ext cx="6947297" cy="38129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1134070" y="4482703"/>
            <a:ext cx="6858000" cy="18127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6370217" y="549086"/>
            <a:ext cx="907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&lt;section&gt;</a:t>
            </a: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3718099" y="549086"/>
            <a:ext cx="469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&lt;h1&gt;</a:t>
            </a: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3718099" y="2602914"/>
            <a:ext cx="469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&lt;h1&gt;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3718099" y="4513867"/>
            <a:ext cx="469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&lt;h1&gt;</a:t>
            </a:r>
          </a:p>
        </p:txBody>
      </p:sp>
    </p:spTree>
    <p:extLst>
      <p:ext uri="{BB962C8B-B14F-4D97-AF65-F5344CB8AC3E}">
        <p14:creationId xmlns:p14="http://schemas.microsoft.com/office/powerpoint/2010/main" val="29536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utoUpdateAnimBg="0"/>
      <p:bldP spid="41992" grpId="0" autoUpdateAnimBg="0"/>
      <p:bldP spid="41993" grpId="0" autoUpdateAnimBg="0"/>
      <p:bldP spid="419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depend on DIV tag for the layout of your web page</a:t>
            </a:r>
          </a:p>
          <a:p>
            <a:r>
              <a:rPr lang="en-US" dirty="0" smtClean="0"/>
              <a:t>Use meaning full new elements and attributes</a:t>
            </a:r>
          </a:p>
          <a:p>
            <a:r>
              <a:rPr lang="en-US" dirty="0" smtClean="0"/>
              <a:t>This tags makes interpretations easy between browser and operating system</a:t>
            </a:r>
          </a:p>
          <a:p>
            <a:r>
              <a:rPr lang="en-US" dirty="0" smtClean="0"/>
              <a:t>Note : Things would still work without this tags using certain techniques, but this tags are a straight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9179"/>
            <a:ext cx="7391400" cy="484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9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821</Words>
  <Application>Microsoft Office PowerPoint</Application>
  <PresentationFormat>On-screen Show (4:3)</PresentationFormat>
  <Paragraphs>189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Web Designing with HTML 5</vt:lpstr>
      <vt:lpstr>What is HTML 5</vt:lpstr>
      <vt:lpstr>New Features</vt:lpstr>
      <vt:lpstr>PowerPoint Presentation</vt:lpstr>
      <vt:lpstr>PowerPoint Presentation</vt:lpstr>
      <vt:lpstr>PowerPoint Presentation</vt:lpstr>
      <vt:lpstr>PowerPoint Presentation</vt:lpstr>
      <vt:lpstr>Semantic Element</vt:lpstr>
      <vt:lpstr>GeoLocation</vt:lpstr>
      <vt:lpstr>PowerPoint Presentation</vt:lpstr>
      <vt:lpstr>Exceptions / Errors</vt:lpstr>
      <vt:lpstr>CANVAS</vt:lpstr>
      <vt:lpstr>PowerPoint Presentation</vt:lpstr>
      <vt:lpstr>Steps</vt:lpstr>
      <vt:lpstr>Local Storage</vt:lpstr>
      <vt:lpstr>Cookies - Drawback</vt:lpstr>
      <vt:lpstr>Cookies - Drawback</vt:lpstr>
      <vt:lpstr>PowerPoint Presentation</vt:lpstr>
      <vt:lpstr>PowerPoint Presentation</vt:lpstr>
      <vt:lpstr>MENIFEST FILE</vt:lpstr>
      <vt:lpstr>SVG – V1.1</vt:lpstr>
      <vt:lpstr>Shapes</vt:lpstr>
      <vt:lpstr>PowerPoint Presentation</vt:lpstr>
      <vt:lpstr>Embeded SVC</vt:lpstr>
      <vt:lpstr>Web-Socket</vt:lpstr>
      <vt:lpstr>WebScoket</vt:lpstr>
      <vt:lpstr>WebSocket Attributes</vt:lpstr>
      <vt:lpstr>Attribute</vt:lpstr>
      <vt:lpstr>WebScoket - Events</vt:lpstr>
      <vt:lpstr>Web-Socket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 Shah</cp:lastModifiedBy>
  <cp:revision>61</cp:revision>
  <dcterms:created xsi:type="dcterms:W3CDTF">2012-04-21T18:16:33Z</dcterms:created>
  <dcterms:modified xsi:type="dcterms:W3CDTF">2016-02-11T04:20:27Z</dcterms:modified>
</cp:coreProperties>
</file>